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7" r:id="rId2"/>
    <p:sldId id="258" r:id="rId3"/>
    <p:sldId id="269" r:id="rId4"/>
    <p:sldId id="299" r:id="rId5"/>
    <p:sldId id="292" r:id="rId6"/>
    <p:sldId id="288" r:id="rId7"/>
    <p:sldId id="290" r:id="rId8"/>
    <p:sldId id="276" r:id="rId9"/>
    <p:sldId id="275" r:id="rId10"/>
    <p:sldId id="274" r:id="rId11"/>
    <p:sldId id="264" r:id="rId12"/>
    <p:sldId id="273" r:id="rId13"/>
    <p:sldId id="285" r:id="rId14"/>
    <p:sldId id="291" r:id="rId15"/>
    <p:sldId id="267" r:id="rId16"/>
    <p:sldId id="266" r:id="rId17"/>
    <p:sldId id="298" r:id="rId18"/>
    <p:sldId id="297" r:id="rId19"/>
    <p:sldId id="294" r:id="rId20"/>
    <p:sldId id="296" r:id="rId21"/>
    <p:sldId id="295" r:id="rId22"/>
    <p:sldId id="286"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42" d="100"/>
          <a:sy n="142" d="100"/>
        </p:scale>
        <p:origin x="714" y="102"/>
      </p:cViewPr>
      <p:guideLst>
        <p:guide orient="horz" pos="1620"/>
        <p:guide pos="29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Amplified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Click Thru Rate</c:v>
                </c:pt>
                <c:pt idx="1">
                  <c:v>Conversion Rate</c:v>
                </c:pt>
              </c:strCache>
            </c:strRef>
          </c:cat>
          <c:val>
            <c:numRef>
              <c:f>Sheet1!$B$2:$B$3</c:f>
              <c:numCache>
                <c:formatCode>0.00%</c:formatCode>
                <c:ptCount val="2"/>
                <c:pt idx="0">
                  <c:v>3.61E-2</c:v>
                </c:pt>
                <c:pt idx="1">
                  <c:v>9.2799999999999994E-2</c:v>
                </c:pt>
              </c:numCache>
            </c:numRef>
          </c:val>
          <c:extLst>
            <c:ext xmlns:c16="http://schemas.microsoft.com/office/drawing/2014/chart" uri="{C3380CC4-5D6E-409C-BE32-E72D297353CC}">
              <c16:uniqueId val="{00000000-3245-44C9-89D0-9F57BF762DD3}"/>
            </c:ext>
          </c:extLst>
        </c:ser>
        <c:ser>
          <c:idx val="1"/>
          <c:order val="1"/>
          <c:tx>
            <c:strRef>
              <c:f>Sheet1!$C$1</c:f>
              <c:strCache>
                <c:ptCount val="1"/>
                <c:pt idx="0">
                  <c:v>Google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Click Thru Rate</c:v>
                </c:pt>
                <c:pt idx="1">
                  <c:v>Conversion Rate</c:v>
                </c:pt>
              </c:strCache>
            </c:strRef>
          </c:cat>
          <c:val>
            <c:numRef>
              <c:f>Sheet1!$C$2:$C$3</c:f>
              <c:numCache>
                <c:formatCode>0.00%</c:formatCode>
                <c:ptCount val="2"/>
                <c:pt idx="0">
                  <c:v>3.27E-2</c:v>
                </c:pt>
                <c:pt idx="1">
                  <c:v>3.3599999999999998E-2</c:v>
                </c:pt>
              </c:numCache>
            </c:numRef>
          </c:val>
          <c:extLst>
            <c:ext xmlns:c16="http://schemas.microsoft.com/office/drawing/2014/chart" uri="{C3380CC4-5D6E-409C-BE32-E72D297353CC}">
              <c16:uniqueId val="{00000001-3245-44C9-89D0-9F57BF762DD3}"/>
            </c:ext>
          </c:extLst>
        </c:ser>
        <c:dLbls>
          <c:dLblPos val="ctr"/>
          <c:showLegendKey val="0"/>
          <c:showVal val="1"/>
          <c:showCatName val="0"/>
          <c:showSerName val="0"/>
          <c:showPercent val="0"/>
          <c:showBubbleSize val="0"/>
        </c:dLbls>
        <c:gapWidth val="79"/>
        <c:overlap val="100"/>
        <c:axId val="308906728"/>
        <c:axId val="308907120"/>
      </c:barChart>
      <c:catAx>
        <c:axId val="308906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cap="all" spc="120" normalizeH="0" baseline="0">
                <a:solidFill>
                  <a:schemeClr val="tx1"/>
                </a:solidFill>
                <a:latin typeface="+mn-lt"/>
                <a:ea typeface="+mn-ea"/>
                <a:cs typeface="+mn-cs"/>
              </a:defRPr>
            </a:pPr>
            <a:endParaRPr lang="en-US"/>
          </a:p>
        </c:txPr>
        <c:crossAx val="308907120"/>
        <c:crosses val="autoZero"/>
        <c:auto val="1"/>
        <c:lblAlgn val="ctr"/>
        <c:lblOffset val="100"/>
        <c:noMultiLvlLbl val="0"/>
      </c:catAx>
      <c:valAx>
        <c:axId val="308907120"/>
        <c:scaling>
          <c:orientation val="minMax"/>
        </c:scaling>
        <c:delete val="1"/>
        <c:axPos val="b"/>
        <c:numFmt formatCode="0%" sourceLinked="1"/>
        <c:majorTickMark val="none"/>
        <c:minorTickMark val="none"/>
        <c:tickLblPos val="nextTo"/>
        <c:crossAx val="308906728"/>
        <c:crosses val="autoZero"/>
        <c:crossBetween val="between"/>
      </c:valAx>
      <c:spPr>
        <a:noFill/>
        <a:ln>
          <a:noFill/>
        </a:ln>
        <a:effectLst/>
      </c:spPr>
    </c:plotArea>
    <c:legend>
      <c:legendPos val="t"/>
      <c:layout>
        <c:manualLayout>
          <c:xMode val="edge"/>
          <c:yMode val="edge"/>
          <c:x val="0.34504398755711091"/>
          <c:y val="0.10851262862488306"/>
          <c:w val="0.30991190337318947"/>
          <c:h val="9.307513829246555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DC527B-A4D8-4697-A53D-2C9EF6D59567}" type="datetimeFigureOut">
              <a:rPr lang="en-US" smtClean="0"/>
              <a:t>6/28/2019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9AFC21-358A-46EB-A417-5E109011304E}" type="slidenum">
              <a:rPr lang="en-US" smtClean="0"/>
              <a:t>‹#›</a:t>
            </a:fld>
            <a:endParaRPr lang="en-US"/>
          </a:p>
        </p:txBody>
      </p:sp>
    </p:spTree>
    <p:extLst>
      <p:ext uri="{BB962C8B-B14F-4D97-AF65-F5344CB8AC3E}">
        <p14:creationId xmlns:p14="http://schemas.microsoft.com/office/powerpoint/2010/main" val="152214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CCE9A52-EE2C-4D3F-93AB-6FF6A51587D2}" type="slidenum">
              <a:rPr lang="en-US" smtClean="0"/>
              <a:t>‹#›</a:t>
            </a:fld>
            <a:endParaRPr lang="en-US"/>
          </a:p>
        </p:txBody>
      </p:sp>
    </p:spTree>
    <p:extLst>
      <p:ext uri="{BB962C8B-B14F-4D97-AF65-F5344CB8AC3E}">
        <p14:creationId xmlns:p14="http://schemas.microsoft.com/office/powerpoint/2010/main" val="3784492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CCE9A52-EE2C-4D3F-93AB-6FF6A51587D2}" type="slidenum">
              <a:rPr lang="en-US" smtClean="0"/>
              <a:t>‹#›</a:t>
            </a:fld>
            <a:endParaRPr lang="en-US"/>
          </a:p>
        </p:txBody>
      </p:sp>
      <p:grpSp>
        <p:nvGrpSpPr>
          <p:cNvPr id="7" name="Group 6"/>
          <p:cNvGrpSpPr/>
          <p:nvPr userDrawn="1"/>
        </p:nvGrpSpPr>
        <p:grpSpPr>
          <a:xfrm rot="10800000" flipV="1">
            <a:off x="7511164" y="5041106"/>
            <a:ext cx="1632835" cy="102393"/>
            <a:chOff x="0" y="2266950"/>
            <a:chExt cx="5715000" cy="533400"/>
          </a:xfrm>
        </p:grpSpPr>
        <p:sp>
          <p:nvSpPr>
            <p:cNvPr id="8" name="Rectangle 7"/>
            <p:cNvSpPr/>
            <p:nvPr/>
          </p:nvSpPr>
          <p:spPr>
            <a:xfrm>
              <a:off x="0" y="2266950"/>
              <a:ext cx="1143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2266950"/>
              <a:ext cx="1143000" cy="533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6000" y="2266950"/>
              <a:ext cx="1143000" cy="533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29000" y="2266950"/>
              <a:ext cx="1143000"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0" y="2266950"/>
              <a:ext cx="1143000"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93576" y="4681252"/>
            <a:ext cx="1021824" cy="313960"/>
          </a:xfrm>
          <a:prstGeom prst="rect">
            <a:avLst/>
          </a:prstGeom>
        </p:spPr>
      </p:pic>
    </p:spTree>
    <p:extLst>
      <p:ext uri="{BB962C8B-B14F-4D97-AF65-F5344CB8AC3E}">
        <p14:creationId xmlns:p14="http://schemas.microsoft.com/office/powerpoint/2010/main" val="408293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CCE9A52-EE2C-4D3F-93AB-6FF6A51587D2}" type="slidenum">
              <a:rPr lang="en-US" smtClean="0"/>
              <a:t>‹#›</a:t>
            </a:fld>
            <a:endParaRPr lang="en-US"/>
          </a:p>
        </p:txBody>
      </p:sp>
      <p:grpSp>
        <p:nvGrpSpPr>
          <p:cNvPr id="7" name="Group 6"/>
          <p:cNvGrpSpPr/>
          <p:nvPr userDrawn="1"/>
        </p:nvGrpSpPr>
        <p:grpSpPr>
          <a:xfrm rot="10800000" flipV="1">
            <a:off x="7511164" y="5041106"/>
            <a:ext cx="1632835" cy="102393"/>
            <a:chOff x="0" y="2266950"/>
            <a:chExt cx="5715000" cy="533400"/>
          </a:xfrm>
        </p:grpSpPr>
        <p:sp>
          <p:nvSpPr>
            <p:cNvPr id="8" name="Rectangle 7"/>
            <p:cNvSpPr/>
            <p:nvPr/>
          </p:nvSpPr>
          <p:spPr>
            <a:xfrm>
              <a:off x="0" y="2266950"/>
              <a:ext cx="1143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2266950"/>
              <a:ext cx="1143000" cy="533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6000" y="2266950"/>
              <a:ext cx="1143000" cy="533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29000" y="2266950"/>
              <a:ext cx="1143000"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0" y="2266950"/>
              <a:ext cx="1143000"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93576" y="4681252"/>
            <a:ext cx="1021824" cy="313960"/>
          </a:xfrm>
          <a:prstGeom prst="rect">
            <a:avLst/>
          </a:prstGeom>
        </p:spPr>
      </p:pic>
    </p:spTree>
    <p:extLst>
      <p:ext uri="{BB962C8B-B14F-4D97-AF65-F5344CB8AC3E}">
        <p14:creationId xmlns:p14="http://schemas.microsoft.com/office/powerpoint/2010/main" val="2369540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White Tit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D5A0A8-D4AC-468D-9BA7-6844813F2D55}" type="slidenum">
              <a:rPr lang="en-US" smtClean="0"/>
              <a:pPr/>
              <a:t>‹#›</a:t>
            </a:fld>
            <a:endParaRPr lang="en-US"/>
          </a:p>
        </p:txBody>
      </p:sp>
      <p:sp>
        <p:nvSpPr>
          <p:cNvPr id="19" name="Title 1"/>
          <p:cNvSpPr>
            <a:spLocks noGrp="1"/>
          </p:cNvSpPr>
          <p:nvPr>
            <p:ph type="title"/>
          </p:nvPr>
        </p:nvSpPr>
        <p:spPr>
          <a:xfrm>
            <a:off x="685800" y="296882"/>
            <a:ext cx="7772400" cy="501252"/>
          </a:xfrm>
        </p:spPr>
        <p:txBody>
          <a:bodyPr>
            <a:normAutofit/>
          </a:bodyPr>
          <a:lstStyle>
            <a:lvl1pPr algn="l">
              <a:defRPr sz="2800"/>
            </a:lvl1pPr>
          </a:lstStyle>
          <a:p>
            <a:r>
              <a:rPr lang="en-US"/>
              <a:t>Click to edit Master title style</a:t>
            </a:r>
            <a:endParaRPr lang="en-US" dirty="0"/>
          </a:p>
        </p:txBody>
      </p:sp>
      <p:sp>
        <p:nvSpPr>
          <p:cNvPr id="24" name="Content Placeholder 2"/>
          <p:cNvSpPr>
            <a:spLocks noGrp="1"/>
          </p:cNvSpPr>
          <p:nvPr>
            <p:ph idx="1"/>
          </p:nvPr>
        </p:nvSpPr>
        <p:spPr>
          <a:xfrm>
            <a:off x="685801" y="895350"/>
            <a:ext cx="6705600" cy="3465911"/>
          </a:xfrm>
        </p:spPr>
        <p:txBody>
          <a:bodyPr/>
          <a:lstStyle>
            <a:lvl1pPr>
              <a:defRPr sz="2900">
                <a:solidFill>
                  <a:schemeClr val="tx1"/>
                </a:solidFill>
              </a:defRPr>
            </a:lvl1pPr>
            <a:lvl2pPr>
              <a:defRPr sz="2500">
                <a:solidFill>
                  <a:schemeClr val="tx1"/>
                </a:solidFill>
              </a:defRPr>
            </a:lvl2pPr>
            <a:lvl3pPr>
              <a:defRPr sz="21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rot="10800000" flipV="1">
            <a:off x="7511164" y="5041106"/>
            <a:ext cx="1632835" cy="102393"/>
            <a:chOff x="0" y="2266950"/>
            <a:chExt cx="5715000" cy="533400"/>
          </a:xfrm>
        </p:grpSpPr>
        <p:sp>
          <p:nvSpPr>
            <p:cNvPr id="12" name="Rectangle 11"/>
            <p:cNvSpPr/>
            <p:nvPr/>
          </p:nvSpPr>
          <p:spPr>
            <a:xfrm>
              <a:off x="0" y="2266950"/>
              <a:ext cx="1143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43000" y="2266950"/>
              <a:ext cx="1143000" cy="533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86000" y="2266950"/>
              <a:ext cx="1143000" cy="533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29000" y="2266950"/>
              <a:ext cx="1143000"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2000" y="2266950"/>
              <a:ext cx="1143000"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93576" y="4681252"/>
            <a:ext cx="1021824" cy="313960"/>
          </a:xfrm>
          <a:prstGeom prst="rect">
            <a:avLst/>
          </a:prstGeom>
        </p:spPr>
      </p:pic>
    </p:spTree>
    <p:extLst>
      <p:ext uri="{BB962C8B-B14F-4D97-AF65-F5344CB8AC3E}">
        <p14:creationId xmlns:p14="http://schemas.microsoft.com/office/powerpoint/2010/main" val="3840004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AL BLANK">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p:cNvSpPr>
            <a:spLocks noGrp="1"/>
          </p:cNvSpPr>
          <p:nvPr>
            <p:ph type="sldNum" sz="quarter" idx="12"/>
          </p:nvPr>
        </p:nvSpPr>
        <p:spPr>
          <a:xfrm>
            <a:off x="457200" y="4767263"/>
            <a:ext cx="2133600" cy="273844"/>
          </a:xfrm>
        </p:spPr>
        <p:txBody>
          <a:bodyPr/>
          <a:lstStyle>
            <a:lvl1pPr>
              <a:defRPr>
                <a:solidFill>
                  <a:schemeClr val="bg1"/>
                </a:solidFill>
              </a:defRPr>
            </a:lvl1pPr>
          </a:lstStyle>
          <a:p>
            <a:fld id="{B5D5A0A8-D4AC-468D-9BA7-6844813F2D55}" type="slidenum">
              <a:rPr lang="en-US" smtClean="0"/>
              <a:pPr/>
              <a:t>‹#›</a:t>
            </a:fld>
            <a:endParaRPr lang="en-US"/>
          </a:p>
        </p:txBody>
      </p:sp>
    </p:spTree>
    <p:extLst>
      <p:ext uri="{BB962C8B-B14F-4D97-AF65-F5344CB8AC3E}">
        <p14:creationId xmlns:p14="http://schemas.microsoft.com/office/powerpoint/2010/main" val="1143721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EAL BLANK">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p:cNvSpPr>
            <a:spLocks noGrp="1"/>
          </p:cNvSpPr>
          <p:nvPr>
            <p:ph type="sldNum" sz="quarter" idx="12"/>
          </p:nvPr>
        </p:nvSpPr>
        <p:spPr>
          <a:xfrm>
            <a:off x="457200" y="4767263"/>
            <a:ext cx="2133600" cy="273844"/>
          </a:xfrm>
        </p:spPr>
        <p:txBody>
          <a:bodyPr/>
          <a:lstStyle>
            <a:lvl1pPr>
              <a:defRPr>
                <a:solidFill>
                  <a:schemeClr val="bg1"/>
                </a:solidFill>
              </a:defRPr>
            </a:lvl1pPr>
          </a:lstStyle>
          <a:p>
            <a:fld id="{B5D5A0A8-D4AC-468D-9BA7-6844813F2D55}" type="slidenum">
              <a:rPr lang="en-US" smtClean="0"/>
              <a:pPr/>
              <a:t>‹#›</a:t>
            </a:fld>
            <a:endParaRPr lang="en-US"/>
          </a:p>
        </p:txBody>
      </p:sp>
    </p:spTree>
    <p:extLst>
      <p:ext uri="{BB962C8B-B14F-4D97-AF65-F5344CB8AC3E}">
        <p14:creationId xmlns:p14="http://schemas.microsoft.com/office/powerpoint/2010/main" val="3630924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EAL 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7168" b="7168"/>
          <a:stretch/>
        </p:blipFill>
        <p:spPr>
          <a:xfrm>
            <a:off x="0" y="-19050"/>
            <a:ext cx="9144000" cy="5181600"/>
          </a:xfrm>
          <a:prstGeom prst="rect">
            <a:avLst/>
          </a:prstGeom>
        </p:spPr>
      </p:pic>
      <p:sp>
        <p:nvSpPr>
          <p:cNvPr id="6" name="Rectangle 5"/>
          <p:cNvSpPr/>
          <p:nvPr userDrawn="1"/>
        </p:nvSpPr>
        <p:spPr>
          <a:xfrm>
            <a:off x="0" y="0"/>
            <a:ext cx="9144000" cy="5143500"/>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rot="10800000" flipV="1">
            <a:off x="7511164" y="5041106"/>
            <a:ext cx="1632835" cy="102393"/>
            <a:chOff x="0" y="2266950"/>
            <a:chExt cx="5715000" cy="533400"/>
          </a:xfrm>
        </p:grpSpPr>
        <p:sp>
          <p:nvSpPr>
            <p:cNvPr id="8" name="Rectangle 7"/>
            <p:cNvSpPr/>
            <p:nvPr/>
          </p:nvSpPr>
          <p:spPr>
            <a:xfrm>
              <a:off x="0" y="2266950"/>
              <a:ext cx="1143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2266950"/>
              <a:ext cx="1143000" cy="533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6000" y="2266950"/>
              <a:ext cx="1143000" cy="533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29000" y="2266950"/>
              <a:ext cx="1143000"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0" y="2266950"/>
              <a:ext cx="1143000"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93577" y="4677500"/>
            <a:ext cx="1021824" cy="313960"/>
          </a:xfrm>
          <a:prstGeom prst="rect">
            <a:avLst/>
          </a:prstGeom>
        </p:spPr>
      </p:pic>
      <p:sp>
        <p:nvSpPr>
          <p:cNvPr id="13" name="Slide Number Placeholder 3"/>
          <p:cNvSpPr>
            <a:spLocks noGrp="1"/>
          </p:cNvSpPr>
          <p:nvPr>
            <p:ph type="sldNum" sz="quarter" idx="12"/>
          </p:nvPr>
        </p:nvSpPr>
        <p:spPr>
          <a:xfrm>
            <a:off x="457200" y="4767263"/>
            <a:ext cx="2133600" cy="273844"/>
          </a:xfrm>
        </p:spPr>
        <p:txBody>
          <a:bodyPr/>
          <a:lstStyle>
            <a:lvl1pPr>
              <a:defRPr>
                <a:solidFill>
                  <a:schemeClr val="bg1"/>
                </a:solidFill>
              </a:defRPr>
            </a:lvl1pPr>
          </a:lstStyle>
          <a:p>
            <a:fld id="{B5D5A0A8-D4AC-468D-9BA7-6844813F2D55}" type="slidenum">
              <a:rPr lang="en-US" smtClean="0"/>
              <a:pPr/>
              <a:t>‹#›</a:t>
            </a:fld>
            <a:endParaRPr lang="en-US"/>
          </a:p>
        </p:txBody>
      </p:sp>
    </p:spTree>
    <p:extLst>
      <p:ext uri="{BB962C8B-B14F-4D97-AF65-F5344CB8AC3E}">
        <p14:creationId xmlns:p14="http://schemas.microsoft.com/office/powerpoint/2010/main" val="30562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57200" y="4767263"/>
            <a:ext cx="2133600" cy="273844"/>
          </a:xfrm>
        </p:spPr>
        <p:txBody>
          <a:bodyPr/>
          <a:lstStyle>
            <a:lvl1pPr algn="l">
              <a:defRPr sz="900"/>
            </a:lvl1pPr>
          </a:lstStyle>
          <a:p>
            <a:fld id="{DCCE9A52-EE2C-4D3F-93AB-6FF6A51587D2}" type="slidenum">
              <a:rPr lang="en-US" smtClean="0"/>
              <a:pPr/>
              <a:t>‹#›</a:t>
            </a:fld>
            <a:endParaRPr lang="en-US"/>
          </a:p>
        </p:txBody>
      </p:sp>
    </p:spTree>
    <p:extLst>
      <p:ext uri="{BB962C8B-B14F-4D97-AF65-F5344CB8AC3E}">
        <p14:creationId xmlns:p14="http://schemas.microsoft.com/office/powerpoint/2010/main" val="276157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CCE9A52-EE2C-4D3F-93AB-6FF6A51587D2}" type="slidenum">
              <a:rPr lang="en-US" smtClean="0"/>
              <a:t>‹#›</a:t>
            </a:fld>
            <a:endParaRPr lang="en-US"/>
          </a:p>
        </p:txBody>
      </p:sp>
    </p:spTree>
    <p:extLst>
      <p:ext uri="{BB962C8B-B14F-4D97-AF65-F5344CB8AC3E}">
        <p14:creationId xmlns:p14="http://schemas.microsoft.com/office/powerpoint/2010/main" val="2850011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CCE9A52-EE2C-4D3F-93AB-6FF6A51587D2}" type="slidenum">
              <a:rPr lang="en-US" smtClean="0"/>
              <a:t>‹#›</a:t>
            </a:fld>
            <a:endParaRPr lang="en-US"/>
          </a:p>
        </p:txBody>
      </p:sp>
    </p:spTree>
    <p:extLst>
      <p:ext uri="{BB962C8B-B14F-4D97-AF65-F5344CB8AC3E}">
        <p14:creationId xmlns:p14="http://schemas.microsoft.com/office/powerpoint/2010/main" val="4141583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DCCE9A52-EE2C-4D3F-93AB-6FF6A51587D2}" type="slidenum">
              <a:rPr lang="en-US" smtClean="0"/>
              <a:t>‹#›</a:t>
            </a:fld>
            <a:endParaRPr lang="en-US"/>
          </a:p>
        </p:txBody>
      </p:sp>
      <p:grpSp>
        <p:nvGrpSpPr>
          <p:cNvPr id="10" name="Group 9"/>
          <p:cNvGrpSpPr/>
          <p:nvPr userDrawn="1"/>
        </p:nvGrpSpPr>
        <p:grpSpPr>
          <a:xfrm rot="10800000" flipV="1">
            <a:off x="7511164" y="5041106"/>
            <a:ext cx="1632835" cy="102393"/>
            <a:chOff x="0" y="2266950"/>
            <a:chExt cx="5715000" cy="533400"/>
          </a:xfrm>
        </p:grpSpPr>
        <p:sp>
          <p:nvSpPr>
            <p:cNvPr id="11" name="Rectangle 10"/>
            <p:cNvSpPr/>
            <p:nvPr/>
          </p:nvSpPr>
          <p:spPr>
            <a:xfrm>
              <a:off x="0" y="2266950"/>
              <a:ext cx="1143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43000" y="2266950"/>
              <a:ext cx="1143000" cy="533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86000" y="2266950"/>
              <a:ext cx="1143000" cy="533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429000" y="2266950"/>
              <a:ext cx="1143000"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72000" y="2266950"/>
              <a:ext cx="1143000"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93576" y="4681252"/>
            <a:ext cx="1021824" cy="313960"/>
          </a:xfrm>
          <a:prstGeom prst="rect">
            <a:avLst/>
          </a:prstGeom>
        </p:spPr>
      </p:pic>
    </p:spTree>
    <p:extLst>
      <p:ext uri="{BB962C8B-B14F-4D97-AF65-F5344CB8AC3E}">
        <p14:creationId xmlns:p14="http://schemas.microsoft.com/office/powerpoint/2010/main" val="2593878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CCE9A52-EE2C-4D3F-93AB-6FF6A51587D2}" type="slidenum">
              <a:rPr lang="en-US" smtClean="0"/>
              <a:t>‹#›</a:t>
            </a:fld>
            <a:endParaRPr lang="en-US"/>
          </a:p>
        </p:txBody>
      </p:sp>
      <p:grpSp>
        <p:nvGrpSpPr>
          <p:cNvPr id="6" name="Group 5"/>
          <p:cNvGrpSpPr/>
          <p:nvPr userDrawn="1"/>
        </p:nvGrpSpPr>
        <p:grpSpPr>
          <a:xfrm rot="10800000" flipV="1">
            <a:off x="7511164" y="5041106"/>
            <a:ext cx="1632835" cy="102393"/>
            <a:chOff x="0" y="2266950"/>
            <a:chExt cx="5715000" cy="533400"/>
          </a:xfrm>
        </p:grpSpPr>
        <p:sp>
          <p:nvSpPr>
            <p:cNvPr id="7" name="Rectangle 6"/>
            <p:cNvSpPr/>
            <p:nvPr/>
          </p:nvSpPr>
          <p:spPr>
            <a:xfrm>
              <a:off x="0" y="2266950"/>
              <a:ext cx="1143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00" y="2266950"/>
              <a:ext cx="1143000" cy="533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0" y="2266950"/>
              <a:ext cx="1143000" cy="533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29000" y="2266950"/>
              <a:ext cx="1143000"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0" y="2266950"/>
              <a:ext cx="1143000"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93576" y="4681252"/>
            <a:ext cx="1021824" cy="313960"/>
          </a:xfrm>
          <a:prstGeom prst="rect">
            <a:avLst/>
          </a:prstGeom>
        </p:spPr>
      </p:pic>
    </p:spTree>
    <p:extLst>
      <p:ext uri="{BB962C8B-B14F-4D97-AF65-F5344CB8AC3E}">
        <p14:creationId xmlns:p14="http://schemas.microsoft.com/office/powerpoint/2010/main" val="794626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CE9A52-EE2C-4D3F-93AB-6FF6A51587D2}" type="slidenum">
              <a:rPr lang="en-US" smtClean="0"/>
              <a:t>‹#›</a:t>
            </a:fld>
            <a:endParaRPr lang="en-US" dirty="0"/>
          </a:p>
        </p:txBody>
      </p:sp>
    </p:spTree>
    <p:extLst>
      <p:ext uri="{BB962C8B-B14F-4D97-AF65-F5344CB8AC3E}">
        <p14:creationId xmlns:p14="http://schemas.microsoft.com/office/powerpoint/2010/main" val="395779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CCE9A52-EE2C-4D3F-93AB-6FF6A51587D2}" type="slidenum">
              <a:rPr lang="en-US" smtClean="0"/>
              <a:t>‹#›</a:t>
            </a:fld>
            <a:endParaRPr lang="en-US"/>
          </a:p>
        </p:txBody>
      </p:sp>
      <p:grpSp>
        <p:nvGrpSpPr>
          <p:cNvPr id="8" name="Group 7"/>
          <p:cNvGrpSpPr/>
          <p:nvPr userDrawn="1"/>
        </p:nvGrpSpPr>
        <p:grpSpPr>
          <a:xfrm rot="10800000" flipV="1">
            <a:off x="7511164" y="5041106"/>
            <a:ext cx="1632835" cy="102393"/>
            <a:chOff x="0" y="2266950"/>
            <a:chExt cx="5715000" cy="533400"/>
          </a:xfrm>
        </p:grpSpPr>
        <p:sp>
          <p:nvSpPr>
            <p:cNvPr id="9" name="Rectangle 8"/>
            <p:cNvSpPr/>
            <p:nvPr/>
          </p:nvSpPr>
          <p:spPr>
            <a:xfrm>
              <a:off x="0" y="2266950"/>
              <a:ext cx="1143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2266950"/>
              <a:ext cx="1143000" cy="533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86000" y="2266950"/>
              <a:ext cx="1143000" cy="533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29000" y="2266950"/>
              <a:ext cx="1143000"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0" y="2266950"/>
              <a:ext cx="1143000"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93576" y="4681252"/>
            <a:ext cx="1021824" cy="313960"/>
          </a:xfrm>
          <a:prstGeom prst="rect">
            <a:avLst/>
          </a:prstGeom>
        </p:spPr>
      </p:pic>
    </p:spTree>
    <p:extLst>
      <p:ext uri="{BB962C8B-B14F-4D97-AF65-F5344CB8AC3E}">
        <p14:creationId xmlns:p14="http://schemas.microsoft.com/office/powerpoint/2010/main" val="278456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CCE9A52-EE2C-4D3F-93AB-6FF6A51587D2}" type="slidenum">
              <a:rPr lang="en-US" smtClean="0"/>
              <a:t>‹#›</a:t>
            </a:fld>
            <a:endParaRPr lang="en-US"/>
          </a:p>
        </p:txBody>
      </p:sp>
      <p:grpSp>
        <p:nvGrpSpPr>
          <p:cNvPr id="8" name="Group 7"/>
          <p:cNvGrpSpPr/>
          <p:nvPr userDrawn="1"/>
        </p:nvGrpSpPr>
        <p:grpSpPr>
          <a:xfrm rot="10800000" flipV="1">
            <a:off x="7511164" y="5041106"/>
            <a:ext cx="1632835" cy="102393"/>
            <a:chOff x="0" y="2266950"/>
            <a:chExt cx="5715000" cy="533400"/>
          </a:xfrm>
        </p:grpSpPr>
        <p:sp>
          <p:nvSpPr>
            <p:cNvPr id="9" name="Rectangle 8"/>
            <p:cNvSpPr/>
            <p:nvPr/>
          </p:nvSpPr>
          <p:spPr>
            <a:xfrm>
              <a:off x="0" y="2266950"/>
              <a:ext cx="1143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2266950"/>
              <a:ext cx="1143000" cy="533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86000" y="2266950"/>
              <a:ext cx="1143000" cy="533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29000" y="2266950"/>
              <a:ext cx="1143000"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0" y="2266950"/>
              <a:ext cx="1143000"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93576" y="4681252"/>
            <a:ext cx="1021824" cy="313960"/>
          </a:xfrm>
          <a:prstGeom prst="rect">
            <a:avLst/>
          </a:prstGeom>
        </p:spPr>
      </p:pic>
    </p:spTree>
    <p:extLst>
      <p:ext uri="{BB962C8B-B14F-4D97-AF65-F5344CB8AC3E}">
        <p14:creationId xmlns:p14="http://schemas.microsoft.com/office/powerpoint/2010/main" val="84956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1000">
                <a:solidFill>
                  <a:schemeClr val="tx1">
                    <a:tint val="75000"/>
                  </a:schemeClr>
                </a:solidFill>
              </a:defRPr>
            </a:lvl1pPr>
          </a:lstStyle>
          <a:p>
            <a:fld id="{DCCE9A52-EE2C-4D3F-93AB-6FF6A51587D2}" type="slidenum">
              <a:rPr lang="en-US" smtClean="0"/>
              <a:pPr/>
              <a:t>‹#›</a:t>
            </a:fld>
            <a:endParaRPr lang="en-US"/>
          </a:p>
        </p:txBody>
      </p:sp>
    </p:spTree>
    <p:extLst>
      <p:ext uri="{BB962C8B-B14F-4D97-AF65-F5344CB8AC3E}">
        <p14:creationId xmlns:p14="http://schemas.microsoft.com/office/powerpoint/2010/main" val="2112418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5" r:id="rId14"/>
    <p:sldLayoutId id="214748366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hyperlink" Target="mailto:JSherman@amplifieddigitalst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cid:image005.png@01D0EBC1.793E35C0" TargetMode="External"/><Relationship Id="rId7" Type="http://schemas.openxmlformats.org/officeDocument/2006/relationships/image" Target="cid:image001.png@01D0EBC0.41300A60"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cid:image009.png@01D0EBC2.B8734810" TargetMode="External"/><Relationship Id="rId5" Type="http://schemas.openxmlformats.org/officeDocument/2006/relationships/image" Target="cid:image006.png@01D0EBC1.E639D670" TargetMode="External"/><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cid:image008.png@01D0EBC2.B87348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exagon 7"/>
          <p:cNvSpPr/>
          <p:nvPr/>
        </p:nvSpPr>
        <p:spPr>
          <a:xfrm>
            <a:off x="-155648" y="438150"/>
            <a:ext cx="1237488" cy="1066800"/>
          </a:xfrm>
          <a:prstGeom prst="hex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p:cNvSpPr/>
          <p:nvPr/>
        </p:nvSpPr>
        <p:spPr>
          <a:xfrm>
            <a:off x="908144" y="1009650"/>
            <a:ext cx="1237488" cy="1066800"/>
          </a:xfrm>
          <a:prstGeom prst="hexag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a:off x="-155648" y="1600200"/>
            <a:ext cx="1237488" cy="106680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p:cNvSpPr/>
          <p:nvPr/>
        </p:nvSpPr>
        <p:spPr>
          <a:xfrm>
            <a:off x="1971936" y="1619250"/>
            <a:ext cx="1237488" cy="1066800"/>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p:cNvSpPr/>
          <p:nvPr/>
        </p:nvSpPr>
        <p:spPr>
          <a:xfrm>
            <a:off x="908144" y="2171700"/>
            <a:ext cx="1237488" cy="10668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p:cNvSpPr/>
          <p:nvPr/>
        </p:nvSpPr>
        <p:spPr>
          <a:xfrm>
            <a:off x="1974944" y="2762250"/>
            <a:ext cx="1237488" cy="10668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908144" y="3333750"/>
            <a:ext cx="1237488" cy="1066800"/>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3027767" y="3359818"/>
            <a:ext cx="1237488" cy="10668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1968928" y="3931318"/>
            <a:ext cx="1237488" cy="1066800"/>
          </a:xfrm>
          <a:prstGeom prst="hexagon">
            <a:avLst/>
          </a:prstGeom>
          <a:solidFill>
            <a:schemeClr val="accent4">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a:off x="4083598" y="3956383"/>
            <a:ext cx="1237488" cy="10668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3019806" y="4502818"/>
            <a:ext cx="1237488" cy="1066800"/>
          </a:xfrm>
          <a:prstGeom prst="hexag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p:cNvSpPr/>
          <p:nvPr/>
        </p:nvSpPr>
        <p:spPr>
          <a:xfrm>
            <a:off x="-155648" y="2762250"/>
            <a:ext cx="1237488" cy="1066800"/>
          </a:xfrm>
          <a:prstGeom prst="hexag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p:nvSpPr>
        <p:spPr>
          <a:xfrm>
            <a:off x="3035728" y="2215022"/>
            <a:ext cx="1237488" cy="1066800"/>
          </a:xfrm>
          <a:prstGeom prst="hexag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4083598" y="2800350"/>
            <a:ext cx="1237488" cy="1066800"/>
          </a:xfrm>
          <a:prstGeom prst="hexag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p:nvSpPr>
        <p:spPr>
          <a:xfrm>
            <a:off x="5131468" y="3422983"/>
            <a:ext cx="1237488" cy="1066800"/>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p:cNvSpPr/>
          <p:nvPr/>
        </p:nvSpPr>
        <p:spPr>
          <a:xfrm>
            <a:off x="5115546" y="4579016"/>
            <a:ext cx="1237488" cy="10668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p:nvSpPr>
        <p:spPr>
          <a:xfrm>
            <a:off x="6166424" y="4020718"/>
            <a:ext cx="1237488" cy="1066800"/>
          </a:xfrm>
          <a:prstGeom prst="hex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descr="C:\Users\amcginnis\Google Drive\AMPLIFIED\Amplified Digital Logos\Amplified Digital Logos\PNGs\Amplified_Dig_Logo.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321086" y="1723074"/>
            <a:ext cx="2914033" cy="895350"/>
          </a:xfrm>
          <a:prstGeom prst="rect">
            <a:avLst/>
          </a:prstGeom>
          <a:noFill/>
          <a:extLst>
            <a:ext uri="{909E8E84-426E-40DD-AFC4-6F175D3DCCD1}">
              <a14:hiddenFill xmlns:a14="http://schemas.microsoft.com/office/drawing/2010/main">
                <a:solidFill>
                  <a:srgbClr val="FFFFFF"/>
                </a:solidFill>
              </a14:hiddenFill>
            </a:ext>
          </a:extLst>
        </p:spPr>
      </p:pic>
      <p:sp>
        <p:nvSpPr>
          <p:cNvPr id="29" name="Freeform 161"/>
          <p:cNvSpPr>
            <a:spLocks noChangeArrowheads="1"/>
          </p:cNvSpPr>
          <p:nvPr/>
        </p:nvSpPr>
        <p:spPr bwMode="auto">
          <a:xfrm>
            <a:off x="1334399" y="2453536"/>
            <a:ext cx="356984" cy="465028"/>
          </a:xfrm>
          <a:custGeom>
            <a:avLst/>
            <a:gdLst>
              <a:gd name="T0" fmla="*/ 236 w 472"/>
              <a:gd name="T1" fmla="*/ 0 h 619"/>
              <a:gd name="T2" fmla="*/ 236 w 472"/>
              <a:gd name="T3" fmla="*/ 0 h 619"/>
              <a:gd name="T4" fmla="*/ 0 w 472"/>
              <a:gd name="T5" fmla="*/ 235 h 619"/>
              <a:gd name="T6" fmla="*/ 236 w 472"/>
              <a:gd name="T7" fmla="*/ 618 h 619"/>
              <a:gd name="T8" fmla="*/ 471 w 472"/>
              <a:gd name="T9" fmla="*/ 235 h 619"/>
              <a:gd name="T10" fmla="*/ 236 w 472"/>
              <a:gd name="T11" fmla="*/ 0 h 619"/>
              <a:gd name="T12" fmla="*/ 236 w 472"/>
              <a:gd name="T13" fmla="*/ 559 h 619"/>
              <a:gd name="T14" fmla="*/ 236 w 472"/>
              <a:gd name="T15" fmla="*/ 559 h 619"/>
              <a:gd name="T16" fmla="*/ 45 w 472"/>
              <a:gd name="T17" fmla="*/ 235 h 619"/>
              <a:gd name="T18" fmla="*/ 236 w 472"/>
              <a:gd name="T19" fmla="*/ 29 h 619"/>
              <a:gd name="T20" fmla="*/ 427 w 472"/>
              <a:gd name="T21" fmla="*/ 235 h 619"/>
              <a:gd name="T22" fmla="*/ 236 w 472"/>
              <a:gd name="T23" fmla="*/ 559 h 619"/>
              <a:gd name="T24" fmla="*/ 236 w 472"/>
              <a:gd name="T25" fmla="*/ 132 h 619"/>
              <a:gd name="T26" fmla="*/ 236 w 472"/>
              <a:gd name="T27" fmla="*/ 132 h 619"/>
              <a:gd name="T28" fmla="*/ 133 w 472"/>
              <a:gd name="T29" fmla="*/ 235 h 619"/>
              <a:gd name="T30" fmla="*/ 236 w 472"/>
              <a:gd name="T31" fmla="*/ 323 h 619"/>
              <a:gd name="T32" fmla="*/ 339 w 472"/>
              <a:gd name="T33" fmla="*/ 235 h 619"/>
              <a:gd name="T34" fmla="*/ 236 w 472"/>
              <a:gd name="T35" fmla="*/ 132 h 619"/>
              <a:gd name="T36" fmla="*/ 236 w 472"/>
              <a:gd name="T37" fmla="*/ 294 h 619"/>
              <a:gd name="T38" fmla="*/ 236 w 472"/>
              <a:gd name="T39" fmla="*/ 294 h 619"/>
              <a:gd name="T40" fmla="*/ 177 w 472"/>
              <a:gd name="T41" fmla="*/ 235 h 619"/>
              <a:gd name="T42" fmla="*/ 236 w 472"/>
              <a:gd name="T43" fmla="*/ 176 h 619"/>
              <a:gd name="T44" fmla="*/ 295 w 472"/>
              <a:gd name="T45" fmla="*/ 235 h 619"/>
              <a:gd name="T46" fmla="*/ 236 w 472"/>
              <a:gd name="T47" fmla="*/ 294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chemeClr val="bg1"/>
          </a:solidFill>
          <a:ln>
            <a:noFill/>
          </a:ln>
          <a:effectLst/>
        </p:spPr>
        <p:txBody>
          <a:bodyPr wrap="none" anchor="ctr"/>
          <a:lstStyle/>
          <a:p>
            <a:pPr>
              <a:defRPr/>
            </a:pPr>
            <a:endParaRPr lang="en-US">
              <a:latin typeface="+mn-lt"/>
              <a:ea typeface="+mn-ea"/>
              <a:cs typeface="+mn-cs"/>
            </a:endParaRPr>
          </a:p>
        </p:txBody>
      </p:sp>
      <p:sp>
        <p:nvSpPr>
          <p:cNvPr id="30" name="Freeform 128"/>
          <p:cNvSpPr>
            <a:spLocks noChangeArrowheads="1"/>
          </p:cNvSpPr>
          <p:nvPr/>
        </p:nvSpPr>
        <p:spPr bwMode="auto">
          <a:xfrm>
            <a:off x="2358806" y="4251145"/>
            <a:ext cx="446407" cy="413850"/>
          </a:xfrm>
          <a:custGeom>
            <a:avLst/>
            <a:gdLst>
              <a:gd name="T0" fmla="*/ 368 w 604"/>
              <a:gd name="T1" fmla="*/ 0 h 561"/>
              <a:gd name="T2" fmla="*/ 368 w 604"/>
              <a:gd name="T3" fmla="*/ 0 h 561"/>
              <a:gd name="T4" fmla="*/ 368 w 604"/>
              <a:gd name="T5" fmla="*/ 44 h 561"/>
              <a:gd name="T6" fmla="*/ 559 w 604"/>
              <a:gd name="T7" fmla="*/ 280 h 561"/>
              <a:gd name="T8" fmla="*/ 368 w 604"/>
              <a:gd name="T9" fmla="*/ 515 h 561"/>
              <a:gd name="T10" fmla="*/ 368 w 604"/>
              <a:gd name="T11" fmla="*/ 560 h 561"/>
              <a:gd name="T12" fmla="*/ 603 w 604"/>
              <a:gd name="T13" fmla="*/ 280 h 561"/>
              <a:gd name="T14" fmla="*/ 368 w 604"/>
              <a:gd name="T15" fmla="*/ 0 h 561"/>
              <a:gd name="T16" fmla="*/ 486 w 604"/>
              <a:gd name="T17" fmla="*/ 280 h 561"/>
              <a:gd name="T18" fmla="*/ 486 w 604"/>
              <a:gd name="T19" fmla="*/ 280 h 561"/>
              <a:gd name="T20" fmla="*/ 368 w 604"/>
              <a:gd name="T21" fmla="*/ 147 h 561"/>
              <a:gd name="T22" fmla="*/ 368 w 604"/>
              <a:gd name="T23" fmla="*/ 177 h 561"/>
              <a:gd name="T24" fmla="*/ 441 w 604"/>
              <a:gd name="T25" fmla="*/ 280 h 561"/>
              <a:gd name="T26" fmla="*/ 368 w 604"/>
              <a:gd name="T27" fmla="*/ 383 h 561"/>
              <a:gd name="T28" fmla="*/ 368 w 604"/>
              <a:gd name="T29" fmla="*/ 412 h 561"/>
              <a:gd name="T30" fmla="*/ 486 w 604"/>
              <a:gd name="T31" fmla="*/ 280 h 561"/>
              <a:gd name="T32" fmla="*/ 265 w 604"/>
              <a:gd name="T33" fmla="*/ 44 h 561"/>
              <a:gd name="T34" fmla="*/ 265 w 604"/>
              <a:gd name="T35" fmla="*/ 44 h 561"/>
              <a:gd name="T36" fmla="*/ 88 w 604"/>
              <a:gd name="T37" fmla="*/ 162 h 561"/>
              <a:gd name="T38" fmla="*/ 29 w 604"/>
              <a:gd name="T39" fmla="*/ 162 h 561"/>
              <a:gd name="T40" fmla="*/ 0 w 604"/>
              <a:gd name="T41" fmla="*/ 206 h 561"/>
              <a:gd name="T42" fmla="*/ 0 w 604"/>
              <a:gd name="T43" fmla="*/ 353 h 561"/>
              <a:gd name="T44" fmla="*/ 29 w 604"/>
              <a:gd name="T45" fmla="*/ 397 h 561"/>
              <a:gd name="T46" fmla="*/ 88 w 604"/>
              <a:gd name="T47" fmla="*/ 397 h 561"/>
              <a:gd name="T48" fmla="*/ 265 w 604"/>
              <a:gd name="T49" fmla="*/ 515 h 561"/>
              <a:gd name="T50" fmla="*/ 309 w 604"/>
              <a:gd name="T51" fmla="*/ 471 h 561"/>
              <a:gd name="T52" fmla="*/ 309 w 604"/>
              <a:gd name="T53" fmla="*/ 88 h 561"/>
              <a:gd name="T54" fmla="*/ 265 w 604"/>
              <a:gd name="T55" fmla="*/ 44 h 561"/>
              <a:gd name="T56" fmla="*/ 88 w 604"/>
              <a:gd name="T57" fmla="*/ 339 h 561"/>
              <a:gd name="T58" fmla="*/ 88 w 604"/>
              <a:gd name="T59" fmla="*/ 339 h 561"/>
              <a:gd name="T60" fmla="*/ 73 w 604"/>
              <a:gd name="T61" fmla="*/ 353 h 561"/>
              <a:gd name="T62" fmla="*/ 59 w 604"/>
              <a:gd name="T63" fmla="*/ 353 h 561"/>
              <a:gd name="T64" fmla="*/ 29 w 604"/>
              <a:gd name="T65" fmla="*/ 339 h 561"/>
              <a:gd name="T66" fmla="*/ 29 w 604"/>
              <a:gd name="T67" fmla="*/ 221 h 561"/>
              <a:gd name="T68" fmla="*/ 59 w 604"/>
              <a:gd name="T69" fmla="*/ 206 h 561"/>
              <a:gd name="T70" fmla="*/ 73 w 604"/>
              <a:gd name="T71" fmla="*/ 206 h 561"/>
              <a:gd name="T72" fmla="*/ 88 w 604"/>
              <a:gd name="T73" fmla="*/ 221 h 561"/>
              <a:gd name="T74" fmla="*/ 88 w 604"/>
              <a:gd name="T75" fmla="*/ 339 h 561"/>
              <a:gd name="T76" fmla="*/ 265 w 604"/>
              <a:gd name="T77" fmla="*/ 471 h 561"/>
              <a:gd name="T78" fmla="*/ 265 w 604"/>
              <a:gd name="T79" fmla="*/ 471 h 561"/>
              <a:gd name="T80" fmla="*/ 132 w 604"/>
              <a:gd name="T81" fmla="*/ 383 h 561"/>
              <a:gd name="T82" fmla="*/ 132 w 604"/>
              <a:gd name="T83" fmla="*/ 162 h 561"/>
              <a:gd name="T84" fmla="*/ 265 w 604"/>
              <a:gd name="T85" fmla="*/ 88 h 561"/>
              <a:gd name="T86" fmla="*/ 265 w 604"/>
              <a:gd name="T87" fmla="*/ 47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4" h="561">
                <a:moveTo>
                  <a:pt x="368" y="0"/>
                </a:moveTo>
                <a:lnTo>
                  <a:pt x="368" y="0"/>
                </a:lnTo>
                <a:cubicBezTo>
                  <a:pt x="368" y="44"/>
                  <a:pt x="368" y="44"/>
                  <a:pt x="368" y="44"/>
                </a:cubicBezTo>
                <a:cubicBezTo>
                  <a:pt x="486" y="74"/>
                  <a:pt x="559" y="162"/>
                  <a:pt x="559" y="280"/>
                </a:cubicBezTo>
                <a:cubicBezTo>
                  <a:pt x="559" y="397"/>
                  <a:pt x="486" y="486"/>
                  <a:pt x="368" y="515"/>
                </a:cubicBezTo>
                <a:cubicBezTo>
                  <a:pt x="368" y="560"/>
                  <a:pt x="368" y="560"/>
                  <a:pt x="368" y="560"/>
                </a:cubicBezTo>
                <a:cubicBezTo>
                  <a:pt x="500" y="530"/>
                  <a:pt x="603" y="427"/>
                  <a:pt x="603" y="280"/>
                </a:cubicBezTo>
                <a:cubicBezTo>
                  <a:pt x="603" y="133"/>
                  <a:pt x="500" y="30"/>
                  <a:pt x="368" y="0"/>
                </a:cubicBezTo>
                <a:close/>
                <a:moveTo>
                  <a:pt x="486" y="280"/>
                </a:moveTo>
                <a:lnTo>
                  <a:pt x="486" y="280"/>
                </a:lnTo>
                <a:cubicBezTo>
                  <a:pt x="486" y="206"/>
                  <a:pt x="441" y="147"/>
                  <a:pt x="368" y="147"/>
                </a:cubicBezTo>
                <a:cubicBezTo>
                  <a:pt x="368" y="177"/>
                  <a:pt x="368" y="177"/>
                  <a:pt x="368" y="177"/>
                </a:cubicBezTo>
                <a:cubicBezTo>
                  <a:pt x="412" y="192"/>
                  <a:pt x="441" y="235"/>
                  <a:pt x="441" y="280"/>
                </a:cubicBezTo>
                <a:cubicBezTo>
                  <a:pt x="441" y="324"/>
                  <a:pt x="412" y="368"/>
                  <a:pt x="368" y="383"/>
                </a:cubicBezTo>
                <a:cubicBezTo>
                  <a:pt x="368" y="412"/>
                  <a:pt x="368" y="412"/>
                  <a:pt x="368" y="412"/>
                </a:cubicBezTo>
                <a:cubicBezTo>
                  <a:pt x="441" y="412"/>
                  <a:pt x="486" y="353"/>
                  <a:pt x="486" y="280"/>
                </a:cubicBezTo>
                <a:close/>
                <a:moveTo>
                  <a:pt x="265" y="44"/>
                </a:moveTo>
                <a:lnTo>
                  <a:pt x="265" y="44"/>
                </a:lnTo>
                <a:cubicBezTo>
                  <a:pt x="88" y="162"/>
                  <a:pt x="88" y="162"/>
                  <a:pt x="88" y="162"/>
                </a:cubicBezTo>
                <a:cubicBezTo>
                  <a:pt x="29" y="162"/>
                  <a:pt x="29" y="162"/>
                  <a:pt x="29" y="162"/>
                </a:cubicBezTo>
                <a:cubicBezTo>
                  <a:pt x="15" y="162"/>
                  <a:pt x="0" y="177"/>
                  <a:pt x="0" y="206"/>
                </a:cubicBezTo>
                <a:cubicBezTo>
                  <a:pt x="0" y="353"/>
                  <a:pt x="0" y="353"/>
                  <a:pt x="0" y="353"/>
                </a:cubicBezTo>
                <a:cubicBezTo>
                  <a:pt x="0" y="383"/>
                  <a:pt x="15" y="397"/>
                  <a:pt x="29" y="397"/>
                </a:cubicBezTo>
                <a:cubicBezTo>
                  <a:pt x="88" y="397"/>
                  <a:pt x="88" y="397"/>
                  <a:pt x="88" y="397"/>
                </a:cubicBezTo>
                <a:cubicBezTo>
                  <a:pt x="265" y="515"/>
                  <a:pt x="265" y="515"/>
                  <a:pt x="265" y="515"/>
                </a:cubicBezTo>
                <a:cubicBezTo>
                  <a:pt x="294" y="515"/>
                  <a:pt x="309" y="501"/>
                  <a:pt x="309" y="471"/>
                </a:cubicBezTo>
                <a:cubicBezTo>
                  <a:pt x="309" y="88"/>
                  <a:pt x="309" y="88"/>
                  <a:pt x="309" y="88"/>
                </a:cubicBezTo>
                <a:cubicBezTo>
                  <a:pt x="309" y="59"/>
                  <a:pt x="294" y="44"/>
                  <a:pt x="265" y="44"/>
                </a:cubicBezTo>
                <a:close/>
                <a:moveTo>
                  <a:pt x="88" y="339"/>
                </a:moveTo>
                <a:lnTo>
                  <a:pt x="88" y="339"/>
                </a:lnTo>
                <a:cubicBezTo>
                  <a:pt x="88" y="353"/>
                  <a:pt x="88" y="353"/>
                  <a:pt x="73" y="353"/>
                </a:cubicBezTo>
                <a:cubicBezTo>
                  <a:pt x="59" y="353"/>
                  <a:pt x="59" y="353"/>
                  <a:pt x="59" y="353"/>
                </a:cubicBezTo>
                <a:cubicBezTo>
                  <a:pt x="44" y="353"/>
                  <a:pt x="29" y="353"/>
                  <a:pt x="29" y="339"/>
                </a:cubicBezTo>
                <a:cubicBezTo>
                  <a:pt x="29" y="221"/>
                  <a:pt x="29" y="221"/>
                  <a:pt x="29" y="221"/>
                </a:cubicBezTo>
                <a:cubicBezTo>
                  <a:pt x="29" y="206"/>
                  <a:pt x="44" y="206"/>
                  <a:pt x="59" y="206"/>
                </a:cubicBezTo>
                <a:cubicBezTo>
                  <a:pt x="73" y="206"/>
                  <a:pt x="73" y="206"/>
                  <a:pt x="73" y="206"/>
                </a:cubicBezTo>
                <a:cubicBezTo>
                  <a:pt x="88" y="206"/>
                  <a:pt x="88" y="206"/>
                  <a:pt x="88" y="221"/>
                </a:cubicBezTo>
                <a:lnTo>
                  <a:pt x="88" y="339"/>
                </a:lnTo>
                <a:close/>
                <a:moveTo>
                  <a:pt x="265" y="471"/>
                </a:moveTo>
                <a:lnTo>
                  <a:pt x="265" y="471"/>
                </a:lnTo>
                <a:cubicBezTo>
                  <a:pt x="132" y="383"/>
                  <a:pt x="132" y="383"/>
                  <a:pt x="132" y="383"/>
                </a:cubicBezTo>
                <a:cubicBezTo>
                  <a:pt x="132" y="353"/>
                  <a:pt x="132" y="192"/>
                  <a:pt x="132" y="162"/>
                </a:cubicBezTo>
                <a:cubicBezTo>
                  <a:pt x="265" y="88"/>
                  <a:pt x="265" y="88"/>
                  <a:pt x="265" y="88"/>
                </a:cubicBezTo>
                <a:cubicBezTo>
                  <a:pt x="265" y="103"/>
                  <a:pt x="265" y="456"/>
                  <a:pt x="265" y="471"/>
                </a:cubicBezTo>
                <a:close/>
              </a:path>
            </a:pathLst>
          </a:custGeom>
          <a:solidFill>
            <a:schemeClr val="bg1"/>
          </a:solidFill>
          <a:ln>
            <a:noFill/>
          </a:ln>
          <a:effectLst/>
        </p:spPr>
        <p:txBody>
          <a:bodyPr wrap="none" anchor="ctr"/>
          <a:lstStyle/>
          <a:p>
            <a:pPr>
              <a:defRPr/>
            </a:pPr>
            <a:endParaRPr lang="en-US">
              <a:latin typeface="+mn-lt"/>
              <a:ea typeface="+mn-ea"/>
              <a:cs typeface="+mn-cs"/>
            </a:endParaRPr>
          </a:p>
        </p:txBody>
      </p:sp>
      <p:sp>
        <p:nvSpPr>
          <p:cNvPr id="31" name="Freeform 136"/>
          <p:cNvSpPr>
            <a:spLocks noChangeArrowheads="1"/>
          </p:cNvSpPr>
          <p:nvPr/>
        </p:nvSpPr>
        <p:spPr bwMode="auto">
          <a:xfrm>
            <a:off x="1295968" y="3612231"/>
            <a:ext cx="437726" cy="437841"/>
          </a:xfrm>
          <a:custGeom>
            <a:avLst/>
            <a:gdLst>
              <a:gd name="T0" fmla="*/ 501 w 634"/>
              <a:gd name="T1" fmla="*/ 235 h 634"/>
              <a:gd name="T2" fmla="*/ 501 w 634"/>
              <a:gd name="T3" fmla="*/ 353 h 634"/>
              <a:gd name="T4" fmla="*/ 501 w 634"/>
              <a:gd name="T5" fmla="*/ 235 h 634"/>
              <a:gd name="T6" fmla="*/ 516 w 634"/>
              <a:gd name="T7" fmla="*/ 324 h 634"/>
              <a:gd name="T8" fmla="*/ 471 w 634"/>
              <a:gd name="T9" fmla="*/ 280 h 634"/>
              <a:gd name="T10" fmla="*/ 516 w 634"/>
              <a:gd name="T11" fmla="*/ 324 h 634"/>
              <a:gd name="T12" fmla="*/ 530 w 634"/>
              <a:gd name="T13" fmla="*/ 515 h 634"/>
              <a:gd name="T14" fmla="*/ 442 w 634"/>
              <a:gd name="T15" fmla="*/ 530 h 634"/>
              <a:gd name="T16" fmla="*/ 530 w 634"/>
              <a:gd name="T17" fmla="*/ 560 h 634"/>
              <a:gd name="T18" fmla="*/ 530 w 634"/>
              <a:gd name="T19" fmla="*/ 515 h 634"/>
              <a:gd name="T20" fmla="*/ 354 w 634"/>
              <a:gd name="T21" fmla="*/ 235 h 634"/>
              <a:gd name="T22" fmla="*/ 89 w 634"/>
              <a:gd name="T23" fmla="*/ 280 h 634"/>
              <a:gd name="T24" fmla="*/ 118 w 634"/>
              <a:gd name="T25" fmla="*/ 560 h 634"/>
              <a:gd name="T26" fmla="*/ 398 w 634"/>
              <a:gd name="T27" fmla="*/ 515 h 634"/>
              <a:gd name="T28" fmla="*/ 354 w 634"/>
              <a:gd name="T29" fmla="*/ 235 h 634"/>
              <a:gd name="T30" fmla="*/ 354 w 634"/>
              <a:gd name="T31" fmla="*/ 501 h 634"/>
              <a:gd name="T32" fmla="*/ 148 w 634"/>
              <a:gd name="T33" fmla="*/ 515 h 634"/>
              <a:gd name="T34" fmla="*/ 118 w 634"/>
              <a:gd name="T35" fmla="*/ 294 h 634"/>
              <a:gd name="T36" fmla="*/ 339 w 634"/>
              <a:gd name="T37" fmla="*/ 280 h 634"/>
              <a:gd name="T38" fmla="*/ 354 w 634"/>
              <a:gd name="T39" fmla="*/ 501 h 634"/>
              <a:gd name="T40" fmla="*/ 530 w 634"/>
              <a:gd name="T41" fmla="*/ 456 h 634"/>
              <a:gd name="T42" fmla="*/ 442 w 634"/>
              <a:gd name="T43" fmla="*/ 471 h 634"/>
              <a:gd name="T44" fmla="*/ 530 w 634"/>
              <a:gd name="T45" fmla="*/ 501 h 634"/>
              <a:gd name="T46" fmla="*/ 530 w 634"/>
              <a:gd name="T47" fmla="*/ 456 h 634"/>
              <a:gd name="T48" fmla="*/ 560 w 634"/>
              <a:gd name="T49" fmla="*/ 162 h 634"/>
              <a:gd name="T50" fmla="*/ 545 w 634"/>
              <a:gd name="T51" fmla="*/ 44 h 634"/>
              <a:gd name="T52" fmla="*/ 530 w 634"/>
              <a:gd name="T53" fmla="*/ 15 h 634"/>
              <a:gd name="T54" fmla="*/ 118 w 634"/>
              <a:gd name="T55" fmla="*/ 15 h 634"/>
              <a:gd name="T56" fmla="*/ 89 w 634"/>
              <a:gd name="T57" fmla="*/ 44 h 634"/>
              <a:gd name="T58" fmla="*/ 89 w 634"/>
              <a:gd name="T59" fmla="*/ 162 h 634"/>
              <a:gd name="T60" fmla="*/ 0 w 634"/>
              <a:gd name="T61" fmla="*/ 560 h 634"/>
              <a:gd name="T62" fmla="*/ 560 w 634"/>
              <a:gd name="T63" fmla="*/ 633 h 634"/>
              <a:gd name="T64" fmla="*/ 633 w 634"/>
              <a:gd name="T65" fmla="*/ 235 h 634"/>
              <a:gd name="T66" fmla="*/ 589 w 634"/>
              <a:gd name="T67" fmla="*/ 560 h 634"/>
              <a:gd name="T68" fmla="*/ 560 w 634"/>
              <a:gd name="T69" fmla="*/ 589 h 634"/>
              <a:gd name="T70" fmla="*/ 45 w 634"/>
              <a:gd name="T71" fmla="*/ 560 h 634"/>
              <a:gd name="T72" fmla="*/ 89 w 634"/>
              <a:gd name="T73" fmla="*/ 206 h 634"/>
              <a:gd name="T74" fmla="*/ 589 w 634"/>
              <a:gd name="T75" fmla="*/ 235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4" h="634">
                <a:moveTo>
                  <a:pt x="501" y="235"/>
                </a:moveTo>
                <a:lnTo>
                  <a:pt x="501" y="235"/>
                </a:lnTo>
                <a:cubicBezTo>
                  <a:pt x="457" y="235"/>
                  <a:pt x="442" y="265"/>
                  <a:pt x="442" y="294"/>
                </a:cubicBezTo>
                <a:cubicBezTo>
                  <a:pt x="442" y="339"/>
                  <a:pt x="457" y="353"/>
                  <a:pt x="501" y="353"/>
                </a:cubicBezTo>
                <a:cubicBezTo>
                  <a:pt x="530" y="353"/>
                  <a:pt x="560" y="339"/>
                  <a:pt x="560" y="294"/>
                </a:cubicBezTo>
                <a:cubicBezTo>
                  <a:pt x="560" y="265"/>
                  <a:pt x="530" y="235"/>
                  <a:pt x="501" y="235"/>
                </a:cubicBezTo>
                <a:close/>
                <a:moveTo>
                  <a:pt x="516" y="324"/>
                </a:moveTo>
                <a:lnTo>
                  <a:pt x="516" y="324"/>
                </a:lnTo>
                <a:cubicBezTo>
                  <a:pt x="471" y="324"/>
                  <a:pt x="471" y="324"/>
                  <a:pt x="471" y="324"/>
                </a:cubicBezTo>
                <a:cubicBezTo>
                  <a:pt x="471" y="280"/>
                  <a:pt x="471" y="280"/>
                  <a:pt x="471" y="280"/>
                </a:cubicBezTo>
                <a:cubicBezTo>
                  <a:pt x="516" y="280"/>
                  <a:pt x="516" y="280"/>
                  <a:pt x="516" y="280"/>
                </a:cubicBezTo>
                <a:lnTo>
                  <a:pt x="516" y="324"/>
                </a:lnTo>
                <a:close/>
                <a:moveTo>
                  <a:pt x="530" y="515"/>
                </a:moveTo>
                <a:lnTo>
                  <a:pt x="530" y="515"/>
                </a:lnTo>
                <a:cubicBezTo>
                  <a:pt x="457" y="515"/>
                  <a:pt x="457" y="515"/>
                  <a:pt x="457" y="515"/>
                </a:cubicBezTo>
                <a:cubicBezTo>
                  <a:pt x="442" y="515"/>
                  <a:pt x="442" y="530"/>
                  <a:pt x="442" y="530"/>
                </a:cubicBezTo>
                <a:cubicBezTo>
                  <a:pt x="442" y="545"/>
                  <a:pt x="442" y="560"/>
                  <a:pt x="457" y="560"/>
                </a:cubicBezTo>
                <a:cubicBezTo>
                  <a:pt x="530" y="560"/>
                  <a:pt x="530" y="560"/>
                  <a:pt x="530" y="560"/>
                </a:cubicBezTo>
                <a:cubicBezTo>
                  <a:pt x="545" y="560"/>
                  <a:pt x="560" y="545"/>
                  <a:pt x="560" y="530"/>
                </a:cubicBezTo>
                <a:cubicBezTo>
                  <a:pt x="560" y="530"/>
                  <a:pt x="545" y="515"/>
                  <a:pt x="530" y="515"/>
                </a:cubicBezTo>
                <a:close/>
                <a:moveTo>
                  <a:pt x="354" y="235"/>
                </a:moveTo>
                <a:lnTo>
                  <a:pt x="354" y="235"/>
                </a:lnTo>
                <a:cubicBezTo>
                  <a:pt x="118" y="235"/>
                  <a:pt x="118" y="235"/>
                  <a:pt x="118" y="235"/>
                </a:cubicBezTo>
                <a:cubicBezTo>
                  <a:pt x="103" y="235"/>
                  <a:pt x="89" y="265"/>
                  <a:pt x="89" y="280"/>
                </a:cubicBezTo>
                <a:cubicBezTo>
                  <a:pt x="89" y="515"/>
                  <a:pt x="89" y="515"/>
                  <a:pt x="89" y="515"/>
                </a:cubicBezTo>
                <a:cubicBezTo>
                  <a:pt x="89" y="530"/>
                  <a:pt x="103" y="560"/>
                  <a:pt x="118" y="560"/>
                </a:cubicBezTo>
                <a:cubicBezTo>
                  <a:pt x="354" y="560"/>
                  <a:pt x="354" y="560"/>
                  <a:pt x="354" y="560"/>
                </a:cubicBezTo>
                <a:cubicBezTo>
                  <a:pt x="383" y="560"/>
                  <a:pt x="398" y="530"/>
                  <a:pt x="398" y="515"/>
                </a:cubicBezTo>
                <a:cubicBezTo>
                  <a:pt x="398" y="280"/>
                  <a:pt x="398" y="280"/>
                  <a:pt x="398" y="280"/>
                </a:cubicBezTo>
                <a:cubicBezTo>
                  <a:pt x="398" y="265"/>
                  <a:pt x="383" y="235"/>
                  <a:pt x="354" y="235"/>
                </a:cubicBezTo>
                <a:close/>
                <a:moveTo>
                  <a:pt x="354" y="501"/>
                </a:moveTo>
                <a:lnTo>
                  <a:pt x="354" y="501"/>
                </a:lnTo>
                <a:cubicBezTo>
                  <a:pt x="354" y="501"/>
                  <a:pt x="354" y="515"/>
                  <a:pt x="339" y="515"/>
                </a:cubicBezTo>
                <a:cubicBezTo>
                  <a:pt x="148" y="515"/>
                  <a:pt x="148" y="515"/>
                  <a:pt x="148" y="515"/>
                </a:cubicBezTo>
                <a:cubicBezTo>
                  <a:pt x="133" y="515"/>
                  <a:pt x="118" y="501"/>
                  <a:pt x="118" y="501"/>
                </a:cubicBezTo>
                <a:cubicBezTo>
                  <a:pt x="118" y="294"/>
                  <a:pt x="118" y="294"/>
                  <a:pt x="118" y="294"/>
                </a:cubicBezTo>
                <a:cubicBezTo>
                  <a:pt x="118" y="294"/>
                  <a:pt x="133" y="280"/>
                  <a:pt x="148" y="280"/>
                </a:cubicBezTo>
                <a:cubicBezTo>
                  <a:pt x="339" y="280"/>
                  <a:pt x="339" y="280"/>
                  <a:pt x="339" y="280"/>
                </a:cubicBezTo>
                <a:cubicBezTo>
                  <a:pt x="354" y="280"/>
                  <a:pt x="354" y="294"/>
                  <a:pt x="354" y="294"/>
                </a:cubicBezTo>
                <a:lnTo>
                  <a:pt x="354" y="501"/>
                </a:lnTo>
                <a:close/>
                <a:moveTo>
                  <a:pt x="530" y="456"/>
                </a:moveTo>
                <a:lnTo>
                  <a:pt x="530" y="456"/>
                </a:lnTo>
                <a:cubicBezTo>
                  <a:pt x="457" y="456"/>
                  <a:pt x="457" y="456"/>
                  <a:pt x="457" y="456"/>
                </a:cubicBezTo>
                <a:cubicBezTo>
                  <a:pt x="442" y="456"/>
                  <a:pt x="442" y="471"/>
                  <a:pt x="442" y="471"/>
                </a:cubicBezTo>
                <a:cubicBezTo>
                  <a:pt x="442" y="486"/>
                  <a:pt x="442" y="501"/>
                  <a:pt x="457" y="501"/>
                </a:cubicBezTo>
                <a:cubicBezTo>
                  <a:pt x="530" y="501"/>
                  <a:pt x="530" y="501"/>
                  <a:pt x="530" y="501"/>
                </a:cubicBezTo>
                <a:cubicBezTo>
                  <a:pt x="545" y="501"/>
                  <a:pt x="560" y="486"/>
                  <a:pt x="560" y="471"/>
                </a:cubicBezTo>
                <a:cubicBezTo>
                  <a:pt x="560" y="471"/>
                  <a:pt x="545" y="456"/>
                  <a:pt x="530" y="456"/>
                </a:cubicBezTo>
                <a:close/>
                <a:moveTo>
                  <a:pt x="560" y="162"/>
                </a:moveTo>
                <a:lnTo>
                  <a:pt x="560" y="162"/>
                </a:lnTo>
                <a:cubicBezTo>
                  <a:pt x="369" y="162"/>
                  <a:pt x="369" y="162"/>
                  <a:pt x="369" y="162"/>
                </a:cubicBezTo>
                <a:cubicBezTo>
                  <a:pt x="545" y="44"/>
                  <a:pt x="545" y="44"/>
                  <a:pt x="545" y="44"/>
                </a:cubicBezTo>
                <a:cubicBezTo>
                  <a:pt x="560" y="44"/>
                  <a:pt x="560" y="30"/>
                  <a:pt x="545" y="15"/>
                </a:cubicBezTo>
                <a:cubicBezTo>
                  <a:pt x="545" y="0"/>
                  <a:pt x="530" y="0"/>
                  <a:pt x="530" y="15"/>
                </a:cubicBezTo>
                <a:cubicBezTo>
                  <a:pt x="530" y="15"/>
                  <a:pt x="339" y="133"/>
                  <a:pt x="324" y="147"/>
                </a:cubicBezTo>
                <a:cubicBezTo>
                  <a:pt x="118" y="15"/>
                  <a:pt x="118" y="15"/>
                  <a:pt x="118" y="15"/>
                </a:cubicBezTo>
                <a:cubicBezTo>
                  <a:pt x="103" y="0"/>
                  <a:pt x="89" y="0"/>
                  <a:pt x="89" y="15"/>
                </a:cubicBezTo>
                <a:cubicBezTo>
                  <a:pt x="89" y="30"/>
                  <a:pt x="89" y="44"/>
                  <a:pt x="89" y="44"/>
                </a:cubicBezTo>
                <a:cubicBezTo>
                  <a:pt x="265" y="162"/>
                  <a:pt x="265" y="162"/>
                  <a:pt x="265" y="162"/>
                </a:cubicBezTo>
                <a:cubicBezTo>
                  <a:pt x="89" y="162"/>
                  <a:pt x="89" y="162"/>
                  <a:pt x="89" y="162"/>
                </a:cubicBezTo>
                <a:cubicBezTo>
                  <a:pt x="45" y="162"/>
                  <a:pt x="0" y="192"/>
                  <a:pt x="0" y="235"/>
                </a:cubicBezTo>
                <a:cubicBezTo>
                  <a:pt x="0" y="560"/>
                  <a:pt x="0" y="560"/>
                  <a:pt x="0" y="560"/>
                </a:cubicBezTo>
                <a:cubicBezTo>
                  <a:pt x="0" y="604"/>
                  <a:pt x="45" y="633"/>
                  <a:pt x="89" y="633"/>
                </a:cubicBezTo>
                <a:cubicBezTo>
                  <a:pt x="560" y="633"/>
                  <a:pt x="560" y="633"/>
                  <a:pt x="560" y="633"/>
                </a:cubicBezTo>
                <a:cubicBezTo>
                  <a:pt x="604" y="633"/>
                  <a:pt x="633" y="604"/>
                  <a:pt x="633" y="560"/>
                </a:cubicBezTo>
                <a:cubicBezTo>
                  <a:pt x="633" y="235"/>
                  <a:pt x="633" y="235"/>
                  <a:pt x="633" y="235"/>
                </a:cubicBezTo>
                <a:cubicBezTo>
                  <a:pt x="633" y="192"/>
                  <a:pt x="604" y="162"/>
                  <a:pt x="560" y="162"/>
                </a:cubicBezTo>
                <a:close/>
                <a:moveTo>
                  <a:pt x="589" y="560"/>
                </a:moveTo>
                <a:lnTo>
                  <a:pt x="589" y="560"/>
                </a:lnTo>
                <a:cubicBezTo>
                  <a:pt x="589" y="574"/>
                  <a:pt x="575" y="589"/>
                  <a:pt x="560" y="589"/>
                </a:cubicBezTo>
                <a:cubicBezTo>
                  <a:pt x="89" y="589"/>
                  <a:pt x="89" y="589"/>
                  <a:pt x="89" y="589"/>
                </a:cubicBezTo>
                <a:cubicBezTo>
                  <a:pt x="59" y="589"/>
                  <a:pt x="45" y="574"/>
                  <a:pt x="45" y="560"/>
                </a:cubicBezTo>
                <a:cubicBezTo>
                  <a:pt x="45" y="235"/>
                  <a:pt x="45" y="235"/>
                  <a:pt x="45" y="235"/>
                </a:cubicBezTo>
                <a:cubicBezTo>
                  <a:pt x="45" y="221"/>
                  <a:pt x="59" y="206"/>
                  <a:pt x="89" y="206"/>
                </a:cubicBezTo>
                <a:cubicBezTo>
                  <a:pt x="560" y="206"/>
                  <a:pt x="560" y="206"/>
                  <a:pt x="560" y="206"/>
                </a:cubicBezTo>
                <a:cubicBezTo>
                  <a:pt x="575" y="206"/>
                  <a:pt x="589" y="221"/>
                  <a:pt x="589" y="235"/>
                </a:cubicBezTo>
                <a:lnTo>
                  <a:pt x="589" y="560"/>
                </a:lnTo>
                <a:close/>
              </a:path>
            </a:pathLst>
          </a:custGeom>
          <a:solidFill>
            <a:schemeClr val="bg1"/>
          </a:solidFill>
          <a:ln>
            <a:noFill/>
          </a:ln>
          <a:effectLst/>
        </p:spPr>
        <p:txBody>
          <a:bodyPr wrap="none" anchor="ctr"/>
          <a:lstStyle/>
          <a:p>
            <a:pPr>
              <a:defRPr/>
            </a:pPr>
            <a:endParaRPr lang="en-US">
              <a:latin typeface="+mn-lt"/>
              <a:ea typeface="+mn-ea"/>
              <a:cs typeface="+mn-cs"/>
            </a:endParaRPr>
          </a:p>
        </p:txBody>
      </p:sp>
      <p:sp>
        <p:nvSpPr>
          <p:cNvPr id="32" name="Freeform 93"/>
          <p:cNvSpPr>
            <a:spLocks noChangeArrowheads="1"/>
          </p:cNvSpPr>
          <p:nvPr/>
        </p:nvSpPr>
        <p:spPr bwMode="auto">
          <a:xfrm>
            <a:off x="4473665" y="3105217"/>
            <a:ext cx="467764" cy="457066"/>
          </a:xfrm>
          <a:custGeom>
            <a:avLst/>
            <a:gdLst>
              <a:gd name="T0" fmla="*/ 118 w 634"/>
              <a:gd name="T1" fmla="*/ 544 h 619"/>
              <a:gd name="T2" fmla="*/ 118 w 634"/>
              <a:gd name="T3" fmla="*/ 544 h 619"/>
              <a:gd name="T4" fmla="*/ 207 w 634"/>
              <a:gd name="T5" fmla="*/ 618 h 619"/>
              <a:gd name="T6" fmla="*/ 280 w 634"/>
              <a:gd name="T7" fmla="*/ 544 h 619"/>
              <a:gd name="T8" fmla="*/ 207 w 634"/>
              <a:gd name="T9" fmla="*/ 471 h 619"/>
              <a:gd name="T10" fmla="*/ 118 w 634"/>
              <a:gd name="T11" fmla="*/ 544 h 619"/>
              <a:gd name="T12" fmla="*/ 207 w 634"/>
              <a:gd name="T13" fmla="*/ 500 h 619"/>
              <a:gd name="T14" fmla="*/ 207 w 634"/>
              <a:gd name="T15" fmla="*/ 500 h 619"/>
              <a:gd name="T16" fmla="*/ 236 w 634"/>
              <a:gd name="T17" fmla="*/ 544 h 619"/>
              <a:gd name="T18" fmla="*/ 207 w 634"/>
              <a:gd name="T19" fmla="*/ 589 h 619"/>
              <a:gd name="T20" fmla="*/ 162 w 634"/>
              <a:gd name="T21" fmla="*/ 544 h 619"/>
              <a:gd name="T22" fmla="*/ 207 w 634"/>
              <a:gd name="T23" fmla="*/ 500 h 619"/>
              <a:gd name="T24" fmla="*/ 162 w 634"/>
              <a:gd name="T25" fmla="*/ 427 h 619"/>
              <a:gd name="T26" fmla="*/ 162 w 634"/>
              <a:gd name="T27" fmla="*/ 427 h 619"/>
              <a:gd name="T28" fmla="*/ 118 w 634"/>
              <a:gd name="T29" fmla="*/ 382 h 619"/>
              <a:gd name="T30" fmla="*/ 575 w 634"/>
              <a:gd name="T31" fmla="*/ 353 h 619"/>
              <a:gd name="T32" fmla="*/ 633 w 634"/>
              <a:gd name="T33" fmla="*/ 88 h 619"/>
              <a:gd name="T34" fmla="*/ 619 w 634"/>
              <a:gd name="T35" fmla="*/ 73 h 619"/>
              <a:gd name="T36" fmla="*/ 118 w 634"/>
              <a:gd name="T37" fmla="*/ 73 h 619"/>
              <a:gd name="T38" fmla="*/ 118 w 634"/>
              <a:gd name="T39" fmla="*/ 29 h 619"/>
              <a:gd name="T40" fmla="*/ 148 w 634"/>
              <a:gd name="T41" fmla="*/ 29 h 619"/>
              <a:gd name="T42" fmla="*/ 162 w 634"/>
              <a:gd name="T43" fmla="*/ 14 h 619"/>
              <a:gd name="T44" fmla="*/ 148 w 634"/>
              <a:gd name="T45" fmla="*/ 0 h 619"/>
              <a:gd name="T46" fmla="*/ 30 w 634"/>
              <a:gd name="T47" fmla="*/ 0 h 619"/>
              <a:gd name="T48" fmla="*/ 0 w 634"/>
              <a:gd name="T49" fmla="*/ 14 h 619"/>
              <a:gd name="T50" fmla="*/ 30 w 634"/>
              <a:gd name="T51" fmla="*/ 29 h 619"/>
              <a:gd name="T52" fmla="*/ 89 w 634"/>
              <a:gd name="T53" fmla="*/ 29 h 619"/>
              <a:gd name="T54" fmla="*/ 89 w 634"/>
              <a:gd name="T55" fmla="*/ 382 h 619"/>
              <a:gd name="T56" fmla="*/ 162 w 634"/>
              <a:gd name="T57" fmla="*/ 471 h 619"/>
              <a:gd name="T58" fmla="*/ 207 w 634"/>
              <a:gd name="T59" fmla="*/ 471 h 619"/>
              <a:gd name="T60" fmla="*/ 442 w 634"/>
              <a:gd name="T61" fmla="*/ 471 h 619"/>
              <a:gd name="T62" fmla="*/ 619 w 634"/>
              <a:gd name="T63" fmla="*/ 471 h 619"/>
              <a:gd name="T64" fmla="*/ 619 w 634"/>
              <a:gd name="T65" fmla="*/ 427 h 619"/>
              <a:gd name="T66" fmla="*/ 162 w 634"/>
              <a:gd name="T67" fmla="*/ 427 h 619"/>
              <a:gd name="T68" fmla="*/ 118 w 634"/>
              <a:gd name="T69" fmla="*/ 118 h 619"/>
              <a:gd name="T70" fmla="*/ 118 w 634"/>
              <a:gd name="T71" fmla="*/ 118 h 619"/>
              <a:gd name="T72" fmla="*/ 589 w 634"/>
              <a:gd name="T73" fmla="*/ 118 h 619"/>
              <a:gd name="T74" fmla="*/ 545 w 634"/>
              <a:gd name="T75" fmla="*/ 309 h 619"/>
              <a:gd name="T76" fmla="*/ 118 w 634"/>
              <a:gd name="T77" fmla="*/ 353 h 619"/>
              <a:gd name="T78" fmla="*/ 118 w 634"/>
              <a:gd name="T79" fmla="*/ 118 h 619"/>
              <a:gd name="T80" fmla="*/ 354 w 634"/>
              <a:gd name="T81" fmla="*/ 544 h 619"/>
              <a:gd name="T82" fmla="*/ 354 w 634"/>
              <a:gd name="T83" fmla="*/ 544 h 619"/>
              <a:gd name="T84" fmla="*/ 442 w 634"/>
              <a:gd name="T85" fmla="*/ 618 h 619"/>
              <a:gd name="T86" fmla="*/ 516 w 634"/>
              <a:gd name="T87" fmla="*/ 544 h 619"/>
              <a:gd name="T88" fmla="*/ 442 w 634"/>
              <a:gd name="T89" fmla="*/ 471 h 619"/>
              <a:gd name="T90" fmla="*/ 354 w 634"/>
              <a:gd name="T91" fmla="*/ 544 h 619"/>
              <a:gd name="T92" fmla="*/ 442 w 634"/>
              <a:gd name="T93" fmla="*/ 500 h 619"/>
              <a:gd name="T94" fmla="*/ 442 w 634"/>
              <a:gd name="T95" fmla="*/ 500 h 619"/>
              <a:gd name="T96" fmla="*/ 471 w 634"/>
              <a:gd name="T97" fmla="*/ 544 h 619"/>
              <a:gd name="T98" fmla="*/ 442 w 634"/>
              <a:gd name="T99" fmla="*/ 589 h 619"/>
              <a:gd name="T100" fmla="*/ 398 w 634"/>
              <a:gd name="T101" fmla="*/ 544 h 619"/>
              <a:gd name="T102" fmla="*/ 442 w 634"/>
              <a:gd name="T103" fmla="*/ 50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4" h="619">
                <a:moveTo>
                  <a:pt x="118" y="544"/>
                </a:moveTo>
                <a:lnTo>
                  <a:pt x="118" y="544"/>
                </a:lnTo>
                <a:cubicBezTo>
                  <a:pt x="118" y="589"/>
                  <a:pt x="162" y="618"/>
                  <a:pt x="207" y="618"/>
                </a:cubicBezTo>
                <a:cubicBezTo>
                  <a:pt x="251" y="618"/>
                  <a:pt x="280" y="589"/>
                  <a:pt x="280" y="544"/>
                </a:cubicBezTo>
                <a:cubicBezTo>
                  <a:pt x="280" y="500"/>
                  <a:pt x="251" y="471"/>
                  <a:pt x="207" y="471"/>
                </a:cubicBezTo>
                <a:cubicBezTo>
                  <a:pt x="162" y="471"/>
                  <a:pt x="118" y="500"/>
                  <a:pt x="118" y="544"/>
                </a:cubicBezTo>
                <a:close/>
                <a:moveTo>
                  <a:pt x="207" y="500"/>
                </a:moveTo>
                <a:lnTo>
                  <a:pt x="207" y="500"/>
                </a:lnTo>
                <a:cubicBezTo>
                  <a:pt x="221" y="500"/>
                  <a:pt x="236" y="530"/>
                  <a:pt x="236" y="544"/>
                </a:cubicBezTo>
                <a:cubicBezTo>
                  <a:pt x="236" y="559"/>
                  <a:pt x="221" y="589"/>
                  <a:pt x="207" y="589"/>
                </a:cubicBezTo>
                <a:cubicBezTo>
                  <a:pt x="177" y="589"/>
                  <a:pt x="162" y="559"/>
                  <a:pt x="162" y="544"/>
                </a:cubicBezTo>
                <a:cubicBezTo>
                  <a:pt x="162" y="530"/>
                  <a:pt x="177" y="500"/>
                  <a:pt x="207" y="500"/>
                </a:cubicBezTo>
                <a:close/>
                <a:moveTo>
                  <a:pt x="162" y="427"/>
                </a:moveTo>
                <a:lnTo>
                  <a:pt x="162" y="427"/>
                </a:lnTo>
                <a:cubicBezTo>
                  <a:pt x="148" y="427"/>
                  <a:pt x="118" y="412"/>
                  <a:pt x="118" y="382"/>
                </a:cubicBezTo>
                <a:cubicBezTo>
                  <a:pt x="575" y="353"/>
                  <a:pt x="575" y="353"/>
                  <a:pt x="575" y="353"/>
                </a:cubicBezTo>
                <a:cubicBezTo>
                  <a:pt x="575" y="353"/>
                  <a:pt x="633" y="103"/>
                  <a:pt x="633" y="88"/>
                </a:cubicBezTo>
                <a:lnTo>
                  <a:pt x="619" y="73"/>
                </a:lnTo>
                <a:cubicBezTo>
                  <a:pt x="118" y="73"/>
                  <a:pt x="118" y="73"/>
                  <a:pt x="118" y="73"/>
                </a:cubicBezTo>
                <a:cubicBezTo>
                  <a:pt x="118" y="29"/>
                  <a:pt x="118" y="29"/>
                  <a:pt x="118" y="29"/>
                </a:cubicBezTo>
                <a:cubicBezTo>
                  <a:pt x="148" y="29"/>
                  <a:pt x="148" y="29"/>
                  <a:pt x="148" y="29"/>
                </a:cubicBezTo>
                <a:cubicBezTo>
                  <a:pt x="148" y="29"/>
                  <a:pt x="162" y="29"/>
                  <a:pt x="162" y="14"/>
                </a:cubicBezTo>
                <a:cubicBezTo>
                  <a:pt x="162" y="0"/>
                  <a:pt x="148" y="0"/>
                  <a:pt x="148" y="0"/>
                </a:cubicBezTo>
                <a:cubicBezTo>
                  <a:pt x="30" y="0"/>
                  <a:pt x="30" y="0"/>
                  <a:pt x="30" y="0"/>
                </a:cubicBezTo>
                <a:cubicBezTo>
                  <a:pt x="15" y="0"/>
                  <a:pt x="0" y="0"/>
                  <a:pt x="0" y="14"/>
                </a:cubicBezTo>
                <a:cubicBezTo>
                  <a:pt x="0" y="29"/>
                  <a:pt x="15" y="29"/>
                  <a:pt x="30" y="29"/>
                </a:cubicBezTo>
                <a:cubicBezTo>
                  <a:pt x="89" y="29"/>
                  <a:pt x="89" y="29"/>
                  <a:pt x="89" y="29"/>
                </a:cubicBezTo>
                <a:cubicBezTo>
                  <a:pt x="89" y="382"/>
                  <a:pt x="89" y="382"/>
                  <a:pt x="89" y="382"/>
                </a:cubicBezTo>
                <a:cubicBezTo>
                  <a:pt x="89" y="427"/>
                  <a:pt x="118" y="471"/>
                  <a:pt x="162" y="471"/>
                </a:cubicBezTo>
                <a:cubicBezTo>
                  <a:pt x="207" y="471"/>
                  <a:pt x="207" y="471"/>
                  <a:pt x="207" y="471"/>
                </a:cubicBezTo>
                <a:cubicBezTo>
                  <a:pt x="442" y="471"/>
                  <a:pt x="442" y="471"/>
                  <a:pt x="442" y="471"/>
                </a:cubicBezTo>
                <a:cubicBezTo>
                  <a:pt x="619" y="471"/>
                  <a:pt x="619" y="471"/>
                  <a:pt x="619" y="471"/>
                </a:cubicBezTo>
                <a:cubicBezTo>
                  <a:pt x="619" y="471"/>
                  <a:pt x="619" y="441"/>
                  <a:pt x="619" y="427"/>
                </a:cubicBezTo>
                <a:lnTo>
                  <a:pt x="162" y="427"/>
                </a:lnTo>
                <a:close/>
                <a:moveTo>
                  <a:pt x="118" y="118"/>
                </a:moveTo>
                <a:lnTo>
                  <a:pt x="118" y="118"/>
                </a:lnTo>
                <a:cubicBezTo>
                  <a:pt x="589" y="118"/>
                  <a:pt x="589" y="118"/>
                  <a:pt x="589" y="118"/>
                </a:cubicBezTo>
                <a:cubicBezTo>
                  <a:pt x="545" y="309"/>
                  <a:pt x="545" y="309"/>
                  <a:pt x="545" y="309"/>
                </a:cubicBezTo>
                <a:cubicBezTo>
                  <a:pt x="118" y="353"/>
                  <a:pt x="118" y="353"/>
                  <a:pt x="118" y="353"/>
                </a:cubicBezTo>
                <a:lnTo>
                  <a:pt x="118" y="118"/>
                </a:lnTo>
                <a:close/>
                <a:moveTo>
                  <a:pt x="354" y="544"/>
                </a:moveTo>
                <a:lnTo>
                  <a:pt x="354" y="544"/>
                </a:lnTo>
                <a:cubicBezTo>
                  <a:pt x="354" y="589"/>
                  <a:pt x="398" y="618"/>
                  <a:pt x="442" y="618"/>
                </a:cubicBezTo>
                <a:cubicBezTo>
                  <a:pt x="486" y="618"/>
                  <a:pt x="516" y="589"/>
                  <a:pt x="516" y="544"/>
                </a:cubicBezTo>
                <a:cubicBezTo>
                  <a:pt x="516" y="500"/>
                  <a:pt x="486" y="471"/>
                  <a:pt x="442" y="471"/>
                </a:cubicBezTo>
                <a:cubicBezTo>
                  <a:pt x="398" y="471"/>
                  <a:pt x="354" y="500"/>
                  <a:pt x="354" y="544"/>
                </a:cubicBezTo>
                <a:close/>
                <a:moveTo>
                  <a:pt x="442" y="500"/>
                </a:moveTo>
                <a:lnTo>
                  <a:pt x="442" y="500"/>
                </a:lnTo>
                <a:cubicBezTo>
                  <a:pt x="457" y="500"/>
                  <a:pt x="471" y="530"/>
                  <a:pt x="471" y="544"/>
                </a:cubicBezTo>
                <a:cubicBezTo>
                  <a:pt x="471" y="559"/>
                  <a:pt x="457" y="589"/>
                  <a:pt x="442" y="589"/>
                </a:cubicBezTo>
                <a:cubicBezTo>
                  <a:pt x="412" y="589"/>
                  <a:pt x="398" y="559"/>
                  <a:pt x="398" y="544"/>
                </a:cubicBezTo>
                <a:cubicBezTo>
                  <a:pt x="398" y="530"/>
                  <a:pt x="412" y="500"/>
                  <a:pt x="442" y="500"/>
                </a:cubicBezTo>
                <a:close/>
              </a:path>
            </a:pathLst>
          </a:custGeom>
          <a:solidFill>
            <a:schemeClr val="bg1"/>
          </a:solidFill>
          <a:ln>
            <a:noFill/>
          </a:ln>
          <a:effectLst/>
        </p:spPr>
        <p:txBody>
          <a:bodyPr wrap="none" anchor="ctr"/>
          <a:lstStyle/>
          <a:p>
            <a:pPr>
              <a:defRPr/>
            </a:pPr>
            <a:endParaRPr lang="en-US">
              <a:latin typeface="+mn-lt"/>
              <a:ea typeface="+mn-ea"/>
              <a:cs typeface="+mn-cs"/>
            </a:endParaRPr>
          </a:p>
        </p:txBody>
      </p:sp>
      <p:sp>
        <p:nvSpPr>
          <p:cNvPr id="33" name="Freeform 142"/>
          <p:cNvSpPr>
            <a:spLocks noChangeArrowheads="1"/>
          </p:cNvSpPr>
          <p:nvPr/>
        </p:nvSpPr>
        <p:spPr bwMode="auto">
          <a:xfrm>
            <a:off x="267319" y="1944110"/>
            <a:ext cx="395406" cy="417080"/>
          </a:xfrm>
          <a:custGeom>
            <a:avLst/>
            <a:gdLst>
              <a:gd name="T0" fmla="*/ 530 w 604"/>
              <a:gd name="T1" fmla="*/ 0 h 634"/>
              <a:gd name="T2" fmla="*/ 530 w 604"/>
              <a:gd name="T3" fmla="*/ 0 h 634"/>
              <a:gd name="T4" fmla="*/ 74 w 604"/>
              <a:gd name="T5" fmla="*/ 0 h 634"/>
              <a:gd name="T6" fmla="*/ 0 w 604"/>
              <a:gd name="T7" fmla="*/ 74 h 634"/>
              <a:gd name="T8" fmla="*/ 0 w 604"/>
              <a:gd name="T9" fmla="*/ 427 h 634"/>
              <a:gd name="T10" fmla="*/ 74 w 604"/>
              <a:gd name="T11" fmla="*/ 516 h 634"/>
              <a:gd name="T12" fmla="*/ 236 w 604"/>
              <a:gd name="T13" fmla="*/ 516 h 634"/>
              <a:gd name="T14" fmla="*/ 236 w 604"/>
              <a:gd name="T15" fmla="*/ 589 h 634"/>
              <a:gd name="T16" fmla="*/ 191 w 604"/>
              <a:gd name="T17" fmla="*/ 589 h 634"/>
              <a:gd name="T18" fmla="*/ 177 w 604"/>
              <a:gd name="T19" fmla="*/ 604 h 634"/>
              <a:gd name="T20" fmla="*/ 191 w 604"/>
              <a:gd name="T21" fmla="*/ 633 h 634"/>
              <a:gd name="T22" fmla="*/ 427 w 604"/>
              <a:gd name="T23" fmla="*/ 633 h 634"/>
              <a:gd name="T24" fmla="*/ 441 w 604"/>
              <a:gd name="T25" fmla="*/ 604 h 634"/>
              <a:gd name="T26" fmla="*/ 427 w 604"/>
              <a:gd name="T27" fmla="*/ 589 h 634"/>
              <a:gd name="T28" fmla="*/ 383 w 604"/>
              <a:gd name="T29" fmla="*/ 589 h 634"/>
              <a:gd name="T30" fmla="*/ 383 w 604"/>
              <a:gd name="T31" fmla="*/ 516 h 634"/>
              <a:gd name="T32" fmla="*/ 530 w 604"/>
              <a:gd name="T33" fmla="*/ 516 h 634"/>
              <a:gd name="T34" fmla="*/ 603 w 604"/>
              <a:gd name="T35" fmla="*/ 427 h 634"/>
              <a:gd name="T36" fmla="*/ 603 w 604"/>
              <a:gd name="T37" fmla="*/ 74 h 634"/>
              <a:gd name="T38" fmla="*/ 530 w 604"/>
              <a:gd name="T39" fmla="*/ 0 h 634"/>
              <a:gd name="T40" fmla="*/ 353 w 604"/>
              <a:gd name="T41" fmla="*/ 589 h 634"/>
              <a:gd name="T42" fmla="*/ 353 w 604"/>
              <a:gd name="T43" fmla="*/ 589 h 634"/>
              <a:gd name="T44" fmla="*/ 265 w 604"/>
              <a:gd name="T45" fmla="*/ 589 h 634"/>
              <a:gd name="T46" fmla="*/ 265 w 604"/>
              <a:gd name="T47" fmla="*/ 516 h 634"/>
              <a:gd name="T48" fmla="*/ 353 w 604"/>
              <a:gd name="T49" fmla="*/ 516 h 634"/>
              <a:gd name="T50" fmla="*/ 353 w 604"/>
              <a:gd name="T51" fmla="*/ 589 h 634"/>
              <a:gd name="T52" fmla="*/ 559 w 604"/>
              <a:gd name="T53" fmla="*/ 427 h 634"/>
              <a:gd name="T54" fmla="*/ 559 w 604"/>
              <a:gd name="T55" fmla="*/ 427 h 634"/>
              <a:gd name="T56" fmla="*/ 530 w 604"/>
              <a:gd name="T57" fmla="*/ 471 h 634"/>
              <a:gd name="T58" fmla="*/ 74 w 604"/>
              <a:gd name="T59" fmla="*/ 471 h 634"/>
              <a:gd name="T60" fmla="*/ 29 w 604"/>
              <a:gd name="T61" fmla="*/ 427 h 634"/>
              <a:gd name="T62" fmla="*/ 29 w 604"/>
              <a:gd name="T63" fmla="*/ 398 h 634"/>
              <a:gd name="T64" fmla="*/ 559 w 604"/>
              <a:gd name="T65" fmla="*/ 398 h 634"/>
              <a:gd name="T66" fmla="*/ 559 w 604"/>
              <a:gd name="T67" fmla="*/ 427 h 634"/>
              <a:gd name="T68" fmla="*/ 559 w 604"/>
              <a:gd name="T69" fmla="*/ 354 h 634"/>
              <a:gd name="T70" fmla="*/ 559 w 604"/>
              <a:gd name="T71" fmla="*/ 354 h 634"/>
              <a:gd name="T72" fmla="*/ 29 w 604"/>
              <a:gd name="T73" fmla="*/ 354 h 634"/>
              <a:gd name="T74" fmla="*/ 29 w 604"/>
              <a:gd name="T75" fmla="*/ 74 h 634"/>
              <a:gd name="T76" fmla="*/ 74 w 604"/>
              <a:gd name="T77" fmla="*/ 44 h 634"/>
              <a:gd name="T78" fmla="*/ 530 w 604"/>
              <a:gd name="T79" fmla="*/ 44 h 634"/>
              <a:gd name="T80" fmla="*/ 559 w 604"/>
              <a:gd name="T81" fmla="*/ 74 h 634"/>
              <a:gd name="T82" fmla="*/ 559 w 604"/>
              <a:gd name="T83" fmla="*/ 35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4" h="634">
                <a:moveTo>
                  <a:pt x="530" y="0"/>
                </a:moveTo>
                <a:lnTo>
                  <a:pt x="530" y="0"/>
                </a:lnTo>
                <a:cubicBezTo>
                  <a:pt x="74" y="0"/>
                  <a:pt x="74" y="0"/>
                  <a:pt x="74" y="0"/>
                </a:cubicBezTo>
                <a:cubicBezTo>
                  <a:pt x="29" y="0"/>
                  <a:pt x="0" y="30"/>
                  <a:pt x="0" y="74"/>
                </a:cubicBezTo>
                <a:cubicBezTo>
                  <a:pt x="0" y="427"/>
                  <a:pt x="0" y="427"/>
                  <a:pt x="0" y="427"/>
                </a:cubicBezTo>
                <a:cubicBezTo>
                  <a:pt x="0" y="471"/>
                  <a:pt x="29" y="516"/>
                  <a:pt x="74" y="516"/>
                </a:cubicBezTo>
                <a:cubicBezTo>
                  <a:pt x="236" y="516"/>
                  <a:pt x="236" y="516"/>
                  <a:pt x="236" y="516"/>
                </a:cubicBezTo>
                <a:cubicBezTo>
                  <a:pt x="236" y="589"/>
                  <a:pt x="236" y="589"/>
                  <a:pt x="236" y="589"/>
                </a:cubicBezTo>
                <a:cubicBezTo>
                  <a:pt x="191" y="589"/>
                  <a:pt x="191" y="589"/>
                  <a:pt x="191" y="589"/>
                </a:cubicBezTo>
                <a:cubicBezTo>
                  <a:pt x="177" y="589"/>
                  <a:pt x="177" y="604"/>
                  <a:pt x="177" y="604"/>
                </a:cubicBezTo>
                <a:cubicBezTo>
                  <a:pt x="177" y="619"/>
                  <a:pt x="177" y="633"/>
                  <a:pt x="191" y="633"/>
                </a:cubicBezTo>
                <a:cubicBezTo>
                  <a:pt x="427" y="633"/>
                  <a:pt x="427" y="633"/>
                  <a:pt x="427" y="633"/>
                </a:cubicBezTo>
                <a:cubicBezTo>
                  <a:pt x="441" y="633"/>
                  <a:pt x="441" y="619"/>
                  <a:pt x="441" y="604"/>
                </a:cubicBezTo>
                <a:cubicBezTo>
                  <a:pt x="441" y="604"/>
                  <a:pt x="441" y="589"/>
                  <a:pt x="427" y="589"/>
                </a:cubicBezTo>
                <a:cubicBezTo>
                  <a:pt x="383" y="589"/>
                  <a:pt x="383" y="589"/>
                  <a:pt x="383" y="589"/>
                </a:cubicBezTo>
                <a:cubicBezTo>
                  <a:pt x="383" y="516"/>
                  <a:pt x="383" y="516"/>
                  <a:pt x="383" y="516"/>
                </a:cubicBezTo>
                <a:cubicBezTo>
                  <a:pt x="530" y="516"/>
                  <a:pt x="530" y="516"/>
                  <a:pt x="530" y="516"/>
                </a:cubicBezTo>
                <a:cubicBezTo>
                  <a:pt x="574" y="516"/>
                  <a:pt x="603" y="471"/>
                  <a:pt x="603" y="427"/>
                </a:cubicBezTo>
                <a:cubicBezTo>
                  <a:pt x="603" y="74"/>
                  <a:pt x="603" y="74"/>
                  <a:pt x="603" y="74"/>
                </a:cubicBezTo>
                <a:cubicBezTo>
                  <a:pt x="603" y="30"/>
                  <a:pt x="574" y="0"/>
                  <a:pt x="530" y="0"/>
                </a:cubicBezTo>
                <a:close/>
                <a:moveTo>
                  <a:pt x="353" y="589"/>
                </a:moveTo>
                <a:lnTo>
                  <a:pt x="353" y="589"/>
                </a:lnTo>
                <a:cubicBezTo>
                  <a:pt x="265" y="589"/>
                  <a:pt x="265" y="589"/>
                  <a:pt x="265" y="589"/>
                </a:cubicBezTo>
                <a:cubicBezTo>
                  <a:pt x="265" y="516"/>
                  <a:pt x="265" y="516"/>
                  <a:pt x="265" y="516"/>
                </a:cubicBezTo>
                <a:cubicBezTo>
                  <a:pt x="353" y="516"/>
                  <a:pt x="353" y="516"/>
                  <a:pt x="353" y="516"/>
                </a:cubicBezTo>
                <a:lnTo>
                  <a:pt x="353" y="589"/>
                </a:lnTo>
                <a:close/>
                <a:moveTo>
                  <a:pt x="559" y="427"/>
                </a:moveTo>
                <a:lnTo>
                  <a:pt x="559" y="427"/>
                </a:lnTo>
                <a:cubicBezTo>
                  <a:pt x="559" y="457"/>
                  <a:pt x="545" y="471"/>
                  <a:pt x="530" y="471"/>
                </a:cubicBezTo>
                <a:cubicBezTo>
                  <a:pt x="74" y="471"/>
                  <a:pt x="74" y="471"/>
                  <a:pt x="74" y="471"/>
                </a:cubicBezTo>
                <a:cubicBezTo>
                  <a:pt x="59" y="471"/>
                  <a:pt x="29" y="457"/>
                  <a:pt x="29" y="427"/>
                </a:cubicBezTo>
                <a:cubicBezTo>
                  <a:pt x="29" y="398"/>
                  <a:pt x="29" y="398"/>
                  <a:pt x="29" y="398"/>
                </a:cubicBezTo>
                <a:cubicBezTo>
                  <a:pt x="559" y="398"/>
                  <a:pt x="559" y="398"/>
                  <a:pt x="559" y="398"/>
                </a:cubicBezTo>
                <a:lnTo>
                  <a:pt x="559" y="427"/>
                </a:lnTo>
                <a:close/>
                <a:moveTo>
                  <a:pt x="559" y="354"/>
                </a:moveTo>
                <a:lnTo>
                  <a:pt x="559" y="354"/>
                </a:lnTo>
                <a:cubicBezTo>
                  <a:pt x="29" y="354"/>
                  <a:pt x="29" y="354"/>
                  <a:pt x="29" y="354"/>
                </a:cubicBezTo>
                <a:cubicBezTo>
                  <a:pt x="29" y="74"/>
                  <a:pt x="29" y="74"/>
                  <a:pt x="29" y="74"/>
                </a:cubicBezTo>
                <a:cubicBezTo>
                  <a:pt x="29" y="59"/>
                  <a:pt x="59" y="44"/>
                  <a:pt x="74" y="44"/>
                </a:cubicBezTo>
                <a:cubicBezTo>
                  <a:pt x="530" y="44"/>
                  <a:pt x="530" y="44"/>
                  <a:pt x="530" y="44"/>
                </a:cubicBezTo>
                <a:cubicBezTo>
                  <a:pt x="545" y="44"/>
                  <a:pt x="559" y="59"/>
                  <a:pt x="559" y="74"/>
                </a:cubicBezTo>
                <a:lnTo>
                  <a:pt x="559" y="354"/>
                </a:lnTo>
                <a:close/>
              </a:path>
            </a:pathLst>
          </a:custGeom>
          <a:solidFill>
            <a:schemeClr val="bg1"/>
          </a:solidFill>
          <a:ln>
            <a:noFill/>
          </a:ln>
          <a:effectLst/>
        </p:spPr>
        <p:txBody>
          <a:bodyPr wrap="none" anchor="ctr"/>
          <a:lstStyle/>
          <a:p>
            <a:pPr>
              <a:defRPr/>
            </a:pPr>
            <a:endParaRPr lang="en-US">
              <a:latin typeface="+mn-lt"/>
              <a:ea typeface="+mn-ea"/>
              <a:cs typeface="+mn-cs"/>
            </a:endParaRPr>
          </a:p>
        </p:txBody>
      </p:sp>
      <p:sp>
        <p:nvSpPr>
          <p:cNvPr id="34" name="Freeform 144"/>
          <p:cNvSpPr>
            <a:spLocks noChangeArrowheads="1"/>
          </p:cNvSpPr>
          <p:nvPr/>
        </p:nvSpPr>
        <p:spPr bwMode="auto">
          <a:xfrm>
            <a:off x="4525236" y="4210790"/>
            <a:ext cx="303438" cy="550123"/>
          </a:xfrm>
          <a:custGeom>
            <a:avLst/>
            <a:gdLst>
              <a:gd name="T0" fmla="*/ 177 w 354"/>
              <a:gd name="T1" fmla="*/ 545 h 634"/>
              <a:gd name="T2" fmla="*/ 177 w 354"/>
              <a:gd name="T3" fmla="*/ 545 h 634"/>
              <a:gd name="T4" fmla="*/ 221 w 354"/>
              <a:gd name="T5" fmla="*/ 516 h 634"/>
              <a:gd name="T6" fmla="*/ 177 w 354"/>
              <a:gd name="T7" fmla="*/ 471 h 634"/>
              <a:gd name="T8" fmla="*/ 147 w 354"/>
              <a:gd name="T9" fmla="*/ 516 h 634"/>
              <a:gd name="T10" fmla="*/ 177 w 354"/>
              <a:gd name="T11" fmla="*/ 545 h 634"/>
              <a:gd name="T12" fmla="*/ 280 w 354"/>
              <a:gd name="T13" fmla="*/ 0 h 634"/>
              <a:gd name="T14" fmla="*/ 280 w 354"/>
              <a:gd name="T15" fmla="*/ 0 h 634"/>
              <a:gd name="T16" fmla="*/ 89 w 354"/>
              <a:gd name="T17" fmla="*/ 0 h 634"/>
              <a:gd name="T18" fmla="*/ 0 w 354"/>
              <a:gd name="T19" fmla="*/ 74 h 634"/>
              <a:gd name="T20" fmla="*/ 0 w 354"/>
              <a:gd name="T21" fmla="*/ 545 h 634"/>
              <a:gd name="T22" fmla="*/ 89 w 354"/>
              <a:gd name="T23" fmla="*/ 633 h 634"/>
              <a:gd name="T24" fmla="*/ 280 w 354"/>
              <a:gd name="T25" fmla="*/ 633 h 634"/>
              <a:gd name="T26" fmla="*/ 353 w 354"/>
              <a:gd name="T27" fmla="*/ 545 h 634"/>
              <a:gd name="T28" fmla="*/ 353 w 354"/>
              <a:gd name="T29" fmla="*/ 74 h 634"/>
              <a:gd name="T30" fmla="*/ 280 w 354"/>
              <a:gd name="T31" fmla="*/ 0 h 634"/>
              <a:gd name="T32" fmla="*/ 324 w 354"/>
              <a:gd name="T33" fmla="*/ 545 h 634"/>
              <a:gd name="T34" fmla="*/ 324 w 354"/>
              <a:gd name="T35" fmla="*/ 545 h 634"/>
              <a:gd name="T36" fmla="*/ 280 w 354"/>
              <a:gd name="T37" fmla="*/ 589 h 634"/>
              <a:gd name="T38" fmla="*/ 89 w 354"/>
              <a:gd name="T39" fmla="*/ 589 h 634"/>
              <a:gd name="T40" fmla="*/ 44 w 354"/>
              <a:gd name="T41" fmla="*/ 545 h 634"/>
              <a:gd name="T42" fmla="*/ 44 w 354"/>
              <a:gd name="T43" fmla="*/ 427 h 634"/>
              <a:gd name="T44" fmla="*/ 324 w 354"/>
              <a:gd name="T45" fmla="*/ 427 h 634"/>
              <a:gd name="T46" fmla="*/ 324 w 354"/>
              <a:gd name="T47" fmla="*/ 545 h 634"/>
              <a:gd name="T48" fmla="*/ 324 w 354"/>
              <a:gd name="T49" fmla="*/ 398 h 634"/>
              <a:gd name="T50" fmla="*/ 324 w 354"/>
              <a:gd name="T51" fmla="*/ 398 h 634"/>
              <a:gd name="T52" fmla="*/ 44 w 354"/>
              <a:gd name="T53" fmla="*/ 398 h 634"/>
              <a:gd name="T54" fmla="*/ 44 w 354"/>
              <a:gd name="T55" fmla="*/ 133 h 634"/>
              <a:gd name="T56" fmla="*/ 324 w 354"/>
              <a:gd name="T57" fmla="*/ 133 h 634"/>
              <a:gd name="T58" fmla="*/ 324 w 354"/>
              <a:gd name="T59" fmla="*/ 398 h 634"/>
              <a:gd name="T60" fmla="*/ 324 w 354"/>
              <a:gd name="T61" fmla="*/ 103 h 634"/>
              <a:gd name="T62" fmla="*/ 324 w 354"/>
              <a:gd name="T63" fmla="*/ 103 h 634"/>
              <a:gd name="T64" fmla="*/ 44 w 354"/>
              <a:gd name="T65" fmla="*/ 103 h 634"/>
              <a:gd name="T66" fmla="*/ 44 w 354"/>
              <a:gd name="T67" fmla="*/ 74 h 634"/>
              <a:gd name="T68" fmla="*/ 89 w 354"/>
              <a:gd name="T69" fmla="*/ 44 h 634"/>
              <a:gd name="T70" fmla="*/ 280 w 354"/>
              <a:gd name="T71" fmla="*/ 44 h 634"/>
              <a:gd name="T72" fmla="*/ 324 w 354"/>
              <a:gd name="T73" fmla="*/ 74 h 634"/>
              <a:gd name="T74" fmla="*/ 324 w 354"/>
              <a:gd name="T75" fmla="*/ 103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4" h="634">
                <a:moveTo>
                  <a:pt x="177" y="545"/>
                </a:moveTo>
                <a:lnTo>
                  <a:pt x="177" y="545"/>
                </a:lnTo>
                <a:cubicBezTo>
                  <a:pt x="206" y="545"/>
                  <a:pt x="221" y="530"/>
                  <a:pt x="221" y="516"/>
                </a:cubicBezTo>
                <a:cubicBezTo>
                  <a:pt x="221" y="486"/>
                  <a:pt x="206" y="471"/>
                  <a:pt x="177" y="471"/>
                </a:cubicBezTo>
                <a:cubicBezTo>
                  <a:pt x="162" y="471"/>
                  <a:pt x="147" y="486"/>
                  <a:pt x="147" y="516"/>
                </a:cubicBezTo>
                <a:cubicBezTo>
                  <a:pt x="147" y="530"/>
                  <a:pt x="162" y="545"/>
                  <a:pt x="177" y="545"/>
                </a:cubicBezTo>
                <a:close/>
                <a:moveTo>
                  <a:pt x="280" y="0"/>
                </a:moveTo>
                <a:lnTo>
                  <a:pt x="280" y="0"/>
                </a:lnTo>
                <a:cubicBezTo>
                  <a:pt x="89" y="0"/>
                  <a:pt x="89" y="0"/>
                  <a:pt x="89" y="0"/>
                </a:cubicBezTo>
                <a:cubicBezTo>
                  <a:pt x="44" y="0"/>
                  <a:pt x="0" y="30"/>
                  <a:pt x="0" y="74"/>
                </a:cubicBezTo>
                <a:cubicBezTo>
                  <a:pt x="0" y="545"/>
                  <a:pt x="0" y="545"/>
                  <a:pt x="0" y="545"/>
                </a:cubicBezTo>
                <a:cubicBezTo>
                  <a:pt x="0" y="589"/>
                  <a:pt x="44" y="633"/>
                  <a:pt x="89" y="633"/>
                </a:cubicBezTo>
                <a:cubicBezTo>
                  <a:pt x="280" y="633"/>
                  <a:pt x="280" y="633"/>
                  <a:pt x="280" y="633"/>
                </a:cubicBezTo>
                <a:cubicBezTo>
                  <a:pt x="324" y="633"/>
                  <a:pt x="353" y="589"/>
                  <a:pt x="353" y="545"/>
                </a:cubicBezTo>
                <a:cubicBezTo>
                  <a:pt x="353" y="74"/>
                  <a:pt x="353" y="74"/>
                  <a:pt x="353" y="74"/>
                </a:cubicBezTo>
                <a:cubicBezTo>
                  <a:pt x="353" y="30"/>
                  <a:pt x="324" y="0"/>
                  <a:pt x="280" y="0"/>
                </a:cubicBezTo>
                <a:close/>
                <a:moveTo>
                  <a:pt x="324" y="545"/>
                </a:moveTo>
                <a:lnTo>
                  <a:pt x="324" y="545"/>
                </a:lnTo>
                <a:cubicBezTo>
                  <a:pt x="324" y="574"/>
                  <a:pt x="294" y="589"/>
                  <a:pt x="280" y="589"/>
                </a:cubicBezTo>
                <a:cubicBezTo>
                  <a:pt x="89" y="589"/>
                  <a:pt x="89" y="589"/>
                  <a:pt x="89" y="589"/>
                </a:cubicBezTo>
                <a:cubicBezTo>
                  <a:pt x="59" y="589"/>
                  <a:pt x="44" y="574"/>
                  <a:pt x="44" y="545"/>
                </a:cubicBezTo>
                <a:cubicBezTo>
                  <a:pt x="44" y="427"/>
                  <a:pt x="44" y="427"/>
                  <a:pt x="44" y="427"/>
                </a:cubicBezTo>
                <a:cubicBezTo>
                  <a:pt x="324" y="427"/>
                  <a:pt x="324" y="427"/>
                  <a:pt x="324" y="427"/>
                </a:cubicBezTo>
                <a:lnTo>
                  <a:pt x="324" y="545"/>
                </a:lnTo>
                <a:close/>
                <a:moveTo>
                  <a:pt x="324" y="398"/>
                </a:moveTo>
                <a:lnTo>
                  <a:pt x="324" y="398"/>
                </a:lnTo>
                <a:cubicBezTo>
                  <a:pt x="44" y="398"/>
                  <a:pt x="44" y="398"/>
                  <a:pt x="44" y="398"/>
                </a:cubicBezTo>
                <a:cubicBezTo>
                  <a:pt x="44" y="133"/>
                  <a:pt x="44" y="133"/>
                  <a:pt x="44" y="133"/>
                </a:cubicBezTo>
                <a:cubicBezTo>
                  <a:pt x="324" y="133"/>
                  <a:pt x="324" y="133"/>
                  <a:pt x="324" y="133"/>
                </a:cubicBezTo>
                <a:lnTo>
                  <a:pt x="324" y="398"/>
                </a:lnTo>
                <a:close/>
                <a:moveTo>
                  <a:pt x="324" y="103"/>
                </a:moveTo>
                <a:lnTo>
                  <a:pt x="324" y="103"/>
                </a:lnTo>
                <a:cubicBezTo>
                  <a:pt x="44" y="103"/>
                  <a:pt x="44" y="103"/>
                  <a:pt x="44" y="103"/>
                </a:cubicBezTo>
                <a:cubicBezTo>
                  <a:pt x="44" y="74"/>
                  <a:pt x="44" y="74"/>
                  <a:pt x="44" y="74"/>
                </a:cubicBezTo>
                <a:cubicBezTo>
                  <a:pt x="44" y="59"/>
                  <a:pt x="59" y="44"/>
                  <a:pt x="89" y="44"/>
                </a:cubicBezTo>
                <a:cubicBezTo>
                  <a:pt x="280" y="44"/>
                  <a:pt x="280" y="44"/>
                  <a:pt x="280" y="44"/>
                </a:cubicBezTo>
                <a:cubicBezTo>
                  <a:pt x="294" y="44"/>
                  <a:pt x="324" y="59"/>
                  <a:pt x="324" y="74"/>
                </a:cubicBezTo>
                <a:lnTo>
                  <a:pt x="324" y="103"/>
                </a:lnTo>
                <a:close/>
              </a:path>
            </a:pathLst>
          </a:custGeom>
          <a:solidFill>
            <a:schemeClr val="bg1"/>
          </a:solidFill>
          <a:ln>
            <a:noFill/>
          </a:ln>
          <a:effectLst/>
        </p:spPr>
        <p:txBody>
          <a:bodyPr wrap="none" anchor="ctr"/>
          <a:lstStyle/>
          <a:p>
            <a:pPr>
              <a:defRPr/>
            </a:pPr>
            <a:endParaRPr lang="en-US">
              <a:latin typeface="+mn-lt"/>
              <a:ea typeface="+mn-ea"/>
              <a:cs typeface="+mn-cs"/>
            </a:endParaRPr>
          </a:p>
        </p:txBody>
      </p:sp>
      <p:sp>
        <p:nvSpPr>
          <p:cNvPr id="35" name="Freeform 64"/>
          <p:cNvSpPr>
            <a:spLocks noChangeArrowheads="1"/>
          </p:cNvSpPr>
          <p:nvPr/>
        </p:nvSpPr>
        <p:spPr bwMode="auto">
          <a:xfrm>
            <a:off x="2334761" y="3039748"/>
            <a:ext cx="503876" cy="504006"/>
          </a:xfrm>
          <a:custGeom>
            <a:avLst/>
            <a:gdLst>
              <a:gd name="T0" fmla="*/ 295 w 590"/>
              <a:gd name="T1" fmla="*/ 0 h 589"/>
              <a:gd name="T2" fmla="*/ 295 w 590"/>
              <a:gd name="T3" fmla="*/ 0 h 589"/>
              <a:gd name="T4" fmla="*/ 0 w 590"/>
              <a:gd name="T5" fmla="*/ 294 h 589"/>
              <a:gd name="T6" fmla="*/ 295 w 590"/>
              <a:gd name="T7" fmla="*/ 588 h 589"/>
              <a:gd name="T8" fmla="*/ 589 w 590"/>
              <a:gd name="T9" fmla="*/ 294 h 589"/>
              <a:gd name="T10" fmla="*/ 295 w 590"/>
              <a:gd name="T11" fmla="*/ 0 h 589"/>
              <a:gd name="T12" fmla="*/ 324 w 590"/>
              <a:gd name="T13" fmla="*/ 544 h 589"/>
              <a:gd name="T14" fmla="*/ 324 w 590"/>
              <a:gd name="T15" fmla="*/ 544 h 589"/>
              <a:gd name="T16" fmla="*/ 324 w 590"/>
              <a:gd name="T17" fmla="*/ 456 h 589"/>
              <a:gd name="T18" fmla="*/ 295 w 590"/>
              <a:gd name="T19" fmla="*/ 426 h 589"/>
              <a:gd name="T20" fmla="*/ 280 w 590"/>
              <a:gd name="T21" fmla="*/ 456 h 589"/>
              <a:gd name="T22" fmla="*/ 280 w 590"/>
              <a:gd name="T23" fmla="*/ 544 h 589"/>
              <a:gd name="T24" fmla="*/ 45 w 590"/>
              <a:gd name="T25" fmla="*/ 309 h 589"/>
              <a:gd name="T26" fmla="*/ 148 w 590"/>
              <a:gd name="T27" fmla="*/ 309 h 589"/>
              <a:gd name="T28" fmla="*/ 162 w 590"/>
              <a:gd name="T29" fmla="*/ 294 h 589"/>
              <a:gd name="T30" fmla="*/ 148 w 590"/>
              <a:gd name="T31" fmla="*/ 279 h 589"/>
              <a:gd name="T32" fmla="*/ 45 w 590"/>
              <a:gd name="T33" fmla="*/ 279 h 589"/>
              <a:gd name="T34" fmla="*/ 280 w 590"/>
              <a:gd name="T35" fmla="*/ 44 h 589"/>
              <a:gd name="T36" fmla="*/ 280 w 590"/>
              <a:gd name="T37" fmla="*/ 132 h 589"/>
              <a:gd name="T38" fmla="*/ 295 w 590"/>
              <a:gd name="T39" fmla="*/ 162 h 589"/>
              <a:gd name="T40" fmla="*/ 324 w 590"/>
              <a:gd name="T41" fmla="*/ 132 h 589"/>
              <a:gd name="T42" fmla="*/ 324 w 590"/>
              <a:gd name="T43" fmla="*/ 44 h 589"/>
              <a:gd name="T44" fmla="*/ 560 w 590"/>
              <a:gd name="T45" fmla="*/ 279 h 589"/>
              <a:gd name="T46" fmla="*/ 457 w 590"/>
              <a:gd name="T47" fmla="*/ 279 h 589"/>
              <a:gd name="T48" fmla="*/ 442 w 590"/>
              <a:gd name="T49" fmla="*/ 294 h 589"/>
              <a:gd name="T50" fmla="*/ 457 w 590"/>
              <a:gd name="T51" fmla="*/ 309 h 589"/>
              <a:gd name="T52" fmla="*/ 560 w 590"/>
              <a:gd name="T53" fmla="*/ 309 h 589"/>
              <a:gd name="T54" fmla="*/ 324 w 590"/>
              <a:gd name="T55" fmla="*/ 5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0" h="589">
                <a:moveTo>
                  <a:pt x="295" y="0"/>
                </a:moveTo>
                <a:lnTo>
                  <a:pt x="295" y="0"/>
                </a:lnTo>
                <a:cubicBezTo>
                  <a:pt x="133" y="0"/>
                  <a:pt x="0" y="132"/>
                  <a:pt x="0" y="294"/>
                </a:cubicBezTo>
                <a:cubicBezTo>
                  <a:pt x="0" y="456"/>
                  <a:pt x="133" y="588"/>
                  <a:pt x="295" y="588"/>
                </a:cubicBezTo>
                <a:cubicBezTo>
                  <a:pt x="457" y="588"/>
                  <a:pt x="589" y="456"/>
                  <a:pt x="589" y="294"/>
                </a:cubicBezTo>
                <a:cubicBezTo>
                  <a:pt x="589" y="132"/>
                  <a:pt x="457" y="0"/>
                  <a:pt x="295" y="0"/>
                </a:cubicBezTo>
                <a:close/>
                <a:moveTo>
                  <a:pt x="324" y="544"/>
                </a:moveTo>
                <a:lnTo>
                  <a:pt x="324" y="544"/>
                </a:lnTo>
                <a:cubicBezTo>
                  <a:pt x="324" y="456"/>
                  <a:pt x="324" y="456"/>
                  <a:pt x="324" y="456"/>
                </a:cubicBezTo>
                <a:cubicBezTo>
                  <a:pt x="324" y="441"/>
                  <a:pt x="310" y="426"/>
                  <a:pt x="295" y="426"/>
                </a:cubicBezTo>
                <a:cubicBezTo>
                  <a:pt x="295" y="426"/>
                  <a:pt x="280" y="441"/>
                  <a:pt x="280" y="456"/>
                </a:cubicBezTo>
                <a:cubicBezTo>
                  <a:pt x="280" y="544"/>
                  <a:pt x="280" y="544"/>
                  <a:pt x="280" y="544"/>
                </a:cubicBezTo>
                <a:cubicBezTo>
                  <a:pt x="148" y="544"/>
                  <a:pt x="59" y="441"/>
                  <a:pt x="45" y="309"/>
                </a:cubicBezTo>
                <a:cubicBezTo>
                  <a:pt x="148" y="309"/>
                  <a:pt x="148" y="309"/>
                  <a:pt x="148" y="309"/>
                </a:cubicBezTo>
                <a:cubicBezTo>
                  <a:pt x="148" y="309"/>
                  <a:pt x="162" y="309"/>
                  <a:pt x="162" y="294"/>
                </a:cubicBezTo>
                <a:cubicBezTo>
                  <a:pt x="162" y="279"/>
                  <a:pt x="148" y="279"/>
                  <a:pt x="148" y="279"/>
                </a:cubicBezTo>
                <a:cubicBezTo>
                  <a:pt x="45" y="279"/>
                  <a:pt x="45" y="279"/>
                  <a:pt x="45" y="279"/>
                </a:cubicBezTo>
                <a:cubicBezTo>
                  <a:pt x="59" y="147"/>
                  <a:pt x="148" y="44"/>
                  <a:pt x="280" y="44"/>
                </a:cubicBezTo>
                <a:cubicBezTo>
                  <a:pt x="280" y="132"/>
                  <a:pt x="280" y="132"/>
                  <a:pt x="280" y="132"/>
                </a:cubicBezTo>
                <a:cubicBezTo>
                  <a:pt x="280" y="147"/>
                  <a:pt x="295" y="162"/>
                  <a:pt x="295" y="162"/>
                </a:cubicBezTo>
                <a:cubicBezTo>
                  <a:pt x="310" y="162"/>
                  <a:pt x="324" y="147"/>
                  <a:pt x="324" y="132"/>
                </a:cubicBezTo>
                <a:cubicBezTo>
                  <a:pt x="324" y="44"/>
                  <a:pt x="324" y="44"/>
                  <a:pt x="324" y="44"/>
                </a:cubicBezTo>
                <a:cubicBezTo>
                  <a:pt x="442" y="44"/>
                  <a:pt x="545" y="147"/>
                  <a:pt x="560" y="279"/>
                </a:cubicBezTo>
                <a:cubicBezTo>
                  <a:pt x="457" y="279"/>
                  <a:pt x="457" y="279"/>
                  <a:pt x="457" y="279"/>
                </a:cubicBezTo>
                <a:cubicBezTo>
                  <a:pt x="442" y="279"/>
                  <a:pt x="442" y="279"/>
                  <a:pt x="442" y="294"/>
                </a:cubicBezTo>
                <a:cubicBezTo>
                  <a:pt x="442" y="309"/>
                  <a:pt x="442" y="309"/>
                  <a:pt x="457" y="309"/>
                </a:cubicBezTo>
                <a:cubicBezTo>
                  <a:pt x="560" y="309"/>
                  <a:pt x="560" y="309"/>
                  <a:pt x="560" y="309"/>
                </a:cubicBezTo>
                <a:cubicBezTo>
                  <a:pt x="545" y="441"/>
                  <a:pt x="442" y="544"/>
                  <a:pt x="324" y="544"/>
                </a:cubicBezTo>
                <a:close/>
              </a:path>
            </a:pathLst>
          </a:custGeom>
          <a:solidFill>
            <a:schemeClr val="bg1"/>
          </a:solidFill>
          <a:ln>
            <a:noFill/>
          </a:ln>
          <a:effectLst/>
        </p:spPr>
        <p:txBody>
          <a:bodyPr wrap="none" anchor="ctr"/>
          <a:lstStyle/>
          <a:p>
            <a:pPr>
              <a:defRPr/>
            </a:pPr>
            <a:endParaRPr lang="en-US">
              <a:latin typeface="+mn-lt"/>
              <a:ea typeface="+mn-ea"/>
              <a:cs typeface="+mn-cs"/>
            </a:endParaRPr>
          </a:p>
        </p:txBody>
      </p:sp>
      <p:sp>
        <p:nvSpPr>
          <p:cNvPr id="36" name="Freeform 125"/>
          <p:cNvSpPr>
            <a:spLocks noChangeArrowheads="1"/>
          </p:cNvSpPr>
          <p:nvPr/>
        </p:nvSpPr>
        <p:spPr bwMode="auto">
          <a:xfrm>
            <a:off x="354919" y="3091889"/>
            <a:ext cx="293244" cy="371538"/>
          </a:xfrm>
          <a:custGeom>
            <a:avLst/>
            <a:gdLst>
              <a:gd name="T0" fmla="*/ 427 w 443"/>
              <a:gd name="T1" fmla="*/ 250 h 561"/>
              <a:gd name="T2" fmla="*/ 427 w 443"/>
              <a:gd name="T3" fmla="*/ 250 h 561"/>
              <a:gd name="T4" fmla="*/ 59 w 443"/>
              <a:gd name="T5" fmla="*/ 15 h 561"/>
              <a:gd name="T6" fmla="*/ 0 w 443"/>
              <a:gd name="T7" fmla="*/ 44 h 561"/>
              <a:gd name="T8" fmla="*/ 0 w 443"/>
              <a:gd name="T9" fmla="*/ 515 h 561"/>
              <a:gd name="T10" fmla="*/ 59 w 443"/>
              <a:gd name="T11" fmla="*/ 545 h 561"/>
              <a:gd name="T12" fmla="*/ 427 w 443"/>
              <a:gd name="T13" fmla="*/ 309 h 561"/>
              <a:gd name="T14" fmla="*/ 427 w 443"/>
              <a:gd name="T15" fmla="*/ 250 h 561"/>
              <a:gd name="T16" fmla="*/ 44 w 443"/>
              <a:gd name="T17" fmla="*/ 501 h 561"/>
              <a:gd name="T18" fmla="*/ 44 w 443"/>
              <a:gd name="T19" fmla="*/ 501 h 561"/>
              <a:gd name="T20" fmla="*/ 44 w 443"/>
              <a:gd name="T21" fmla="*/ 59 h 561"/>
              <a:gd name="T22" fmla="*/ 398 w 443"/>
              <a:gd name="T23" fmla="*/ 280 h 561"/>
              <a:gd name="T24" fmla="*/ 44 w 443"/>
              <a:gd name="T25" fmla="*/ 50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3" h="561">
                <a:moveTo>
                  <a:pt x="427" y="250"/>
                </a:moveTo>
                <a:lnTo>
                  <a:pt x="427" y="250"/>
                </a:lnTo>
                <a:cubicBezTo>
                  <a:pt x="59" y="15"/>
                  <a:pt x="59" y="15"/>
                  <a:pt x="59" y="15"/>
                </a:cubicBezTo>
                <a:cubicBezTo>
                  <a:pt x="30" y="0"/>
                  <a:pt x="0" y="0"/>
                  <a:pt x="0" y="44"/>
                </a:cubicBezTo>
                <a:cubicBezTo>
                  <a:pt x="0" y="515"/>
                  <a:pt x="0" y="515"/>
                  <a:pt x="0" y="515"/>
                </a:cubicBezTo>
                <a:cubicBezTo>
                  <a:pt x="0" y="560"/>
                  <a:pt x="30" y="560"/>
                  <a:pt x="59" y="545"/>
                </a:cubicBezTo>
                <a:cubicBezTo>
                  <a:pt x="427" y="309"/>
                  <a:pt x="427" y="309"/>
                  <a:pt x="427" y="309"/>
                </a:cubicBezTo>
                <a:cubicBezTo>
                  <a:pt x="442" y="294"/>
                  <a:pt x="442" y="265"/>
                  <a:pt x="427" y="250"/>
                </a:cubicBezTo>
                <a:close/>
                <a:moveTo>
                  <a:pt x="44" y="501"/>
                </a:moveTo>
                <a:lnTo>
                  <a:pt x="44" y="501"/>
                </a:lnTo>
                <a:cubicBezTo>
                  <a:pt x="44" y="486"/>
                  <a:pt x="44" y="88"/>
                  <a:pt x="44" y="59"/>
                </a:cubicBezTo>
                <a:cubicBezTo>
                  <a:pt x="398" y="280"/>
                  <a:pt x="398" y="280"/>
                  <a:pt x="398" y="280"/>
                </a:cubicBezTo>
                <a:lnTo>
                  <a:pt x="44" y="501"/>
                </a:lnTo>
                <a:close/>
              </a:path>
            </a:pathLst>
          </a:custGeom>
          <a:solidFill>
            <a:schemeClr val="bg1"/>
          </a:solidFill>
          <a:ln>
            <a:noFill/>
          </a:ln>
          <a:effectLst/>
        </p:spPr>
        <p:txBody>
          <a:bodyPr wrap="none" anchor="ctr"/>
          <a:lstStyle/>
          <a:p>
            <a:pPr>
              <a:defRPr/>
            </a:pPr>
            <a:endParaRPr lang="en-US">
              <a:latin typeface="+mn-lt"/>
              <a:ea typeface="+mn-ea"/>
              <a:cs typeface="+mn-cs"/>
            </a:endParaRPr>
          </a:p>
        </p:txBody>
      </p:sp>
      <p:sp>
        <p:nvSpPr>
          <p:cNvPr id="37" name="Freeform 98"/>
          <p:cNvSpPr>
            <a:spLocks noChangeArrowheads="1"/>
          </p:cNvSpPr>
          <p:nvPr/>
        </p:nvSpPr>
        <p:spPr bwMode="auto">
          <a:xfrm>
            <a:off x="238293" y="771525"/>
            <a:ext cx="456677" cy="400050"/>
          </a:xfrm>
          <a:custGeom>
            <a:avLst/>
            <a:gdLst>
              <a:gd name="T0" fmla="*/ 426 w 589"/>
              <a:gd name="T1" fmla="*/ 15 h 516"/>
              <a:gd name="T2" fmla="*/ 426 w 589"/>
              <a:gd name="T3" fmla="*/ 15 h 516"/>
              <a:gd name="T4" fmla="*/ 397 w 589"/>
              <a:gd name="T5" fmla="*/ 15 h 516"/>
              <a:gd name="T6" fmla="*/ 162 w 589"/>
              <a:gd name="T7" fmla="*/ 486 h 516"/>
              <a:gd name="T8" fmla="*/ 162 w 589"/>
              <a:gd name="T9" fmla="*/ 515 h 516"/>
              <a:gd name="T10" fmla="*/ 191 w 589"/>
              <a:gd name="T11" fmla="*/ 515 h 516"/>
              <a:gd name="T12" fmla="*/ 441 w 589"/>
              <a:gd name="T13" fmla="*/ 44 h 516"/>
              <a:gd name="T14" fmla="*/ 426 w 589"/>
              <a:gd name="T15" fmla="*/ 15 h 516"/>
              <a:gd name="T16" fmla="*/ 147 w 589"/>
              <a:gd name="T17" fmla="*/ 353 h 516"/>
              <a:gd name="T18" fmla="*/ 147 w 589"/>
              <a:gd name="T19" fmla="*/ 353 h 516"/>
              <a:gd name="T20" fmla="*/ 44 w 589"/>
              <a:gd name="T21" fmla="*/ 265 h 516"/>
              <a:gd name="T22" fmla="*/ 147 w 589"/>
              <a:gd name="T23" fmla="*/ 191 h 516"/>
              <a:gd name="T24" fmla="*/ 147 w 589"/>
              <a:gd name="T25" fmla="*/ 162 h 516"/>
              <a:gd name="T26" fmla="*/ 117 w 589"/>
              <a:gd name="T27" fmla="*/ 162 h 516"/>
              <a:gd name="T28" fmla="*/ 0 w 589"/>
              <a:gd name="T29" fmla="*/ 250 h 516"/>
              <a:gd name="T30" fmla="*/ 0 w 589"/>
              <a:gd name="T31" fmla="*/ 265 h 516"/>
              <a:gd name="T32" fmla="*/ 0 w 589"/>
              <a:gd name="T33" fmla="*/ 279 h 516"/>
              <a:gd name="T34" fmla="*/ 117 w 589"/>
              <a:gd name="T35" fmla="*/ 383 h 516"/>
              <a:gd name="T36" fmla="*/ 147 w 589"/>
              <a:gd name="T37" fmla="*/ 383 h 516"/>
              <a:gd name="T38" fmla="*/ 147 w 589"/>
              <a:gd name="T39" fmla="*/ 353 h 516"/>
              <a:gd name="T40" fmla="*/ 588 w 589"/>
              <a:gd name="T41" fmla="*/ 250 h 516"/>
              <a:gd name="T42" fmla="*/ 588 w 589"/>
              <a:gd name="T43" fmla="*/ 250 h 516"/>
              <a:gd name="T44" fmla="*/ 471 w 589"/>
              <a:gd name="T45" fmla="*/ 162 h 516"/>
              <a:gd name="T46" fmla="*/ 441 w 589"/>
              <a:gd name="T47" fmla="*/ 162 h 516"/>
              <a:gd name="T48" fmla="*/ 441 w 589"/>
              <a:gd name="T49" fmla="*/ 191 h 516"/>
              <a:gd name="T50" fmla="*/ 544 w 589"/>
              <a:gd name="T51" fmla="*/ 265 h 516"/>
              <a:gd name="T52" fmla="*/ 441 w 589"/>
              <a:gd name="T53" fmla="*/ 353 h 516"/>
              <a:gd name="T54" fmla="*/ 441 w 589"/>
              <a:gd name="T55" fmla="*/ 383 h 516"/>
              <a:gd name="T56" fmla="*/ 471 w 589"/>
              <a:gd name="T57" fmla="*/ 383 h 516"/>
              <a:gd name="T58" fmla="*/ 588 w 589"/>
              <a:gd name="T59" fmla="*/ 279 h 516"/>
              <a:gd name="T60" fmla="*/ 588 w 589"/>
              <a:gd name="T61" fmla="*/ 265 h 516"/>
              <a:gd name="T62" fmla="*/ 588 w 589"/>
              <a:gd name="T63" fmla="*/ 25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9" h="516">
                <a:moveTo>
                  <a:pt x="426" y="15"/>
                </a:moveTo>
                <a:lnTo>
                  <a:pt x="426" y="15"/>
                </a:lnTo>
                <a:cubicBezTo>
                  <a:pt x="426" y="0"/>
                  <a:pt x="412" y="15"/>
                  <a:pt x="397" y="15"/>
                </a:cubicBezTo>
                <a:cubicBezTo>
                  <a:pt x="162" y="486"/>
                  <a:pt x="162" y="486"/>
                  <a:pt x="162" y="486"/>
                </a:cubicBezTo>
                <a:cubicBezTo>
                  <a:pt x="147" y="500"/>
                  <a:pt x="162" y="515"/>
                  <a:pt x="162" y="515"/>
                </a:cubicBezTo>
                <a:cubicBezTo>
                  <a:pt x="176" y="515"/>
                  <a:pt x="191" y="515"/>
                  <a:pt x="191" y="515"/>
                </a:cubicBezTo>
                <a:cubicBezTo>
                  <a:pt x="441" y="44"/>
                  <a:pt x="441" y="44"/>
                  <a:pt x="441" y="44"/>
                </a:cubicBezTo>
                <a:cubicBezTo>
                  <a:pt x="441" y="29"/>
                  <a:pt x="441" y="15"/>
                  <a:pt x="426" y="15"/>
                </a:cubicBezTo>
                <a:close/>
                <a:moveTo>
                  <a:pt x="147" y="353"/>
                </a:moveTo>
                <a:lnTo>
                  <a:pt x="147" y="353"/>
                </a:lnTo>
                <a:cubicBezTo>
                  <a:pt x="44" y="265"/>
                  <a:pt x="44" y="265"/>
                  <a:pt x="44" y="265"/>
                </a:cubicBezTo>
                <a:cubicBezTo>
                  <a:pt x="147" y="191"/>
                  <a:pt x="147" y="191"/>
                  <a:pt x="147" y="191"/>
                </a:cubicBezTo>
                <a:cubicBezTo>
                  <a:pt x="162" y="177"/>
                  <a:pt x="162" y="162"/>
                  <a:pt x="147" y="162"/>
                </a:cubicBezTo>
                <a:cubicBezTo>
                  <a:pt x="147" y="147"/>
                  <a:pt x="132" y="147"/>
                  <a:pt x="117" y="162"/>
                </a:cubicBezTo>
                <a:cubicBezTo>
                  <a:pt x="0" y="250"/>
                  <a:pt x="0" y="250"/>
                  <a:pt x="0" y="250"/>
                </a:cubicBezTo>
                <a:cubicBezTo>
                  <a:pt x="0" y="265"/>
                  <a:pt x="0" y="265"/>
                  <a:pt x="0" y="265"/>
                </a:cubicBezTo>
                <a:cubicBezTo>
                  <a:pt x="0" y="279"/>
                  <a:pt x="0" y="279"/>
                  <a:pt x="0" y="279"/>
                </a:cubicBezTo>
                <a:cubicBezTo>
                  <a:pt x="117" y="383"/>
                  <a:pt x="117" y="383"/>
                  <a:pt x="117" y="383"/>
                </a:cubicBezTo>
                <a:cubicBezTo>
                  <a:pt x="132" y="383"/>
                  <a:pt x="147" y="383"/>
                  <a:pt x="147" y="383"/>
                </a:cubicBezTo>
                <a:cubicBezTo>
                  <a:pt x="162" y="368"/>
                  <a:pt x="162" y="353"/>
                  <a:pt x="147" y="353"/>
                </a:cubicBezTo>
                <a:close/>
                <a:moveTo>
                  <a:pt x="588" y="250"/>
                </a:moveTo>
                <a:lnTo>
                  <a:pt x="588" y="250"/>
                </a:lnTo>
                <a:cubicBezTo>
                  <a:pt x="471" y="162"/>
                  <a:pt x="471" y="162"/>
                  <a:pt x="471" y="162"/>
                </a:cubicBezTo>
                <a:cubicBezTo>
                  <a:pt x="456" y="147"/>
                  <a:pt x="441" y="147"/>
                  <a:pt x="441" y="162"/>
                </a:cubicBezTo>
                <a:cubicBezTo>
                  <a:pt x="426" y="162"/>
                  <a:pt x="426" y="177"/>
                  <a:pt x="441" y="191"/>
                </a:cubicBezTo>
                <a:cubicBezTo>
                  <a:pt x="544" y="265"/>
                  <a:pt x="544" y="265"/>
                  <a:pt x="544" y="265"/>
                </a:cubicBezTo>
                <a:cubicBezTo>
                  <a:pt x="441" y="353"/>
                  <a:pt x="441" y="353"/>
                  <a:pt x="441" y="353"/>
                </a:cubicBezTo>
                <a:cubicBezTo>
                  <a:pt x="426" y="353"/>
                  <a:pt x="426" y="368"/>
                  <a:pt x="441" y="383"/>
                </a:cubicBezTo>
                <a:cubicBezTo>
                  <a:pt x="441" y="383"/>
                  <a:pt x="456" y="383"/>
                  <a:pt x="471" y="383"/>
                </a:cubicBezTo>
                <a:cubicBezTo>
                  <a:pt x="588" y="279"/>
                  <a:pt x="588" y="279"/>
                  <a:pt x="588" y="279"/>
                </a:cubicBezTo>
                <a:cubicBezTo>
                  <a:pt x="588" y="279"/>
                  <a:pt x="588" y="279"/>
                  <a:pt x="588" y="265"/>
                </a:cubicBezTo>
                <a:cubicBezTo>
                  <a:pt x="588" y="265"/>
                  <a:pt x="588" y="265"/>
                  <a:pt x="588" y="250"/>
                </a:cubicBezTo>
                <a:close/>
              </a:path>
            </a:pathLst>
          </a:custGeom>
          <a:solidFill>
            <a:schemeClr val="bg1"/>
          </a:solidFill>
          <a:ln>
            <a:noFill/>
          </a:ln>
          <a:effectLst/>
        </p:spPr>
        <p:txBody>
          <a:bodyPr wrap="none" anchor="ctr"/>
          <a:lstStyle/>
          <a:p>
            <a:pPr>
              <a:defRPr/>
            </a:pPr>
            <a:endParaRPr lang="en-US">
              <a:latin typeface="+mn-lt"/>
              <a:ea typeface="+mn-ea"/>
              <a:cs typeface="+mn-cs"/>
            </a:endParaRPr>
          </a:p>
        </p:txBody>
      </p:sp>
      <p:sp>
        <p:nvSpPr>
          <p:cNvPr id="38" name="Freeform 18"/>
          <p:cNvSpPr>
            <a:spLocks noChangeArrowheads="1"/>
          </p:cNvSpPr>
          <p:nvPr/>
        </p:nvSpPr>
        <p:spPr bwMode="auto">
          <a:xfrm>
            <a:off x="3447536" y="3662308"/>
            <a:ext cx="445779" cy="461819"/>
          </a:xfrm>
          <a:custGeom>
            <a:avLst/>
            <a:gdLst>
              <a:gd name="T0" fmla="*/ 618 w 619"/>
              <a:gd name="T1" fmla="*/ 604 h 635"/>
              <a:gd name="T2" fmla="*/ 618 w 619"/>
              <a:gd name="T3" fmla="*/ 604 h 635"/>
              <a:gd name="T4" fmla="*/ 456 w 619"/>
              <a:gd name="T5" fmla="*/ 442 h 635"/>
              <a:gd name="T6" fmla="*/ 530 w 619"/>
              <a:gd name="T7" fmla="*/ 266 h 635"/>
              <a:gd name="T8" fmla="*/ 265 w 619"/>
              <a:gd name="T9" fmla="*/ 0 h 635"/>
              <a:gd name="T10" fmla="*/ 0 w 619"/>
              <a:gd name="T11" fmla="*/ 266 h 635"/>
              <a:gd name="T12" fmla="*/ 265 w 619"/>
              <a:gd name="T13" fmla="*/ 530 h 635"/>
              <a:gd name="T14" fmla="*/ 427 w 619"/>
              <a:gd name="T15" fmla="*/ 472 h 635"/>
              <a:gd name="T16" fmla="*/ 589 w 619"/>
              <a:gd name="T17" fmla="*/ 634 h 635"/>
              <a:gd name="T18" fmla="*/ 618 w 619"/>
              <a:gd name="T19" fmla="*/ 634 h 635"/>
              <a:gd name="T20" fmla="*/ 618 w 619"/>
              <a:gd name="T21" fmla="*/ 604 h 635"/>
              <a:gd name="T22" fmla="*/ 265 w 619"/>
              <a:gd name="T23" fmla="*/ 487 h 635"/>
              <a:gd name="T24" fmla="*/ 265 w 619"/>
              <a:gd name="T25" fmla="*/ 487 h 635"/>
              <a:gd name="T26" fmla="*/ 29 w 619"/>
              <a:gd name="T27" fmla="*/ 266 h 635"/>
              <a:gd name="T28" fmla="*/ 265 w 619"/>
              <a:gd name="T29" fmla="*/ 45 h 635"/>
              <a:gd name="T30" fmla="*/ 486 w 619"/>
              <a:gd name="T31" fmla="*/ 266 h 635"/>
              <a:gd name="T32" fmla="*/ 265 w 619"/>
              <a:gd name="T33" fmla="*/ 48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9" h="635">
                <a:moveTo>
                  <a:pt x="618" y="604"/>
                </a:moveTo>
                <a:lnTo>
                  <a:pt x="618" y="604"/>
                </a:lnTo>
                <a:cubicBezTo>
                  <a:pt x="456" y="442"/>
                  <a:pt x="456" y="442"/>
                  <a:pt x="456" y="442"/>
                </a:cubicBezTo>
                <a:cubicBezTo>
                  <a:pt x="500" y="398"/>
                  <a:pt x="530" y="339"/>
                  <a:pt x="530" y="266"/>
                </a:cubicBezTo>
                <a:cubicBezTo>
                  <a:pt x="530" y="118"/>
                  <a:pt x="412" y="0"/>
                  <a:pt x="265" y="0"/>
                </a:cubicBezTo>
                <a:cubicBezTo>
                  <a:pt x="118" y="0"/>
                  <a:pt x="0" y="118"/>
                  <a:pt x="0" y="266"/>
                </a:cubicBezTo>
                <a:cubicBezTo>
                  <a:pt x="0" y="413"/>
                  <a:pt x="118" y="530"/>
                  <a:pt x="265" y="530"/>
                </a:cubicBezTo>
                <a:cubicBezTo>
                  <a:pt x="324" y="530"/>
                  <a:pt x="382" y="501"/>
                  <a:pt x="427" y="472"/>
                </a:cubicBezTo>
                <a:cubicBezTo>
                  <a:pt x="589" y="634"/>
                  <a:pt x="589" y="634"/>
                  <a:pt x="589" y="634"/>
                </a:cubicBezTo>
                <a:cubicBezTo>
                  <a:pt x="603" y="634"/>
                  <a:pt x="603" y="634"/>
                  <a:pt x="618" y="634"/>
                </a:cubicBezTo>
                <a:cubicBezTo>
                  <a:pt x="618" y="619"/>
                  <a:pt x="618" y="604"/>
                  <a:pt x="618" y="604"/>
                </a:cubicBezTo>
                <a:close/>
                <a:moveTo>
                  <a:pt x="265" y="487"/>
                </a:moveTo>
                <a:lnTo>
                  <a:pt x="265" y="487"/>
                </a:lnTo>
                <a:cubicBezTo>
                  <a:pt x="132" y="487"/>
                  <a:pt x="29" y="383"/>
                  <a:pt x="29" y="266"/>
                </a:cubicBezTo>
                <a:cubicBezTo>
                  <a:pt x="29" y="148"/>
                  <a:pt x="132" y="45"/>
                  <a:pt x="265" y="45"/>
                </a:cubicBezTo>
                <a:cubicBezTo>
                  <a:pt x="382" y="45"/>
                  <a:pt x="486" y="148"/>
                  <a:pt x="486" y="266"/>
                </a:cubicBezTo>
                <a:cubicBezTo>
                  <a:pt x="486" y="383"/>
                  <a:pt x="382" y="487"/>
                  <a:pt x="265" y="487"/>
                </a:cubicBezTo>
                <a:close/>
              </a:path>
            </a:pathLst>
          </a:custGeom>
          <a:solidFill>
            <a:schemeClr val="bg1"/>
          </a:solidFill>
          <a:ln>
            <a:noFill/>
          </a:ln>
          <a:effectLst/>
        </p:spPr>
        <p:txBody>
          <a:bodyPr wrap="none" anchor="ctr"/>
          <a:lstStyle/>
          <a:p>
            <a:pPr>
              <a:defRPr/>
            </a:pPr>
            <a:endParaRPr lang="en-US">
              <a:latin typeface="+mn-lt"/>
              <a:ea typeface="+mn-ea"/>
              <a:cs typeface="+mn-cs"/>
            </a:endParaRPr>
          </a:p>
        </p:txBody>
      </p:sp>
      <p:sp>
        <p:nvSpPr>
          <p:cNvPr id="39" name="Freeform 70"/>
          <p:cNvSpPr>
            <a:spLocks noChangeArrowheads="1"/>
          </p:cNvSpPr>
          <p:nvPr/>
        </p:nvSpPr>
        <p:spPr bwMode="auto">
          <a:xfrm>
            <a:off x="3374494" y="2453536"/>
            <a:ext cx="545666" cy="533190"/>
          </a:xfrm>
          <a:custGeom>
            <a:avLst/>
            <a:gdLst>
              <a:gd name="T0" fmla="*/ 633 w 634"/>
              <a:gd name="T1" fmla="*/ 235 h 619"/>
              <a:gd name="T2" fmla="*/ 412 w 634"/>
              <a:gd name="T3" fmla="*/ 206 h 619"/>
              <a:gd name="T4" fmla="*/ 309 w 634"/>
              <a:gd name="T5" fmla="*/ 0 h 619"/>
              <a:gd name="T6" fmla="*/ 220 w 634"/>
              <a:gd name="T7" fmla="*/ 206 h 619"/>
              <a:gd name="T8" fmla="*/ 0 w 634"/>
              <a:gd name="T9" fmla="*/ 235 h 619"/>
              <a:gd name="T10" fmla="*/ 162 w 634"/>
              <a:gd name="T11" fmla="*/ 398 h 619"/>
              <a:gd name="T12" fmla="*/ 117 w 634"/>
              <a:gd name="T13" fmla="*/ 618 h 619"/>
              <a:gd name="T14" fmla="*/ 309 w 634"/>
              <a:gd name="T15" fmla="*/ 515 h 619"/>
              <a:gd name="T16" fmla="*/ 515 w 634"/>
              <a:gd name="T17" fmla="*/ 618 h 619"/>
              <a:gd name="T18" fmla="*/ 471 w 634"/>
              <a:gd name="T19" fmla="*/ 398 h 619"/>
              <a:gd name="T20" fmla="*/ 633 w 634"/>
              <a:gd name="T21" fmla="*/ 235 h 619"/>
              <a:gd name="T22" fmla="*/ 309 w 634"/>
              <a:gd name="T23" fmla="*/ 471 h 619"/>
              <a:gd name="T24" fmla="*/ 162 w 634"/>
              <a:gd name="T25" fmla="*/ 545 h 619"/>
              <a:gd name="T26" fmla="*/ 191 w 634"/>
              <a:gd name="T27" fmla="*/ 382 h 619"/>
              <a:gd name="T28" fmla="*/ 73 w 634"/>
              <a:gd name="T29" fmla="*/ 265 h 619"/>
              <a:gd name="T30" fmla="*/ 235 w 634"/>
              <a:gd name="T31" fmla="*/ 235 h 619"/>
              <a:gd name="T32" fmla="*/ 309 w 634"/>
              <a:gd name="T33" fmla="*/ 73 h 619"/>
              <a:gd name="T34" fmla="*/ 383 w 634"/>
              <a:gd name="T35" fmla="*/ 235 h 619"/>
              <a:gd name="T36" fmla="*/ 559 w 634"/>
              <a:gd name="T37" fmla="*/ 265 h 619"/>
              <a:gd name="T38" fmla="*/ 426 w 634"/>
              <a:gd name="T39" fmla="*/ 382 h 619"/>
              <a:gd name="T40" fmla="*/ 456 w 634"/>
              <a:gd name="T41" fmla="*/ 559 h 619"/>
              <a:gd name="T42" fmla="*/ 309 w 634"/>
              <a:gd name="T43" fmla="*/ 47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4" h="619">
                <a:moveTo>
                  <a:pt x="633" y="235"/>
                </a:moveTo>
                <a:lnTo>
                  <a:pt x="412" y="206"/>
                </a:lnTo>
                <a:lnTo>
                  <a:pt x="309" y="0"/>
                </a:lnTo>
                <a:lnTo>
                  <a:pt x="220" y="206"/>
                </a:lnTo>
                <a:lnTo>
                  <a:pt x="0" y="235"/>
                </a:lnTo>
                <a:lnTo>
                  <a:pt x="162" y="398"/>
                </a:lnTo>
                <a:lnTo>
                  <a:pt x="117" y="618"/>
                </a:lnTo>
                <a:lnTo>
                  <a:pt x="309" y="515"/>
                </a:lnTo>
                <a:lnTo>
                  <a:pt x="515" y="618"/>
                </a:lnTo>
                <a:lnTo>
                  <a:pt x="471" y="398"/>
                </a:lnTo>
                <a:lnTo>
                  <a:pt x="633" y="235"/>
                </a:lnTo>
                <a:close/>
                <a:moveTo>
                  <a:pt x="309" y="471"/>
                </a:moveTo>
                <a:lnTo>
                  <a:pt x="162" y="545"/>
                </a:lnTo>
                <a:lnTo>
                  <a:pt x="191" y="382"/>
                </a:lnTo>
                <a:lnTo>
                  <a:pt x="73" y="265"/>
                </a:lnTo>
                <a:lnTo>
                  <a:pt x="235" y="235"/>
                </a:lnTo>
                <a:lnTo>
                  <a:pt x="309" y="73"/>
                </a:lnTo>
                <a:lnTo>
                  <a:pt x="383" y="235"/>
                </a:lnTo>
                <a:lnTo>
                  <a:pt x="559" y="265"/>
                </a:lnTo>
                <a:lnTo>
                  <a:pt x="426" y="382"/>
                </a:lnTo>
                <a:lnTo>
                  <a:pt x="456" y="559"/>
                </a:lnTo>
                <a:lnTo>
                  <a:pt x="309" y="471"/>
                </a:lnTo>
                <a:close/>
              </a:path>
            </a:pathLst>
          </a:custGeom>
          <a:solidFill>
            <a:schemeClr val="bg1"/>
          </a:solidFill>
          <a:ln>
            <a:noFill/>
          </a:ln>
          <a:effectLst/>
        </p:spPr>
        <p:txBody>
          <a:bodyPr wrap="none" anchor="ctr"/>
          <a:lstStyle/>
          <a:p>
            <a:pPr>
              <a:defRPr/>
            </a:pPr>
            <a:endParaRPr lang="en-US">
              <a:latin typeface="+mn-lt"/>
              <a:ea typeface="+mn-ea"/>
              <a:cs typeface="+mn-cs"/>
            </a:endParaRPr>
          </a:p>
        </p:txBody>
      </p:sp>
      <p:sp>
        <p:nvSpPr>
          <p:cNvPr id="42" name="Freeform 3"/>
          <p:cNvSpPr>
            <a:spLocks noChangeArrowheads="1"/>
          </p:cNvSpPr>
          <p:nvPr/>
        </p:nvSpPr>
        <p:spPr bwMode="auto">
          <a:xfrm>
            <a:off x="1310622" y="1413573"/>
            <a:ext cx="432532" cy="258954"/>
          </a:xfrm>
          <a:custGeom>
            <a:avLst/>
            <a:gdLst>
              <a:gd name="T0" fmla="*/ 74657633 w 602"/>
              <a:gd name="T1" fmla="*/ 26655946 h 361"/>
              <a:gd name="T2" fmla="*/ 74657633 w 602"/>
              <a:gd name="T3" fmla="*/ 26655946 h 361"/>
              <a:gd name="T4" fmla="*/ 3654665 w 602"/>
              <a:gd name="T5" fmla="*/ 26655946 h 361"/>
              <a:gd name="T6" fmla="*/ 0 w 602"/>
              <a:gd name="T7" fmla="*/ 22885198 h 361"/>
              <a:gd name="T8" fmla="*/ 3654665 w 602"/>
              <a:gd name="T9" fmla="*/ 19244264 h 361"/>
              <a:gd name="T10" fmla="*/ 74657633 w 602"/>
              <a:gd name="T11" fmla="*/ 19244264 h 361"/>
              <a:gd name="T12" fmla="*/ 78442719 w 602"/>
              <a:gd name="T13" fmla="*/ 22885198 h 361"/>
              <a:gd name="T14" fmla="*/ 74657633 w 602"/>
              <a:gd name="T15" fmla="*/ 26655946 h 361"/>
              <a:gd name="T16" fmla="*/ 74657633 w 602"/>
              <a:gd name="T17" fmla="*/ 7281506 h 361"/>
              <a:gd name="T18" fmla="*/ 74657633 w 602"/>
              <a:gd name="T19" fmla="*/ 7281506 h 361"/>
              <a:gd name="T20" fmla="*/ 3654665 w 602"/>
              <a:gd name="T21" fmla="*/ 7281506 h 361"/>
              <a:gd name="T22" fmla="*/ 0 w 602"/>
              <a:gd name="T23" fmla="*/ 3640933 h 361"/>
              <a:gd name="T24" fmla="*/ 3654665 w 602"/>
              <a:gd name="T25" fmla="*/ 0 h 361"/>
              <a:gd name="T26" fmla="*/ 74657633 w 602"/>
              <a:gd name="T27" fmla="*/ 0 h 361"/>
              <a:gd name="T28" fmla="*/ 78442719 w 602"/>
              <a:gd name="T29" fmla="*/ 3640933 h 361"/>
              <a:gd name="T30" fmla="*/ 74657633 w 602"/>
              <a:gd name="T31" fmla="*/ 7281506 h 361"/>
              <a:gd name="T32" fmla="*/ 3654665 w 602"/>
              <a:gd name="T33" fmla="*/ 39528847 h 361"/>
              <a:gd name="T34" fmla="*/ 3654665 w 602"/>
              <a:gd name="T35" fmla="*/ 39528847 h 361"/>
              <a:gd name="T36" fmla="*/ 74657633 w 602"/>
              <a:gd name="T37" fmla="*/ 39528847 h 361"/>
              <a:gd name="T38" fmla="*/ 78442719 w 602"/>
              <a:gd name="T39" fmla="*/ 43169780 h 361"/>
              <a:gd name="T40" fmla="*/ 74657633 w 602"/>
              <a:gd name="T41" fmla="*/ 46810353 h 361"/>
              <a:gd name="T42" fmla="*/ 3654665 w 602"/>
              <a:gd name="T43" fmla="*/ 46810353 h 361"/>
              <a:gd name="T44" fmla="*/ 0 w 602"/>
              <a:gd name="T45" fmla="*/ 43169780 h 361"/>
              <a:gd name="T46" fmla="*/ 3654665 w 602"/>
              <a:gd name="T47" fmla="*/ 39528847 h 3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2" h="361">
                <a:moveTo>
                  <a:pt x="572" y="205"/>
                </a:moveTo>
                <a:lnTo>
                  <a:pt x="572" y="205"/>
                </a:lnTo>
                <a:cubicBezTo>
                  <a:pt x="28" y="205"/>
                  <a:pt x="28" y="205"/>
                  <a:pt x="28" y="205"/>
                </a:cubicBezTo>
                <a:cubicBezTo>
                  <a:pt x="14" y="205"/>
                  <a:pt x="0" y="198"/>
                  <a:pt x="0" y="176"/>
                </a:cubicBezTo>
                <a:cubicBezTo>
                  <a:pt x="0" y="162"/>
                  <a:pt x="14" y="148"/>
                  <a:pt x="28" y="148"/>
                </a:cubicBezTo>
                <a:cubicBezTo>
                  <a:pt x="572" y="148"/>
                  <a:pt x="572" y="148"/>
                  <a:pt x="572" y="148"/>
                </a:cubicBezTo>
                <a:cubicBezTo>
                  <a:pt x="594" y="148"/>
                  <a:pt x="601" y="162"/>
                  <a:pt x="601" y="176"/>
                </a:cubicBezTo>
                <a:cubicBezTo>
                  <a:pt x="601" y="198"/>
                  <a:pt x="594" y="205"/>
                  <a:pt x="572" y="205"/>
                </a:cubicBezTo>
                <a:close/>
                <a:moveTo>
                  <a:pt x="572" y="56"/>
                </a:moveTo>
                <a:lnTo>
                  <a:pt x="572" y="56"/>
                </a:lnTo>
                <a:cubicBezTo>
                  <a:pt x="28" y="56"/>
                  <a:pt x="28" y="56"/>
                  <a:pt x="28" y="56"/>
                </a:cubicBezTo>
                <a:cubicBezTo>
                  <a:pt x="14" y="56"/>
                  <a:pt x="0" y="42"/>
                  <a:pt x="0" y="28"/>
                </a:cubicBezTo>
                <a:cubicBezTo>
                  <a:pt x="0" y="14"/>
                  <a:pt x="14" y="0"/>
                  <a:pt x="28" y="0"/>
                </a:cubicBezTo>
                <a:cubicBezTo>
                  <a:pt x="572" y="0"/>
                  <a:pt x="572" y="0"/>
                  <a:pt x="572" y="0"/>
                </a:cubicBezTo>
                <a:cubicBezTo>
                  <a:pt x="594" y="0"/>
                  <a:pt x="601" y="14"/>
                  <a:pt x="601" y="28"/>
                </a:cubicBezTo>
                <a:cubicBezTo>
                  <a:pt x="601" y="42"/>
                  <a:pt x="594" y="56"/>
                  <a:pt x="572" y="56"/>
                </a:cubicBezTo>
                <a:close/>
                <a:moveTo>
                  <a:pt x="28" y="304"/>
                </a:moveTo>
                <a:lnTo>
                  <a:pt x="28" y="304"/>
                </a:lnTo>
                <a:cubicBezTo>
                  <a:pt x="572" y="304"/>
                  <a:pt x="572" y="304"/>
                  <a:pt x="572" y="304"/>
                </a:cubicBezTo>
                <a:cubicBezTo>
                  <a:pt x="594" y="304"/>
                  <a:pt x="601" y="311"/>
                  <a:pt x="601" y="332"/>
                </a:cubicBezTo>
                <a:cubicBezTo>
                  <a:pt x="601" y="346"/>
                  <a:pt x="594" y="360"/>
                  <a:pt x="572" y="360"/>
                </a:cubicBezTo>
                <a:cubicBezTo>
                  <a:pt x="28" y="360"/>
                  <a:pt x="28" y="360"/>
                  <a:pt x="28" y="360"/>
                </a:cubicBezTo>
                <a:cubicBezTo>
                  <a:pt x="14" y="360"/>
                  <a:pt x="0" y="346"/>
                  <a:pt x="0" y="332"/>
                </a:cubicBezTo>
                <a:cubicBezTo>
                  <a:pt x="0" y="311"/>
                  <a:pt x="14" y="304"/>
                  <a:pt x="28" y="304"/>
                </a:cubicBezTo>
                <a:close/>
              </a:path>
            </a:pathLst>
          </a:custGeom>
          <a:solidFill>
            <a:schemeClr val="bg1"/>
          </a:solidFill>
          <a:ln>
            <a:noFill/>
          </a:ln>
        </p:spPr>
        <p:txBody>
          <a:bodyPr wrap="none" anchor="ctr"/>
          <a:lstStyle/>
          <a:p>
            <a:endParaRPr lang="en-US"/>
          </a:p>
        </p:txBody>
      </p:sp>
      <p:sp>
        <p:nvSpPr>
          <p:cNvPr id="43" name="Freeform 142"/>
          <p:cNvSpPr>
            <a:spLocks noChangeArrowheads="1"/>
          </p:cNvSpPr>
          <p:nvPr/>
        </p:nvSpPr>
        <p:spPr bwMode="auto">
          <a:xfrm>
            <a:off x="2374415" y="1982210"/>
            <a:ext cx="384498" cy="378980"/>
          </a:xfrm>
          <a:custGeom>
            <a:avLst/>
            <a:gdLst>
              <a:gd name="T0" fmla="*/ 530 w 602"/>
              <a:gd name="T1" fmla="*/ 241 h 595"/>
              <a:gd name="T2" fmla="*/ 530 w 602"/>
              <a:gd name="T3" fmla="*/ 241 h 595"/>
              <a:gd name="T4" fmla="*/ 573 w 602"/>
              <a:gd name="T5" fmla="*/ 318 h 595"/>
              <a:gd name="T6" fmla="*/ 453 w 602"/>
              <a:gd name="T7" fmla="*/ 269 h 595"/>
              <a:gd name="T8" fmla="*/ 410 w 602"/>
              <a:gd name="T9" fmla="*/ 276 h 595"/>
              <a:gd name="T10" fmla="*/ 240 w 602"/>
              <a:gd name="T11" fmla="*/ 135 h 595"/>
              <a:gd name="T12" fmla="*/ 410 w 602"/>
              <a:gd name="T13" fmla="*/ 0 h 595"/>
              <a:gd name="T14" fmla="*/ 601 w 602"/>
              <a:gd name="T15" fmla="*/ 135 h 595"/>
              <a:gd name="T16" fmla="*/ 530 w 602"/>
              <a:gd name="T17" fmla="*/ 241 h 595"/>
              <a:gd name="T18" fmla="*/ 205 w 602"/>
              <a:gd name="T19" fmla="*/ 149 h 595"/>
              <a:gd name="T20" fmla="*/ 205 w 602"/>
              <a:gd name="T21" fmla="*/ 149 h 595"/>
              <a:gd name="T22" fmla="*/ 396 w 602"/>
              <a:gd name="T23" fmla="*/ 311 h 595"/>
              <a:gd name="T24" fmla="*/ 438 w 602"/>
              <a:gd name="T25" fmla="*/ 304 h 595"/>
              <a:gd name="T26" fmla="*/ 438 w 602"/>
              <a:gd name="T27" fmla="*/ 304 h 595"/>
              <a:gd name="T28" fmla="*/ 438 w 602"/>
              <a:gd name="T29" fmla="*/ 304 h 595"/>
              <a:gd name="T30" fmla="*/ 537 w 602"/>
              <a:gd name="T31" fmla="*/ 347 h 595"/>
              <a:gd name="T32" fmla="*/ 283 w 602"/>
              <a:gd name="T33" fmla="*/ 509 h 595"/>
              <a:gd name="T34" fmla="*/ 226 w 602"/>
              <a:gd name="T35" fmla="*/ 495 h 595"/>
              <a:gd name="T36" fmla="*/ 36 w 602"/>
              <a:gd name="T37" fmla="*/ 573 h 595"/>
              <a:gd name="T38" fmla="*/ 99 w 602"/>
              <a:gd name="T39" fmla="*/ 460 h 595"/>
              <a:gd name="T40" fmla="*/ 0 w 602"/>
              <a:gd name="T41" fmla="*/ 297 h 595"/>
              <a:gd name="T42" fmla="*/ 219 w 602"/>
              <a:gd name="T43" fmla="*/ 92 h 595"/>
              <a:gd name="T44" fmla="*/ 205 w 602"/>
              <a:gd name="T45" fmla="*/ 14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595">
                <a:moveTo>
                  <a:pt x="530" y="241"/>
                </a:moveTo>
                <a:lnTo>
                  <a:pt x="530" y="241"/>
                </a:lnTo>
                <a:cubicBezTo>
                  <a:pt x="523" y="248"/>
                  <a:pt x="523" y="290"/>
                  <a:pt x="573" y="318"/>
                </a:cubicBezTo>
                <a:cubicBezTo>
                  <a:pt x="573" y="318"/>
                  <a:pt x="502" y="332"/>
                  <a:pt x="453" y="269"/>
                </a:cubicBezTo>
                <a:cubicBezTo>
                  <a:pt x="438" y="269"/>
                  <a:pt x="424" y="276"/>
                  <a:pt x="410" y="276"/>
                </a:cubicBezTo>
                <a:cubicBezTo>
                  <a:pt x="304" y="276"/>
                  <a:pt x="240" y="212"/>
                  <a:pt x="240" y="135"/>
                </a:cubicBezTo>
                <a:cubicBezTo>
                  <a:pt x="240" y="64"/>
                  <a:pt x="304" y="0"/>
                  <a:pt x="410" y="0"/>
                </a:cubicBezTo>
                <a:cubicBezTo>
                  <a:pt x="516" y="0"/>
                  <a:pt x="601" y="64"/>
                  <a:pt x="601" y="135"/>
                </a:cubicBezTo>
                <a:cubicBezTo>
                  <a:pt x="601" y="177"/>
                  <a:pt x="573" y="219"/>
                  <a:pt x="530" y="241"/>
                </a:cubicBezTo>
                <a:close/>
                <a:moveTo>
                  <a:pt x="205" y="149"/>
                </a:moveTo>
                <a:lnTo>
                  <a:pt x="205" y="149"/>
                </a:lnTo>
                <a:cubicBezTo>
                  <a:pt x="212" y="233"/>
                  <a:pt x="283" y="304"/>
                  <a:pt x="396" y="311"/>
                </a:cubicBezTo>
                <a:cubicBezTo>
                  <a:pt x="410" y="311"/>
                  <a:pt x="424" y="311"/>
                  <a:pt x="438" y="304"/>
                </a:cubicBezTo>
                <a:lnTo>
                  <a:pt x="438" y="304"/>
                </a:lnTo>
                <a:lnTo>
                  <a:pt x="438" y="304"/>
                </a:lnTo>
                <a:cubicBezTo>
                  <a:pt x="474" y="339"/>
                  <a:pt x="516" y="347"/>
                  <a:pt x="537" y="347"/>
                </a:cubicBezTo>
                <a:cubicBezTo>
                  <a:pt x="516" y="439"/>
                  <a:pt x="424" y="509"/>
                  <a:pt x="283" y="509"/>
                </a:cubicBezTo>
                <a:cubicBezTo>
                  <a:pt x="269" y="509"/>
                  <a:pt x="248" y="502"/>
                  <a:pt x="226" y="495"/>
                </a:cubicBezTo>
                <a:cubicBezTo>
                  <a:pt x="156" y="594"/>
                  <a:pt x="36" y="573"/>
                  <a:pt x="36" y="573"/>
                </a:cubicBezTo>
                <a:cubicBezTo>
                  <a:pt x="120" y="537"/>
                  <a:pt x="120" y="467"/>
                  <a:pt x="99" y="460"/>
                </a:cubicBezTo>
                <a:cubicBezTo>
                  <a:pt x="36" y="424"/>
                  <a:pt x="0" y="361"/>
                  <a:pt x="0" y="297"/>
                </a:cubicBezTo>
                <a:cubicBezTo>
                  <a:pt x="0" y="198"/>
                  <a:pt x="92" y="113"/>
                  <a:pt x="219" y="92"/>
                </a:cubicBezTo>
                <a:cubicBezTo>
                  <a:pt x="212" y="113"/>
                  <a:pt x="205" y="128"/>
                  <a:pt x="205" y="149"/>
                </a:cubicBezTo>
                <a:close/>
              </a:path>
            </a:pathLst>
          </a:custGeom>
          <a:noFill/>
          <a:ln w="28575">
            <a:solidFill>
              <a:schemeClr val="bg1"/>
            </a:solidFill>
          </a:ln>
          <a:effectLst/>
        </p:spPr>
        <p:txBody>
          <a:bodyPr wrap="none" anchor="ctr"/>
          <a:lstStyle/>
          <a:p>
            <a:pPr>
              <a:defRPr/>
            </a:pPr>
            <a:endParaRPr lang="en-US">
              <a:latin typeface="+mn-lt"/>
              <a:ea typeface="+mn-ea"/>
              <a:cs typeface="+mn-cs"/>
            </a:endParaRPr>
          </a:p>
        </p:txBody>
      </p:sp>
      <p:sp>
        <p:nvSpPr>
          <p:cNvPr id="45" name="Freeform 75"/>
          <p:cNvSpPr>
            <a:spLocks noChangeArrowheads="1"/>
          </p:cNvSpPr>
          <p:nvPr/>
        </p:nvSpPr>
        <p:spPr bwMode="auto">
          <a:xfrm>
            <a:off x="3390040" y="4802616"/>
            <a:ext cx="503276" cy="518388"/>
          </a:xfrm>
          <a:custGeom>
            <a:avLst/>
            <a:gdLst>
              <a:gd name="T0" fmla="*/ 73 w 619"/>
              <a:gd name="T1" fmla="*/ 295 h 634"/>
              <a:gd name="T2" fmla="*/ 0 w 619"/>
              <a:gd name="T3" fmla="*/ 324 h 634"/>
              <a:gd name="T4" fmla="*/ 73 w 619"/>
              <a:gd name="T5" fmla="*/ 339 h 634"/>
              <a:gd name="T6" fmla="*/ 73 w 619"/>
              <a:gd name="T7" fmla="*/ 295 h 634"/>
              <a:gd name="T8" fmla="*/ 500 w 619"/>
              <a:gd name="T9" fmla="*/ 162 h 634"/>
              <a:gd name="T10" fmla="*/ 545 w 619"/>
              <a:gd name="T11" fmla="*/ 89 h 634"/>
              <a:gd name="T12" fmla="*/ 471 w 619"/>
              <a:gd name="T13" fmla="*/ 133 h 634"/>
              <a:gd name="T14" fmla="*/ 500 w 619"/>
              <a:gd name="T15" fmla="*/ 162 h 634"/>
              <a:gd name="T16" fmla="*/ 132 w 619"/>
              <a:gd name="T17" fmla="*/ 162 h 634"/>
              <a:gd name="T18" fmla="*/ 162 w 619"/>
              <a:gd name="T19" fmla="*/ 133 h 634"/>
              <a:gd name="T20" fmla="*/ 88 w 619"/>
              <a:gd name="T21" fmla="*/ 103 h 634"/>
              <a:gd name="T22" fmla="*/ 132 w 619"/>
              <a:gd name="T23" fmla="*/ 162 h 634"/>
              <a:gd name="T24" fmla="*/ 309 w 619"/>
              <a:gd name="T25" fmla="*/ 103 h 634"/>
              <a:gd name="T26" fmla="*/ 324 w 619"/>
              <a:gd name="T27" fmla="*/ 30 h 634"/>
              <a:gd name="T28" fmla="*/ 294 w 619"/>
              <a:gd name="T29" fmla="*/ 30 h 634"/>
              <a:gd name="T30" fmla="*/ 309 w 619"/>
              <a:gd name="T31" fmla="*/ 103 h 634"/>
              <a:gd name="T32" fmla="*/ 309 w 619"/>
              <a:gd name="T33" fmla="*/ 530 h 634"/>
              <a:gd name="T34" fmla="*/ 294 w 619"/>
              <a:gd name="T35" fmla="*/ 619 h 634"/>
              <a:gd name="T36" fmla="*/ 324 w 619"/>
              <a:gd name="T37" fmla="*/ 619 h 634"/>
              <a:gd name="T38" fmla="*/ 309 w 619"/>
              <a:gd name="T39" fmla="*/ 530 h 634"/>
              <a:gd name="T40" fmla="*/ 486 w 619"/>
              <a:gd name="T41" fmla="*/ 471 h 634"/>
              <a:gd name="T42" fmla="*/ 456 w 619"/>
              <a:gd name="T43" fmla="*/ 501 h 634"/>
              <a:gd name="T44" fmla="*/ 530 w 619"/>
              <a:gd name="T45" fmla="*/ 545 h 634"/>
              <a:gd name="T46" fmla="*/ 486 w 619"/>
              <a:gd name="T47" fmla="*/ 471 h 634"/>
              <a:gd name="T48" fmla="*/ 603 w 619"/>
              <a:gd name="T49" fmla="*/ 295 h 634"/>
              <a:gd name="T50" fmla="*/ 530 w 619"/>
              <a:gd name="T51" fmla="*/ 324 h 634"/>
              <a:gd name="T52" fmla="*/ 603 w 619"/>
              <a:gd name="T53" fmla="*/ 339 h 634"/>
              <a:gd name="T54" fmla="*/ 603 w 619"/>
              <a:gd name="T55" fmla="*/ 295 h 634"/>
              <a:gd name="T56" fmla="*/ 147 w 619"/>
              <a:gd name="T57" fmla="*/ 457 h 634"/>
              <a:gd name="T58" fmla="*/ 103 w 619"/>
              <a:gd name="T59" fmla="*/ 530 h 634"/>
              <a:gd name="T60" fmla="*/ 162 w 619"/>
              <a:gd name="T61" fmla="*/ 486 h 634"/>
              <a:gd name="T62" fmla="*/ 147 w 619"/>
              <a:gd name="T63" fmla="*/ 457 h 634"/>
              <a:gd name="T64" fmla="*/ 309 w 619"/>
              <a:gd name="T65" fmla="*/ 148 h 634"/>
              <a:gd name="T66" fmla="*/ 309 w 619"/>
              <a:gd name="T67" fmla="*/ 501 h 634"/>
              <a:gd name="T68" fmla="*/ 309 w 619"/>
              <a:gd name="T69" fmla="*/ 148 h 634"/>
              <a:gd name="T70" fmla="*/ 309 w 619"/>
              <a:gd name="T71" fmla="*/ 457 h 634"/>
              <a:gd name="T72" fmla="*/ 309 w 619"/>
              <a:gd name="T73" fmla="*/ 177 h 634"/>
              <a:gd name="T74" fmla="*/ 309 w 619"/>
              <a:gd name="T75" fmla="*/ 457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9" h="634">
                <a:moveTo>
                  <a:pt x="73" y="295"/>
                </a:moveTo>
                <a:lnTo>
                  <a:pt x="73" y="295"/>
                </a:lnTo>
                <a:cubicBezTo>
                  <a:pt x="15" y="295"/>
                  <a:pt x="15" y="295"/>
                  <a:pt x="15" y="295"/>
                </a:cubicBezTo>
                <a:cubicBezTo>
                  <a:pt x="0" y="295"/>
                  <a:pt x="0" y="310"/>
                  <a:pt x="0" y="324"/>
                </a:cubicBezTo>
                <a:cubicBezTo>
                  <a:pt x="0" y="324"/>
                  <a:pt x="0" y="339"/>
                  <a:pt x="15" y="339"/>
                </a:cubicBezTo>
                <a:cubicBezTo>
                  <a:pt x="73" y="339"/>
                  <a:pt x="73" y="339"/>
                  <a:pt x="73" y="339"/>
                </a:cubicBezTo>
                <a:cubicBezTo>
                  <a:pt x="88" y="339"/>
                  <a:pt x="88" y="324"/>
                  <a:pt x="88" y="324"/>
                </a:cubicBezTo>
                <a:cubicBezTo>
                  <a:pt x="88" y="310"/>
                  <a:pt x="88" y="295"/>
                  <a:pt x="73" y="295"/>
                </a:cubicBezTo>
                <a:close/>
                <a:moveTo>
                  <a:pt x="500" y="162"/>
                </a:moveTo>
                <a:lnTo>
                  <a:pt x="500" y="162"/>
                </a:lnTo>
                <a:cubicBezTo>
                  <a:pt x="545" y="118"/>
                  <a:pt x="545" y="118"/>
                  <a:pt x="545" y="118"/>
                </a:cubicBezTo>
                <a:cubicBezTo>
                  <a:pt x="545" y="103"/>
                  <a:pt x="545" y="103"/>
                  <a:pt x="545" y="89"/>
                </a:cubicBezTo>
                <a:cubicBezTo>
                  <a:pt x="530" y="89"/>
                  <a:pt x="515" y="89"/>
                  <a:pt x="515" y="89"/>
                </a:cubicBezTo>
                <a:cubicBezTo>
                  <a:pt x="471" y="133"/>
                  <a:pt x="471" y="133"/>
                  <a:pt x="471" y="133"/>
                </a:cubicBezTo>
                <a:cubicBezTo>
                  <a:pt x="456" y="133"/>
                  <a:pt x="456" y="148"/>
                  <a:pt x="471" y="162"/>
                </a:cubicBezTo>
                <a:cubicBezTo>
                  <a:pt x="471" y="162"/>
                  <a:pt x="486" y="162"/>
                  <a:pt x="500" y="162"/>
                </a:cubicBezTo>
                <a:close/>
                <a:moveTo>
                  <a:pt x="132" y="162"/>
                </a:moveTo>
                <a:lnTo>
                  <a:pt x="132" y="162"/>
                </a:lnTo>
                <a:cubicBezTo>
                  <a:pt x="132" y="177"/>
                  <a:pt x="147" y="177"/>
                  <a:pt x="162" y="162"/>
                </a:cubicBezTo>
                <a:cubicBezTo>
                  <a:pt x="162" y="162"/>
                  <a:pt x="162" y="148"/>
                  <a:pt x="162" y="133"/>
                </a:cubicBezTo>
                <a:cubicBezTo>
                  <a:pt x="118" y="103"/>
                  <a:pt x="118" y="103"/>
                  <a:pt x="118" y="103"/>
                </a:cubicBezTo>
                <a:cubicBezTo>
                  <a:pt x="103" y="89"/>
                  <a:pt x="88" y="89"/>
                  <a:pt x="88" y="103"/>
                </a:cubicBezTo>
                <a:cubicBezTo>
                  <a:pt x="73" y="103"/>
                  <a:pt x="73" y="118"/>
                  <a:pt x="88" y="118"/>
                </a:cubicBezTo>
                <a:lnTo>
                  <a:pt x="132" y="162"/>
                </a:lnTo>
                <a:close/>
                <a:moveTo>
                  <a:pt x="309" y="103"/>
                </a:moveTo>
                <a:lnTo>
                  <a:pt x="309" y="103"/>
                </a:lnTo>
                <a:cubicBezTo>
                  <a:pt x="324" y="103"/>
                  <a:pt x="324" y="89"/>
                  <a:pt x="324" y="89"/>
                </a:cubicBezTo>
                <a:cubicBezTo>
                  <a:pt x="324" y="30"/>
                  <a:pt x="324" y="30"/>
                  <a:pt x="324" y="30"/>
                </a:cubicBezTo>
                <a:cubicBezTo>
                  <a:pt x="324" y="15"/>
                  <a:pt x="324" y="0"/>
                  <a:pt x="309" y="0"/>
                </a:cubicBezTo>
                <a:cubicBezTo>
                  <a:pt x="294" y="0"/>
                  <a:pt x="294" y="15"/>
                  <a:pt x="294" y="30"/>
                </a:cubicBezTo>
                <a:cubicBezTo>
                  <a:pt x="294" y="89"/>
                  <a:pt x="294" y="89"/>
                  <a:pt x="294" y="89"/>
                </a:cubicBezTo>
                <a:cubicBezTo>
                  <a:pt x="294" y="89"/>
                  <a:pt x="294" y="103"/>
                  <a:pt x="309" y="103"/>
                </a:cubicBezTo>
                <a:close/>
                <a:moveTo>
                  <a:pt x="309" y="530"/>
                </a:moveTo>
                <a:lnTo>
                  <a:pt x="309" y="530"/>
                </a:lnTo>
                <a:cubicBezTo>
                  <a:pt x="294" y="530"/>
                  <a:pt x="294" y="545"/>
                  <a:pt x="294" y="560"/>
                </a:cubicBezTo>
                <a:cubicBezTo>
                  <a:pt x="294" y="619"/>
                  <a:pt x="294" y="619"/>
                  <a:pt x="294" y="619"/>
                </a:cubicBezTo>
                <a:cubicBezTo>
                  <a:pt x="294" y="619"/>
                  <a:pt x="294" y="633"/>
                  <a:pt x="309" y="633"/>
                </a:cubicBezTo>
                <a:cubicBezTo>
                  <a:pt x="324" y="633"/>
                  <a:pt x="324" y="619"/>
                  <a:pt x="324" y="619"/>
                </a:cubicBezTo>
                <a:cubicBezTo>
                  <a:pt x="324" y="560"/>
                  <a:pt x="324" y="560"/>
                  <a:pt x="324" y="560"/>
                </a:cubicBezTo>
                <a:cubicBezTo>
                  <a:pt x="324" y="545"/>
                  <a:pt x="324" y="530"/>
                  <a:pt x="309" y="530"/>
                </a:cubicBezTo>
                <a:close/>
                <a:moveTo>
                  <a:pt x="486" y="471"/>
                </a:moveTo>
                <a:lnTo>
                  <a:pt x="486" y="471"/>
                </a:lnTo>
                <a:cubicBezTo>
                  <a:pt x="486" y="471"/>
                  <a:pt x="471" y="471"/>
                  <a:pt x="456" y="471"/>
                </a:cubicBezTo>
                <a:cubicBezTo>
                  <a:pt x="456" y="486"/>
                  <a:pt x="456" y="486"/>
                  <a:pt x="456" y="501"/>
                </a:cubicBezTo>
                <a:cubicBezTo>
                  <a:pt x="500" y="545"/>
                  <a:pt x="500" y="545"/>
                  <a:pt x="500" y="545"/>
                </a:cubicBezTo>
                <a:cubicBezTo>
                  <a:pt x="515" y="545"/>
                  <a:pt x="530" y="545"/>
                  <a:pt x="530" y="545"/>
                </a:cubicBezTo>
                <a:cubicBezTo>
                  <a:pt x="545" y="530"/>
                  <a:pt x="545" y="516"/>
                  <a:pt x="530" y="516"/>
                </a:cubicBezTo>
                <a:lnTo>
                  <a:pt x="486" y="471"/>
                </a:lnTo>
                <a:close/>
                <a:moveTo>
                  <a:pt x="603" y="295"/>
                </a:moveTo>
                <a:lnTo>
                  <a:pt x="603" y="295"/>
                </a:lnTo>
                <a:cubicBezTo>
                  <a:pt x="545" y="295"/>
                  <a:pt x="545" y="295"/>
                  <a:pt x="545" y="295"/>
                </a:cubicBezTo>
                <a:cubicBezTo>
                  <a:pt x="530" y="295"/>
                  <a:pt x="530" y="310"/>
                  <a:pt x="530" y="324"/>
                </a:cubicBezTo>
                <a:cubicBezTo>
                  <a:pt x="530" y="324"/>
                  <a:pt x="530" y="339"/>
                  <a:pt x="545" y="339"/>
                </a:cubicBezTo>
                <a:cubicBezTo>
                  <a:pt x="603" y="339"/>
                  <a:pt x="603" y="339"/>
                  <a:pt x="603" y="339"/>
                </a:cubicBezTo>
                <a:cubicBezTo>
                  <a:pt x="618" y="339"/>
                  <a:pt x="618" y="324"/>
                  <a:pt x="618" y="324"/>
                </a:cubicBezTo>
                <a:cubicBezTo>
                  <a:pt x="618" y="310"/>
                  <a:pt x="618" y="295"/>
                  <a:pt x="603" y="295"/>
                </a:cubicBezTo>
                <a:close/>
                <a:moveTo>
                  <a:pt x="147" y="457"/>
                </a:moveTo>
                <a:lnTo>
                  <a:pt x="147" y="457"/>
                </a:lnTo>
                <a:cubicBezTo>
                  <a:pt x="103" y="501"/>
                  <a:pt x="103" y="501"/>
                  <a:pt x="103" y="501"/>
                </a:cubicBezTo>
                <a:cubicBezTo>
                  <a:pt x="88" y="516"/>
                  <a:pt x="88" y="516"/>
                  <a:pt x="103" y="530"/>
                </a:cubicBezTo>
                <a:cubicBezTo>
                  <a:pt x="103" y="530"/>
                  <a:pt x="118" y="530"/>
                  <a:pt x="132" y="530"/>
                </a:cubicBezTo>
                <a:cubicBezTo>
                  <a:pt x="162" y="486"/>
                  <a:pt x="162" y="486"/>
                  <a:pt x="162" y="486"/>
                </a:cubicBezTo>
                <a:cubicBezTo>
                  <a:pt x="177" y="486"/>
                  <a:pt x="177" y="471"/>
                  <a:pt x="162" y="457"/>
                </a:cubicBezTo>
                <a:lnTo>
                  <a:pt x="147" y="457"/>
                </a:lnTo>
                <a:close/>
                <a:moveTo>
                  <a:pt x="309" y="148"/>
                </a:moveTo>
                <a:lnTo>
                  <a:pt x="309" y="148"/>
                </a:lnTo>
                <a:cubicBezTo>
                  <a:pt x="206" y="148"/>
                  <a:pt x="132" y="221"/>
                  <a:pt x="132" y="324"/>
                </a:cubicBezTo>
                <a:cubicBezTo>
                  <a:pt x="132" y="412"/>
                  <a:pt x="206" y="501"/>
                  <a:pt x="309" y="501"/>
                </a:cubicBezTo>
                <a:cubicBezTo>
                  <a:pt x="412" y="501"/>
                  <a:pt x="486" y="412"/>
                  <a:pt x="486" y="324"/>
                </a:cubicBezTo>
                <a:cubicBezTo>
                  <a:pt x="486" y="221"/>
                  <a:pt x="412" y="148"/>
                  <a:pt x="309" y="148"/>
                </a:cubicBezTo>
                <a:close/>
                <a:moveTo>
                  <a:pt x="309" y="457"/>
                </a:moveTo>
                <a:lnTo>
                  <a:pt x="309" y="457"/>
                </a:lnTo>
                <a:cubicBezTo>
                  <a:pt x="236" y="457"/>
                  <a:pt x="177" y="398"/>
                  <a:pt x="177" y="324"/>
                </a:cubicBezTo>
                <a:cubicBezTo>
                  <a:pt x="177" y="251"/>
                  <a:pt x="236" y="177"/>
                  <a:pt x="309" y="177"/>
                </a:cubicBezTo>
                <a:cubicBezTo>
                  <a:pt x="383" y="177"/>
                  <a:pt x="441" y="251"/>
                  <a:pt x="441" y="324"/>
                </a:cubicBezTo>
                <a:cubicBezTo>
                  <a:pt x="441" y="398"/>
                  <a:pt x="383" y="457"/>
                  <a:pt x="309" y="457"/>
                </a:cubicBezTo>
                <a:close/>
              </a:path>
            </a:pathLst>
          </a:custGeom>
          <a:solidFill>
            <a:schemeClr val="bg1"/>
          </a:solidFill>
          <a:ln>
            <a:noFill/>
          </a:ln>
          <a:effectLst/>
        </p:spPr>
        <p:txBody>
          <a:bodyPr wrap="none" anchor="ctr"/>
          <a:lstStyle/>
          <a:p>
            <a:pPr>
              <a:defRPr/>
            </a:pPr>
            <a:endParaRPr lang="en-US">
              <a:latin typeface="+mn-lt"/>
              <a:ea typeface="+mn-ea"/>
              <a:cs typeface="+mn-cs"/>
            </a:endParaRPr>
          </a:p>
        </p:txBody>
      </p:sp>
      <p:sp>
        <p:nvSpPr>
          <p:cNvPr id="46" name="Freeform 17"/>
          <p:cNvSpPr>
            <a:spLocks noChangeArrowheads="1"/>
          </p:cNvSpPr>
          <p:nvPr/>
        </p:nvSpPr>
        <p:spPr bwMode="auto">
          <a:xfrm>
            <a:off x="5544287" y="3749214"/>
            <a:ext cx="411850" cy="414337"/>
          </a:xfrm>
          <a:custGeom>
            <a:avLst/>
            <a:gdLst>
              <a:gd name="T0" fmla="*/ 368 w 634"/>
              <a:gd name="T1" fmla="*/ 251 h 635"/>
              <a:gd name="T2" fmla="*/ 368 w 634"/>
              <a:gd name="T3" fmla="*/ 251 h 635"/>
              <a:gd name="T4" fmla="*/ 279 w 634"/>
              <a:gd name="T5" fmla="*/ 251 h 635"/>
              <a:gd name="T6" fmla="*/ 279 w 634"/>
              <a:gd name="T7" fmla="*/ 177 h 635"/>
              <a:gd name="T8" fmla="*/ 265 w 634"/>
              <a:gd name="T9" fmla="*/ 148 h 635"/>
              <a:gd name="T10" fmla="*/ 250 w 634"/>
              <a:gd name="T11" fmla="*/ 177 h 635"/>
              <a:gd name="T12" fmla="*/ 250 w 634"/>
              <a:gd name="T13" fmla="*/ 251 h 635"/>
              <a:gd name="T14" fmla="*/ 162 w 634"/>
              <a:gd name="T15" fmla="*/ 251 h 635"/>
              <a:gd name="T16" fmla="*/ 147 w 634"/>
              <a:gd name="T17" fmla="*/ 266 h 635"/>
              <a:gd name="T18" fmla="*/ 162 w 634"/>
              <a:gd name="T19" fmla="*/ 295 h 635"/>
              <a:gd name="T20" fmla="*/ 250 w 634"/>
              <a:gd name="T21" fmla="*/ 295 h 635"/>
              <a:gd name="T22" fmla="*/ 250 w 634"/>
              <a:gd name="T23" fmla="*/ 369 h 635"/>
              <a:gd name="T24" fmla="*/ 265 w 634"/>
              <a:gd name="T25" fmla="*/ 383 h 635"/>
              <a:gd name="T26" fmla="*/ 279 w 634"/>
              <a:gd name="T27" fmla="*/ 369 h 635"/>
              <a:gd name="T28" fmla="*/ 279 w 634"/>
              <a:gd name="T29" fmla="*/ 295 h 635"/>
              <a:gd name="T30" fmla="*/ 368 w 634"/>
              <a:gd name="T31" fmla="*/ 295 h 635"/>
              <a:gd name="T32" fmla="*/ 383 w 634"/>
              <a:gd name="T33" fmla="*/ 266 h 635"/>
              <a:gd name="T34" fmla="*/ 368 w 634"/>
              <a:gd name="T35" fmla="*/ 251 h 635"/>
              <a:gd name="T36" fmla="*/ 618 w 634"/>
              <a:gd name="T37" fmla="*/ 604 h 635"/>
              <a:gd name="T38" fmla="*/ 618 w 634"/>
              <a:gd name="T39" fmla="*/ 604 h 635"/>
              <a:gd name="T40" fmla="*/ 456 w 634"/>
              <a:gd name="T41" fmla="*/ 442 h 635"/>
              <a:gd name="T42" fmla="*/ 530 w 634"/>
              <a:gd name="T43" fmla="*/ 266 h 635"/>
              <a:gd name="T44" fmla="*/ 265 w 634"/>
              <a:gd name="T45" fmla="*/ 0 h 635"/>
              <a:gd name="T46" fmla="*/ 0 w 634"/>
              <a:gd name="T47" fmla="*/ 266 h 635"/>
              <a:gd name="T48" fmla="*/ 265 w 634"/>
              <a:gd name="T49" fmla="*/ 530 h 635"/>
              <a:gd name="T50" fmla="*/ 426 w 634"/>
              <a:gd name="T51" fmla="*/ 472 h 635"/>
              <a:gd name="T52" fmla="*/ 588 w 634"/>
              <a:gd name="T53" fmla="*/ 634 h 635"/>
              <a:gd name="T54" fmla="*/ 618 w 634"/>
              <a:gd name="T55" fmla="*/ 634 h 635"/>
              <a:gd name="T56" fmla="*/ 618 w 634"/>
              <a:gd name="T57" fmla="*/ 604 h 635"/>
              <a:gd name="T58" fmla="*/ 265 w 634"/>
              <a:gd name="T59" fmla="*/ 487 h 635"/>
              <a:gd name="T60" fmla="*/ 265 w 634"/>
              <a:gd name="T61" fmla="*/ 487 h 635"/>
              <a:gd name="T62" fmla="*/ 44 w 634"/>
              <a:gd name="T63" fmla="*/ 266 h 635"/>
              <a:gd name="T64" fmla="*/ 265 w 634"/>
              <a:gd name="T65" fmla="*/ 45 h 635"/>
              <a:gd name="T66" fmla="*/ 485 w 634"/>
              <a:gd name="T67" fmla="*/ 266 h 635"/>
              <a:gd name="T68" fmla="*/ 265 w 634"/>
              <a:gd name="T69" fmla="*/ 48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4" h="635">
                <a:moveTo>
                  <a:pt x="368" y="251"/>
                </a:moveTo>
                <a:lnTo>
                  <a:pt x="368" y="251"/>
                </a:lnTo>
                <a:cubicBezTo>
                  <a:pt x="279" y="251"/>
                  <a:pt x="279" y="251"/>
                  <a:pt x="279" y="251"/>
                </a:cubicBezTo>
                <a:cubicBezTo>
                  <a:pt x="279" y="177"/>
                  <a:pt x="279" y="177"/>
                  <a:pt x="279" y="177"/>
                </a:cubicBezTo>
                <a:cubicBezTo>
                  <a:pt x="279" y="162"/>
                  <a:pt x="279" y="148"/>
                  <a:pt x="265" y="148"/>
                </a:cubicBezTo>
                <a:cubicBezTo>
                  <a:pt x="250" y="148"/>
                  <a:pt x="250" y="162"/>
                  <a:pt x="250" y="177"/>
                </a:cubicBezTo>
                <a:cubicBezTo>
                  <a:pt x="250" y="251"/>
                  <a:pt x="250" y="251"/>
                  <a:pt x="250" y="251"/>
                </a:cubicBezTo>
                <a:cubicBezTo>
                  <a:pt x="162" y="251"/>
                  <a:pt x="162" y="251"/>
                  <a:pt x="162" y="251"/>
                </a:cubicBezTo>
                <a:cubicBezTo>
                  <a:pt x="162" y="251"/>
                  <a:pt x="147" y="251"/>
                  <a:pt x="147" y="266"/>
                </a:cubicBezTo>
                <a:cubicBezTo>
                  <a:pt x="147" y="280"/>
                  <a:pt x="162" y="295"/>
                  <a:pt x="162" y="295"/>
                </a:cubicBezTo>
                <a:cubicBezTo>
                  <a:pt x="250" y="295"/>
                  <a:pt x="250" y="295"/>
                  <a:pt x="250" y="295"/>
                </a:cubicBezTo>
                <a:cubicBezTo>
                  <a:pt x="250" y="369"/>
                  <a:pt x="250" y="369"/>
                  <a:pt x="250" y="369"/>
                </a:cubicBezTo>
                <a:cubicBezTo>
                  <a:pt x="250" y="383"/>
                  <a:pt x="250" y="383"/>
                  <a:pt x="265" y="383"/>
                </a:cubicBezTo>
                <a:cubicBezTo>
                  <a:pt x="279" y="383"/>
                  <a:pt x="279" y="383"/>
                  <a:pt x="279" y="369"/>
                </a:cubicBezTo>
                <a:cubicBezTo>
                  <a:pt x="279" y="295"/>
                  <a:pt x="279" y="295"/>
                  <a:pt x="279" y="295"/>
                </a:cubicBezTo>
                <a:cubicBezTo>
                  <a:pt x="368" y="295"/>
                  <a:pt x="368" y="295"/>
                  <a:pt x="368" y="295"/>
                </a:cubicBezTo>
                <a:cubicBezTo>
                  <a:pt x="368" y="295"/>
                  <a:pt x="383" y="280"/>
                  <a:pt x="383" y="266"/>
                </a:cubicBezTo>
                <a:cubicBezTo>
                  <a:pt x="383" y="251"/>
                  <a:pt x="368" y="251"/>
                  <a:pt x="368" y="251"/>
                </a:cubicBezTo>
                <a:close/>
                <a:moveTo>
                  <a:pt x="618" y="604"/>
                </a:moveTo>
                <a:lnTo>
                  <a:pt x="618" y="604"/>
                </a:lnTo>
                <a:cubicBezTo>
                  <a:pt x="456" y="442"/>
                  <a:pt x="456" y="442"/>
                  <a:pt x="456" y="442"/>
                </a:cubicBezTo>
                <a:cubicBezTo>
                  <a:pt x="500" y="398"/>
                  <a:pt x="530" y="339"/>
                  <a:pt x="530" y="266"/>
                </a:cubicBezTo>
                <a:cubicBezTo>
                  <a:pt x="530" y="118"/>
                  <a:pt x="412" y="0"/>
                  <a:pt x="265" y="0"/>
                </a:cubicBezTo>
                <a:cubicBezTo>
                  <a:pt x="117" y="0"/>
                  <a:pt x="0" y="118"/>
                  <a:pt x="0" y="266"/>
                </a:cubicBezTo>
                <a:cubicBezTo>
                  <a:pt x="0" y="413"/>
                  <a:pt x="117" y="530"/>
                  <a:pt x="265" y="530"/>
                </a:cubicBezTo>
                <a:cubicBezTo>
                  <a:pt x="324" y="530"/>
                  <a:pt x="383" y="501"/>
                  <a:pt x="426" y="472"/>
                </a:cubicBezTo>
                <a:cubicBezTo>
                  <a:pt x="588" y="634"/>
                  <a:pt x="588" y="634"/>
                  <a:pt x="588" y="634"/>
                </a:cubicBezTo>
                <a:cubicBezTo>
                  <a:pt x="603" y="634"/>
                  <a:pt x="618" y="634"/>
                  <a:pt x="618" y="634"/>
                </a:cubicBezTo>
                <a:cubicBezTo>
                  <a:pt x="633" y="619"/>
                  <a:pt x="633" y="604"/>
                  <a:pt x="618" y="604"/>
                </a:cubicBezTo>
                <a:close/>
                <a:moveTo>
                  <a:pt x="265" y="487"/>
                </a:moveTo>
                <a:lnTo>
                  <a:pt x="265" y="487"/>
                </a:lnTo>
                <a:cubicBezTo>
                  <a:pt x="147" y="487"/>
                  <a:pt x="44" y="383"/>
                  <a:pt x="44" y="266"/>
                </a:cubicBezTo>
                <a:cubicBezTo>
                  <a:pt x="44" y="148"/>
                  <a:pt x="147" y="45"/>
                  <a:pt x="265" y="45"/>
                </a:cubicBezTo>
                <a:cubicBezTo>
                  <a:pt x="383" y="45"/>
                  <a:pt x="485" y="148"/>
                  <a:pt x="485" y="266"/>
                </a:cubicBezTo>
                <a:cubicBezTo>
                  <a:pt x="485" y="383"/>
                  <a:pt x="383" y="487"/>
                  <a:pt x="265" y="487"/>
                </a:cubicBezTo>
                <a:close/>
              </a:path>
            </a:pathLst>
          </a:custGeom>
          <a:solidFill>
            <a:schemeClr val="bg1"/>
          </a:solidFill>
          <a:ln>
            <a:noFill/>
          </a:ln>
          <a:effectLst/>
        </p:spPr>
        <p:txBody>
          <a:bodyPr wrap="none" anchor="ctr"/>
          <a:lstStyle/>
          <a:p>
            <a:pPr>
              <a:defRPr/>
            </a:pPr>
            <a:endParaRPr lang="en-US">
              <a:latin typeface="+mn-lt"/>
              <a:ea typeface="+mn-ea"/>
              <a:cs typeface="+mn-cs"/>
            </a:endParaRPr>
          </a:p>
        </p:txBody>
      </p:sp>
      <p:sp>
        <p:nvSpPr>
          <p:cNvPr id="47" name="Freeform 105"/>
          <p:cNvSpPr>
            <a:spLocks noChangeArrowheads="1"/>
          </p:cNvSpPr>
          <p:nvPr/>
        </p:nvSpPr>
        <p:spPr bwMode="auto">
          <a:xfrm>
            <a:off x="5510025" y="4875803"/>
            <a:ext cx="446112" cy="423430"/>
          </a:xfrm>
          <a:custGeom>
            <a:avLst/>
            <a:gdLst>
              <a:gd name="T0" fmla="*/ 601 w 602"/>
              <a:gd name="T1" fmla="*/ 304 h 573"/>
              <a:gd name="T2" fmla="*/ 601 w 602"/>
              <a:gd name="T3" fmla="*/ 304 h 573"/>
              <a:gd name="T4" fmla="*/ 573 w 602"/>
              <a:gd name="T5" fmla="*/ 332 h 573"/>
              <a:gd name="T6" fmla="*/ 559 w 602"/>
              <a:gd name="T7" fmla="*/ 325 h 573"/>
              <a:gd name="T8" fmla="*/ 559 w 602"/>
              <a:gd name="T9" fmla="*/ 325 h 573"/>
              <a:gd name="T10" fmla="*/ 304 w 602"/>
              <a:gd name="T11" fmla="*/ 71 h 573"/>
              <a:gd name="T12" fmla="*/ 304 w 602"/>
              <a:gd name="T13" fmla="*/ 71 h 573"/>
              <a:gd name="T14" fmla="*/ 304 w 602"/>
              <a:gd name="T15" fmla="*/ 71 h 573"/>
              <a:gd name="T16" fmla="*/ 304 w 602"/>
              <a:gd name="T17" fmla="*/ 71 h 573"/>
              <a:gd name="T18" fmla="*/ 50 w 602"/>
              <a:gd name="T19" fmla="*/ 325 h 573"/>
              <a:gd name="T20" fmla="*/ 50 w 602"/>
              <a:gd name="T21" fmla="*/ 325 h 573"/>
              <a:gd name="T22" fmla="*/ 29 w 602"/>
              <a:gd name="T23" fmla="*/ 332 h 573"/>
              <a:gd name="T24" fmla="*/ 0 w 602"/>
              <a:gd name="T25" fmla="*/ 304 h 573"/>
              <a:gd name="T26" fmla="*/ 7 w 602"/>
              <a:gd name="T27" fmla="*/ 282 h 573"/>
              <a:gd name="T28" fmla="*/ 283 w 602"/>
              <a:gd name="T29" fmla="*/ 7 h 573"/>
              <a:gd name="T30" fmla="*/ 304 w 602"/>
              <a:gd name="T31" fmla="*/ 0 h 573"/>
              <a:gd name="T32" fmla="*/ 304 w 602"/>
              <a:gd name="T33" fmla="*/ 0 h 573"/>
              <a:gd name="T34" fmla="*/ 304 w 602"/>
              <a:gd name="T35" fmla="*/ 0 h 573"/>
              <a:gd name="T36" fmla="*/ 304 w 602"/>
              <a:gd name="T37" fmla="*/ 0 h 573"/>
              <a:gd name="T38" fmla="*/ 304 w 602"/>
              <a:gd name="T39" fmla="*/ 0 h 573"/>
              <a:gd name="T40" fmla="*/ 304 w 602"/>
              <a:gd name="T41" fmla="*/ 0 h 573"/>
              <a:gd name="T42" fmla="*/ 304 w 602"/>
              <a:gd name="T43" fmla="*/ 0 h 573"/>
              <a:gd name="T44" fmla="*/ 304 w 602"/>
              <a:gd name="T45" fmla="*/ 0 h 573"/>
              <a:gd name="T46" fmla="*/ 325 w 602"/>
              <a:gd name="T47" fmla="*/ 7 h 573"/>
              <a:gd name="T48" fmla="*/ 325 w 602"/>
              <a:gd name="T49" fmla="*/ 7 h 573"/>
              <a:gd name="T50" fmla="*/ 431 w 602"/>
              <a:gd name="T51" fmla="*/ 120 h 573"/>
              <a:gd name="T52" fmla="*/ 431 w 602"/>
              <a:gd name="T53" fmla="*/ 92 h 573"/>
              <a:gd name="T54" fmla="*/ 460 w 602"/>
              <a:gd name="T55" fmla="*/ 63 h 573"/>
              <a:gd name="T56" fmla="*/ 488 w 602"/>
              <a:gd name="T57" fmla="*/ 92 h 573"/>
              <a:gd name="T58" fmla="*/ 488 w 602"/>
              <a:gd name="T59" fmla="*/ 176 h 573"/>
              <a:gd name="T60" fmla="*/ 594 w 602"/>
              <a:gd name="T61" fmla="*/ 282 h 573"/>
              <a:gd name="T62" fmla="*/ 594 w 602"/>
              <a:gd name="T63" fmla="*/ 282 h 573"/>
              <a:gd name="T64" fmla="*/ 601 w 602"/>
              <a:gd name="T65" fmla="*/ 304 h 573"/>
              <a:gd name="T66" fmla="*/ 544 w 602"/>
              <a:gd name="T67" fmla="*/ 346 h 573"/>
              <a:gd name="T68" fmla="*/ 544 w 602"/>
              <a:gd name="T69" fmla="*/ 346 h 573"/>
              <a:gd name="T70" fmla="*/ 544 w 602"/>
              <a:gd name="T71" fmla="*/ 431 h 573"/>
              <a:gd name="T72" fmla="*/ 544 w 602"/>
              <a:gd name="T73" fmla="*/ 473 h 573"/>
              <a:gd name="T74" fmla="*/ 544 w 602"/>
              <a:gd name="T75" fmla="*/ 544 h 573"/>
              <a:gd name="T76" fmla="*/ 516 w 602"/>
              <a:gd name="T77" fmla="*/ 572 h 573"/>
              <a:gd name="T78" fmla="*/ 460 w 602"/>
              <a:gd name="T79" fmla="*/ 572 h 573"/>
              <a:gd name="T80" fmla="*/ 460 w 602"/>
              <a:gd name="T81" fmla="*/ 346 h 573"/>
              <a:gd name="T82" fmla="*/ 347 w 602"/>
              <a:gd name="T83" fmla="*/ 346 h 573"/>
              <a:gd name="T84" fmla="*/ 347 w 602"/>
              <a:gd name="T85" fmla="*/ 572 h 573"/>
              <a:gd name="T86" fmla="*/ 85 w 602"/>
              <a:gd name="T87" fmla="*/ 572 h 573"/>
              <a:gd name="T88" fmla="*/ 57 w 602"/>
              <a:gd name="T89" fmla="*/ 544 h 573"/>
              <a:gd name="T90" fmla="*/ 57 w 602"/>
              <a:gd name="T91" fmla="*/ 473 h 573"/>
              <a:gd name="T92" fmla="*/ 57 w 602"/>
              <a:gd name="T93" fmla="*/ 431 h 573"/>
              <a:gd name="T94" fmla="*/ 57 w 602"/>
              <a:gd name="T95" fmla="*/ 346 h 573"/>
              <a:gd name="T96" fmla="*/ 304 w 602"/>
              <a:gd name="T97" fmla="*/ 106 h 573"/>
              <a:gd name="T98" fmla="*/ 544 w 602"/>
              <a:gd name="T99" fmla="*/ 346 h 573"/>
              <a:gd name="T100" fmla="*/ 255 w 602"/>
              <a:gd name="T101" fmla="*/ 346 h 573"/>
              <a:gd name="T102" fmla="*/ 255 w 602"/>
              <a:gd name="T103" fmla="*/ 346 h 573"/>
              <a:gd name="T104" fmla="*/ 142 w 602"/>
              <a:gd name="T105" fmla="*/ 346 h 573"/>
              <a:gd name="T106" fmla="*/ 142 w 602"/>
              <a:gd name="T107" fmla="*/ 459 h 573"/>
              <a:gd name="T108" fmla="*/ 255 w 602"/>
              <a:gd name="T109" fmla="*/ 459 h 573"/>
              <a:gd name="T110" fmla="*/ 255 w 602"/>
              <a:gd name="T111" fmla="*/ 34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2" h="573">
                <a:moveTo>
                  <a:pt x="601" y="304"/>
                </a:moveTo>
                <a:lnTo>
                  <a:pt x="601" y="304"/>
                </a:lnTo>
                <a:cubicBezTo>
                  <a:pt x="601" y="318"/>
                  <a:pt x="594" y="332"/>
                  <a:pt x="573" y="332"/>
                </a:cubicBezTo>
                <a:cubicBezTo>
                  <a:pt x="566" y="332"/>
                  <a:pt x="559" y="325"/>
                  <a:pt x="559" y="325"/>
                </a:cubicBezTo>
                <a:lnTo>
                  <a:pt x="559" y="325"/>
                </a:lnTo>
                <a:cubicBezTo>
                  <a:pt x="304" y="71"/>
                  <a:pt x="304" y="71"/>
                  <a:pt x="304" y="71"/>
                </a:cubicBezTo>
                <a:lnTo>
                  <a:pt x="304" y="71"/>
                </a:lnTo>
                <a:lnTo>
                  <a:pt x="304" y="71"/>
                </a:lnTo>
                <a:lnTo>
                  <a:pt x="304" y="71"/>
                </a:lnTo>
                <a:cubicBezTo>
                  <a:pt x="50" y="325"/>
                  <a:pt x="50" y="325"/>
                  <a:pt x="50" y="325"/>
                </a:cubicBezTo>
                <a:lnTo>
                  <a:pt x="50" y="325"/>
                </a:lnTo>
                <a:cubicBezTo>
                  <a:pt x="43" y="325"/>
                  <a:pt x="36" y="332"/>
                  <a:pt x="29" y="332"/>
                </a:cubicBezTo>
                <a:cubicBezTo>
                  <a:pt x="15" y="332"/>
                  <a:pt x="0" y="318"/>
                  <a:pt x="0" y="304"/>
                </a:cubicBezTo>
                <a:cubicBezTo>
                  <a:pt x="0" y="297"/>
                  <a:pt x="0" y="289"/>
                  <a:pt x="7" y="282"/>
                </a:cubicBezTo>
                <a:cubicBezTo>
                  <a:pt x="283" y="7"/>
                  <a:pt x="283" y="7"/>
                  <a:pt x="283" y="7"/>
                </a:cubicBezTo>
                <a:cubicBezTo>
                  <a:pt x="290" y="0"/>
                  <a:pt x="297" y="0"/>
                  <a:pt x="304" y="0"/>
                </a:cubicBezTo>
                <a:lnTo>
                  <a:pt x="304" y="0"/>
                </a:lnTo>
                <a:lnTo>
                  <a:pt x="304" y="0"/>
                </a:lnTo>
                <a:lnTo>
                  <a:pt x="304" y="0"/>
                </a:lnTo>
                <a:lnTo>
                  <a:pt x="304" y="0"/>
                </a:lnTo>
                <a:lnTo>
                  <a:pt x="304" y="0"/>
                </a:lnTo>
                <a:lnTo>
                  <a:pt x="304" y="0"/>
                </a:lnTo>
                <a:lnTo>
                  <a:pt x="304" y="0"/>
                </a:lnTo>
                <a:cubicBezTo>
                  <a:pt x="311" y="0"/>
                  <a:pt x="318" y="7"/>
                  <a:pt x="325" y="7"/>
                </a:cubicBezTo>
                <a:lnTo>
                  <a:pt x="325" y="7"/>
                </a:lnTo>
                <a:cubicBezTo>
                  <a:pt x="431" y="120"/>
                  <a:pt x="431" y="120"/>
                  <a:pt x="431" y="120"/>
                </a:cubicBezTo>
                <a:cubicBezTo>
                  <a:pt x="431" y="92"/>
                  <a:pt x="431" y="92"/>
                  <a:pt x="431" y="92"/>
                </a:cubicBezTo>
                <a:cubicBezTo>
                  <a:pt x="431" y="78"/>
                  <a:pt x="446" y="63"/>
                  <a:pt x="460" y="63"/>
                </a:cubicBezTo>
                <a:cubicBezTo>
                  <a:pt x="481" y="63"/>
                  <a:pt x="488" y="78"/>
                  <a:pt x="488" y="92"/>
                </a:cubicBezTo>
                <a:cubicBezTo>
                  <a:pt x="488" y="176"/>
                  <a:pt x="488" y="176"/>
                  <a:pt x="488" y="176"/>
                </a:cubicBezTo>
                <a:cubicBezTo>
                  <a:pt x="594" y="282"/>
                  <a:pt x="594" y="282"/>
                  <a:pt x="594" y="282"/>
                </a:cubicBezTo>
                <a:lnTo>
                  <a:pt x="594" y="282"/>
                </a:lnTo>
                <a:cubicBezTo>
                  <a:pt x="601" y="289"/>
                  <a:pt x="601" y="297"/>
                  <a:pt x="601" y="304"/>
                </a:cubicBezTo>
                <a:close/>
                <a:moveTo>
                  <a:pt x="544" y="346"/>
                </a:moveTo>
                <a:lnTo>
                  <a:pt x="544" y="346"/>
                </a:lnTo>
                <a:cubicBezTo>
                  <a:pt x="544" y="431"/>
                  <a:pt x="544" y="431"/>
                  <a:pt x="544" y="431"/>
                </a:cubicBezTo>
                <a:cubicBezTo>
                  <a:pt x="544" y="473"/>
                  <a:pt x="544" y="473"/>
                  <a:pt x="544" y="473"/>
                </a:cubicBezTo>
                <a:cubicBezTo>
                  <a:pt x="544" y="544"/>
                  <a:pt x="544" y="544"/>
                  <a:pt x="544" y="544"/>
                </a:cubicBezTo>
                <a:cubicBezTo>
                  <a:pt x="544" y="565"/>
                  <a:pt x="537" y="572"/>
                  <a:pt x="516" y="572"/>
                </a:cubicBezTo>
                <a:cubicBezTo>
                  <a:pt x="460" y="572"/>
                  <a:pt x="460" y="572"/>
                  <a:pt x="460" y="572"/>
                </a:cubicBezTo>
                <a:cubicBezTo>
                  <a:pt x="460" y="346"/>
                  <a:pt x="460" y="346"/>
                  <a:pt x="460" y="346"/>
                </a:cubicBezTo>
                <a:cubicBezTo>
                  <a:pt x="347" y="346"/>
                  <a:pt x="347" y="346"/>
                  <a:pt x="347" y="346"/>
                </a:cubicBezTo>
                <a:cubicBezTo>
                  <a:pt x="347" y="572"/>
                  <a:pt x="347" y="572"/>
                  <a:pt x="347" y="572"/>
                </a:cubicBezTo>
                <a:cubicBezTo>
                  <a:pt x="85" y="572"/>
                  <a:pt x="85" y="572"/>
                  <a:pt x="85" y="572"/>
                </a:cubicBezTo>
                <a:cubicBezTo>
                  <a:pt x="71" y="572"/>
                  <a:pt x="57" y="565"/>
                  <a:pt x="57" y="544"/>
                </a:cubicBezTo>
                <a:cubicBezTo>
                  <a:pt x="57" y="473"/>
                  <a:pt x="57" y="473"/>
                  <a:pt x="57" y="473"/>
                </a:cubicBezTo>
                <a:cubicBezTo>
                  <a:pt x="57" y="431"/>
                  <a:pt x="57" y="431"/>
                  <a:pt x="57" y="431"/>
                </a:cubicBezTo>
                <a:cubicBezTo>
                  <a:pt x="57" y="346"/>
                  <a:pt x="57" y="346"/>
                  <a:pt x="57" y="346"/>
                </a:cubicBezTo>
                <a:cubicBezTo>
                  <a:pt x="304" y="106"/>
                  <a:pt x="304" y="106"/>
                  <a:pt x="304" y="106"/>
                </a:cubicBezTo>
                <a:lnTo>
                  <a:pt x="544" y="346"/>
                </a:lnTo>
                <a:close/>
                <a:moveTo>
                  <a:pt x="255" y="346"/>
                </a:moveTo>
                <a:lnTo>
                  <a:pt x="255" y="346"/>
                </a:lnTo>
                <a:cubicBezTo>
                  <a:pt x="142" y="346"/>
                  <a:pt x="142" y="346"/>
                  <a:pt x="142" y="346"/>
                </a:cubicBezTo>
                <a:cubicBezTo>
                  <a:pt x="142" y="459"/>
                  <a:pt x="142" y="459"/>
                  <a:pt x="142" y="459"/>
                </a:cubicBezTo>
                <a:cubicBezTo>
                  <a:pt x="255" y="459"/>
                  <a:pt x="255" y="459"/>
                  <a:pt x="255" y="459"/>
                </a:cubicBezTo>
                <a:lnTo>
                  <a:pt x="255" y="346"/>
                </a:lnTo>
                <a:close/>
              </a:path>
            </a:pathLst>
          </a:custGeom>
          <a:noFill/>
          <a:ln w="19050">
            <a:solidFill>
              <a:schemeClr val="bg1"/>
            </a:solidFill>
          </a:ln>
          <a:effectLst/>
        </p:spPr>
        <p:txBody>
          <a:bodyPr wrap="none" anchor="ctr"/>
          <a:lstStyle/>
          <a:p>
            <a:pPr>
              <a:defRPr/>
            </a:pPr>
            <a:endParaRPr lang="en-US">
              <a:latin typeface="+mn-lt"/>
              <a:ea typeface="+mn-ea"/>
              <a:cs typeface="+mn-cs"/>
            </a:endParaRPr>
          </a:p>
        </p:txBody>
      </p:sp>
      <p:sp>
        <p:nvSpPr>
          <p:cNvPr id="48" name="Freeform 160"/>
          <p:cNvSpPr>
            <a:spLocks noChangeArrowheads="1"/>
          </p:cNvSpPr>
          <p:nvPr/>
        </p:nvSpPr>
        <p:spPr bwMode="auto">
          <a:xfrm>
            <a:off x="6530020" y="4384571"/>
            <a:ext cx="556580" cy="388890"/>
          </a:xfrm>
          <a:custGeom>
            <a:avLst/>
            <a:gdLst>
              <a:gd name="T0" fmla="*/ 410 w 601"/>
              <a:gd name="T1" fmla="*/ 191 h 418"/>
              <a:gd name="T2" fmla="*/ 410 w 601"/>
              <a:gd name="T3" fmla="*/ 191 h 418"/>
              <a:gd name="T4" fmla="*/ 593 w 601"/>
              <a:gd name="T5" fmla="*/ 7 h 418"/>
              <a:gd name="T6" fmla="*/ 600 w 601"/>
              <a:gd name="T7" fmla="*/ 28 h 418"/>
              <a:gd name="T8" fmla="*/ 600 w 601"/>
              <a:gd name="T9" fmla="*/ 388 h 418"/>
              <a:gd name="T10" fmla="*/ 593 w 601"/>
              <a:gd name="T11" fmla="*/ 410 h 418"/>
              <a:gd name="T12" fmla="*/ 410 w 601"/>
              <a:gd name="T13" fmla="*/ 191 h 418"/>
              <a:gd name="T14" fmla="*/ 7 w 601"/>
              <a:gd name="T15" fmla="*/ 7 h 418"/>
              <a:gd name="T16" fmla="*/ 7 w 601"/>
              <a:gd name="T17" fmla="*/ 7 h 418"/>
              <a:gd name="T18" fmla="*/ 28 w 601"/>
              <a:gd name="T19" fmla="*/ 0 h 418"/>
              <a:gd name="T20" fmla="*/ 572 w 601"/>
              <a:gd name="T21" fmla="*/ 0 h 418"/>
              <a:gd name="T22" fmla="*/ 593 w 601"/>
              <a:gd name="T23" fmla="*/ 7 h 418"/>
              <a:gd name="T24" fmla="*/ 297 w 601"/>
              <a:gd name="T25" fmla="*/ 240 h 418"/>
              <a:gd name="T26" fmla="*/ 7 w 601"/>
              <a:gd name="T27" fmla="*/ 7 h 418"/>
              <a:gd name="T28" fmla="*/ 7 w 601"/>
              <a:gd name="T29" fmla="*/ 410 h 418"/>
              <a:gd name="T30" fmla="*/ 7 w 601"/>
              <a:gd name="T31" fmla="*/ 410 h 418"/>
              <a:gd name="T32" fmla="*/ 0 w 601"/>
              <a:gd name="T33" fmla="*/ 388 h 418"/>
              <a:gd name="T34" fmla="*/ 0 w 601"/>
              <a:gd name="T35" fmla="*/ 28 h 418"/>
              <a:gd name="T36" fmla="*/ 7 w 601"/>
              <a:gd name="T37" fmla="*/ 7 h 418"/>
              <a:gd name="T38" fmla="*/ 191 w 601"/>
              <a:gd name="T39" fmla="*/ 191 h 418"/>
              <a:gd name="T40" fmla="*/ 7 w 601"/>
              <a:gd name="T41" fmla="*/ 410 h 418"/>
              <a:gd name="T42" fmla="*/ 297 w 601"/>
              <a:gd name="T43" fmla="*/ 297 h 418"/>
              <a:gd name="T44" fmla="*/ 297 w 601"/>
              <a:gd name="T45" fmla="*/ 297 h 418"/>
              <a:gd name="T46" fmla="*/ 374 w 601"/>
              <a:gd name="T47" fmla="*/ 219 h 418"/>
              <a:gd name="T48" fmla="*/ 593 w 601"/>
              <a:gd name="T49" fmla="*/ 410 h 418"/>
              <a:gd name="T50" fmla="*/ 572 w 601"/>
              <a:gd name="T51" fmla="*/ 417 h 418"/>
              <a:gd name="T52" fmla="*/ 28 w 601"/>
              <a:gd name="T53" fmla="*/ 417 h 418"/>
              <a:gd name="T54" fmla="*/ 7 w 601"/>
              <a:gd name="T55" fmla="*/ 410 h 418"/>
              <a:gd name="T56" fmla="*/ 219 w 601"/>
              <a:gd name="T57" fmla="*/ 219 h 418"/>
              <a:gd name="T58" fmla="*/ 297 w 601"/>
              <a:gd name="T59" fmla="*/ 29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1" h="418">
                <a:moveTo>
                  <a:pt x="410" y="191"/>
                </a:moveTo>
                <a:lnTo>
                  <a:pt x="410" y="191"/>
                </a:lnTo>
                <a:cubicBezTo>
                  <a:pt x="593" y="7"/>
                  <a:pt x="593" y="7"/>
                  <a:pt x="593" y="7"/>
                </a:cubicBezTo>
                <a:cubicBezTo>
                  <a:pt x="600" y="14"/>
                  <a:pt x="600" y="21"/>
                  <a:pt x="600" y="28"/>
                </a:cubicBezTo>
                <a:cubicBezTo>
                  <a:pt x="600" y="388"/>
                  <a:pt x="600" y="388"/>
                  <a:pt x="600" y="388"/>
                </a:cubicBezTo>
                <a:cubicBezTo>
                  <a:pt x="600" y="395"/>
                  <a:pt x="600" y="403"/>
                  <a:pt x="593" y="410"/>
                </a:cubicBezTo>
                <a:lnTo>
                  <a:pt x="410" y="191"/>
                </a:lnTo>
                <a:close/>
                <a:moveTo>
                  <a:pt x="7" y="7"/>
                </a:moveTo>
                <a:lnTo>
                  <a:pt x="7" y="7"/>
                </a:lnTo>
                <a:cubicBezTo>
                  <a:pt x="14" y="7"/>
                  <a:pt x="21" y="0"/>
                  <a:pt x="28" y="0"/>
                </a:cubicBezTo>
                <a:cubicBezTo>
                  <a:pt x="572" y="0"/>
                  <a:pt x="572" y="0"/>
                  <a:pt x="572" y="0"/>
                </a:cubicBezTo>
                <a:cubicBezTo>
                  <a:pt x="579" y="0"/>
                  <a:pt x="586" y="7"/>
                  <a:pt x="593" y="7"/>
                </a:cubicBezTo>
                <a:cubicBezTo>
                  <a:pt x="297" y="240"/>
                  <a:pt x="297" y="240"/>
                  <a:pt x="297" y="240"/>
                </a:cubicBezTo>
                <a:lnTo>
                  <a:pt x="7" y="7"/>
                </a:lnTo>
                <a:close/>
                <a:moveTo>
                  <a:pt x="7" y="410"/>
                </a:moveTo>
                <a:lnTo>
                  <a:pt x="7" y="410"/>
                </a:lnTo>
                <a:cubicBezTo>
                  <a:pt x="0" y="403"/>
                  <a:pt x="0" y="395"/>
                  <a:pt x="0" y="388"/>
                </a:cubicBezTo>
                <a:cubicBezTo>
                  <a:pt x="0" y="28"/>
                  <a:pt x="0" y="28"/>
                  <a:pt x="0" y="28"/>
                </a:cubicBezTo>
                <a:cubicBezTo>
                  <a:pt x="0" y="21"/>
                  <a:pt x="0" y="14"/>
                  <a:pt x="7" y="7"/>
                </a:cubicBezTo>
                <a:cubicBezTo>
                  <a:pt x="191" y="191"/>
                  <a:pt x="191" y="191"/>
                  <a:pt x="191" y="191"/>
                </a:cubicBezTo>
                <a:lnTo>
                  <a:pt x="7" y="410"/>
                </a:lnTo>
                <a:close/>
                <a:moveTo>
                  <a:pt x="297" y="297"/>
                </a:moveTo>
                <a:lnTo>
                  <a:pt x="297" y="297"/>
                </a:lnTo>
                <a:cubicBezTo>
                  <a:pt x="374" y="219"/>
                  <a:pt x="374" y="219"/>
                  <a:pt x="374" y="219"/>
                </a:cubicBezTo>
                <a:cubicBezTo>
                  <a:pt x="593" y="410"/>
                  <a:pt x="593" y="410"/>
                  <a:pt x="593" y="410"/>
                </a:cubicBezTo>
                <a:cubicBezTo>
                  <a:pt x="586" y="417"/>
                  <a:pt x="579" y="417"/>
                  <a:pt x="572" y="417"/>
                </a:cubicBezTo>
                <a:cubicBezTo>
                  <a:pt x="28" y="417"/>
                  <a:pt x="28" y="417"/>
                  <a:pt x="28" y="417"/>
                </a:cubicBezTo>
                <a:cubicBezTo>
                  <a:pt x="21" y="417"/>
                  <a:pt x="14" y="417"/>
                  <a:pt x="7" y="410"/>
                </a:cubicBezTo>
                <a:cubicBezTo>
                  <a:pt x="219" y="219"/>
                  <a:pt x="219" y="219"/>
                  <a:pt x="219" y="219"/>
                </a:cubicBezTo>
                <a:lnTo>
                  <a:pt x="297" y="297"/>
                </a:lnTo>
                <a:close/>
              </a:path>
            </a:pathLst>
          </a:custGeom>
          <a:noFill/>
          <a:ln w="19050">
            <a:solidFill>
              <a:schemeClr val="bg1"/>
            </a:solidFill>
          </a:ln>
          <a:effectLst/>
        </p:spPr>
        <p:txBody>
          <a:bodyPr wrap="none" anchor="ctr"/>
          <a:lstStyle/>
          <a:p>
            <a:pPr>
              <a:defRPr/>
            </a:pPr>
            <a:endParaRPr lang="en-US">
              <a:latin typeface="+mn-lt"/>
              <a:ea typeface="+mn-ea"/>
              <a:cs typeface="+mn-cs"/>
            </a:endParaRPr>
          </a:p>
        </p:txBody>
      </p:sp>
    </p:spTree>
    <p:extLst>
      <p:ext uri="{BB962C8B-B14F-4D97-AF65-F5344CB8AC3E}">
        <p14:creationId xmlns:p14="http://schemas.microsoft.com/office/powerpoint/2010/main" val="3664275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2766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33350"/>
            <a:ext cx="2667000" cy="762000"/>
          </a:xfrm>
        </p:spPr>
        <p:txBody>
          <a:bodyPr>
            <a:noAutofit/>
          </a:bodyPr>
          <a:lstStyle/>
          <a:p>
            <a:pPr algn="l"/>
            <a:r>
              <a:rPr lang="en-US" sz="2800" dirty="0">
                <a:solidFill>
                  <a:schemeClr val="bg1"/>
                </a:solidFill>
              </a:rPr>
              <a:t>SEARCH</a:t>
            </a:r>
          </a:p>
        </p:txBody>
      </p:sp>
      <p:sp>
        <p:nvSpPr>
          <p:cNvPr id="5" name="TextBox 4"/>
          <p:cNvSpPr txBox="1"/>
          <p:nvPr/>
        </p:nvSpPr>
        <p:spPr>
          <a:xfrm>
            <a:off x="6352846" y="1352550"/>
            <a:ext cx="2362199" cy="1954381"/>
          </a:xfrm>
          <a:prstGeom prst="rect">
            <a:avLst/>
          </a:prstGeom>
          <a:noFill/>
        </p:spPr>
        <p:txBody>
          <a:bodyPr wrap="square" rtlCol="0">
            <a:spAutoFit/>
          </a:bodyPr>
          <a:lstStyle/>
          <a:p>
            <a:r>
              <a:rPr lang="en-US" sz="1100" b="1" dirty="0">
                <a:solidFill>
                  <a:schemeClr val="accent1"/>
                </a:solidFill>
                <a:latin typeface="+mj-lt"/>
              </a:rPr>
              <a:t>PAY PER CLICK (PPC) SEARCH ENGINE MARKETING</a:t>
            </a:r>
          </a:p>
          <a:p>
            <a:r>
              <a:rPr lang="en-US" sz="1100" dirty="0">
                <a:latin typeface="+mj-lt"/>
              </a:rPr>
              <a:t>Reach people who are ready to make a decision by placing your company at the top of search engine results pages for keywords relevant to your products and services. Geo target to focus in on the areas most important to your business. </a:t>
            </a:r>
          </a:p>
          <a:p>
            <a:endParaRPr lang="en-US" sz="1100" dirty="0">
              <a:latin typeface="+mj-lt"/>
            </a:endParaRPr>
          </a:p>
        </p:txBody>
      </p:sp>
      <p:sp>
        <p:nvSpPr>
          <p:cNvPr id="6" name="Slide Number Placeholder 5"/>
          <p:cNvSpPr>
            <a:spLocks noGrp="1"/>
          </p:cNvSpPr>
          <p:nvPr>
            <p:ph type="sldNum" sz="quarter" idx="12"/>
          </p:nvPr>
        </p:nvSpPr>
        <p:spPr/>
        <p:txBody>
          <a:bodyPr/>
          <a:lstStyle/>
          <a:p>
            <a:fld id="{DCCE9A52-EE2C-4D3F-93AB-6FF6A51587D2}" type="slidenum">
              <a:rPr lang="en-US" smtClean="0"/>
              <a:pPr/>
              <a:t>10</a:t>
            </a:fld>
            <a:endParaRPr lang="en-US"/>
          </a:p>
        </p:txBody>
      </p:sp>
      <p:sp>
        <p:nvSpPr>
          <p:cNvPr id="7" name="TextBox 6"/>
          <p:cNvSpPr txBox="1"/>
          <p:nvPr/>
        </p:nvSpPr>
        <p:spPr>
          <a:xfrm>
            <a:off x="3563463" y="1352550"/>
            <a:ext cx="2362201" cy="2123658"/>
          </a:xfrm>
          <a:prstGeom prst="rect">
            <a:avLst/>
          </a:prstGeom>
          <a:noFill/>
        </p:spPr>
        <p:txBody>
          <a:bodyPr wrap="square" rtlCol="0">
            <a:spAutoFit/>
          </a:bodyPr>
          <a:lstStyle/>
          <a:p>
            <a:r>
              <a:rPr lang="en-US" sz="1100" b="1" dirty="0">
                <a:solidFill>
                  <a:schemeClr val="accent1"/>
                </a:solidFill>
              </a:rPr>
              <a:t>SEARCH ENGINE OPTIMIZATION (SEO)</a:t>
            </a:r>
          </a:p>
          <a:p>
            <a:r>
              <a:rPr lang="en-US" sz="1100" dirty="0"/>
              <a:t>Bring your website to the first page of search engine results by enhancing the content and keyword frequency, meta data, link structure, and authority of your website, as well as building and enhancing your company’s external referrers and social/directory profiles.</a:t>
            </a:r>
          </a:p>
          <a:p>
            <a:endParaRPr lang="en-US" sz="1100" dirty="0">
              <a:latin typeface="+mj-lt"/>
            </a:endParaRPr>
          </a:p>
        </p:txBody>
      </p:sp>
      <p:sp>
        <p:nvSpPr>
          <p:cNvPr id="8" name="Freeform 110"/>
          <p:cNvSpPr>
            <a:spLocks noChangeArrowheads="1"/>
          </p:cNvSpPr>
          <p:nvPr/>
        </p:nvSpPr>
        <p:spPr bwMode="auto">
          <a:xfrm>
            <a:off x="6212527" y="1415631"/>
            <a:ext cx="140319" cy="139338"/>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accent4"/>
          </a:solidFill>
          <a:ln>
            <a:noFill/>
          </a:ln>
        </p:spPr>
        <p:txBody>
          <a:bodyPr wrap="none" anchor="ctr"/>
          <a:lstStyle/>
          <a:p>
            <a:endParaRPr lang="en-US"/>
          </a:p>
        </p:txBody>
      </p:sp>
      <p:sp>
        <p:nvSpPr>
          <p:cNvPr id="9" name="Freeform 111"/>
          <p:cNvSpPr>
            <a:spLocks noChangeArrowheads="1"/>
          </p:cNvSpPr>
          <p:nvPr/>
        </p:nvSpPr>
        <p:spPr bwMode="auto">
          <a:xfrm>
            <a:off x="3442319" y="1415632"/>
            <a:ext cx="139303" cy="139338"/>
          </a:xfrm>
          <a:custGeom>
            <a:avLst/>
            <a:gdLst>
              <a:gd name="T0" fmla="*/ 76484966 w 602"/>
              <a:gd name="T1" fmla="*/ 65520668 h 602"/>
              <a:gd name="T2" fmla="*/ 76484966 w 602"/>
              <a:gd name="T3" fmla="*/ 65520668 h 602"/>
              <a:gd name="T4" fmla="*/ 78442719 w 602"/>
              <a:gd name="T5" fmla="*/ 71002280 h 602"/>
              <a:gd name="T6" fmla="*/ 71002968 w 602"/>
              <a:gd name="T7" fmla="*/ 78441997 h 602"/>
              <a:gd name="T8" fmla="*/ 66434636 w 602"/>
              <a:gd name="T9" fmla="*/ 76614673 h 602"/>
              <a:gd name="T10" fmla="*/ 66434636 w 602"/>
              <a:gd name="T11" fmla="*/ 76614673 h 602"/>
              <a:gd name="T12" fmla="*/ 44246163 w 602"/>
              <a:gd name="T13" fmla="*/ 54426302 h 602"/>
              <a:gd name="T14" fmla="*/ 29497442 w 602"/>
              <a:gd name="T15" fmla="*/ 59125033 h 602"/>
              <a:gd name="T16" fmla="*/ 0 w 602"/>
              <a:gd name="T17" fmla="*/ 29497307 h 602"/>
              <a:gd name="T18" fmla="*/ 29497442 w 602"/>
              <a:gd name="T19" fmla="*/ 0 h 602"/>
              <a:gd name="T20" fmla="*/ 58995246 w 602"/>
              <a:gd name="T21" fmla="*/ 29497307 h 602"/>
              <a:gd name="T22" fmla="*/ 55340580 w 602"/>
              <a:gd name="T23" fmla="*/ 44376380 h 602"/>
              <a:gd name="T24" fmla="*/ 76484966 w 602"/>
              <a:gd name="T25" fmla="*/ 65520668 h 602"/>
              <a:gd name="T26" fmla="*/ 29497442 w 602"/>
              <a:gd name="T27" fmla="*/ 7439717 h 602"/>
              <a:gd name="T28" fmla="*/ 29497442 w 602"/>
              <a:gd name="T29" fmla="*/ 7439717 h 602"/>
              <a:gd name="T30" fmla="*/ 7308970 w 602"/>
              <a:gd name="T31" fmla="*/ 29497307 h 602"/>
              <a:gd name="T32" fmla="*/ 29497442 w 602"/>
              <a:gd name="T33" fmla="*/ 51685677 h 602"/>
              <a:gd name="T34" fmla="*/ 51685915 w 602"/>
              <a:gd name="T35" fmla="*/ 29497307 h 602"/>
              <a:gd name="T36" fmla="*/ 29497442 w 602"/>
              <a:gd name="T37" fmla="*/ 7439717 h 6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2" h="602">
                <a:moveTo>
                  <a:pt x="586" y="502"/>
                </a:moveTo>
                <a:lnTo>
                  <a:pt x="586" y="502"/>
                </a:lnTo>
                <a:cubicBezTo>
                  <a:pt x="594" y="516"/>
                  <a:pt x="601" y="530"/>
                  <a:pt x="601" y="544"/>
                </a:cubicBezTo>
                <a:cubicBezTo>
                  <a:pt x="601" y="573"/>
                  <a:pt x="579" y="601"/>
                  <a:pt x="544" y="601"/>
                </a:cubicBezTo>
                <a:cubicBezTo>
                  <a:pt x="530" y="601"/>
                  <a:pt x="516" y="594"/>
                  <a:pt x="509" y="587"/>
                </a:cubicBezTo>
                <a:cubicBezTo>
                  <a:pt x="339" y="417"/>
                  <a:pt x="339" y="417"/>
                  <a:pt x="339" y="417"/>
                </a:cubicBezTo>
                <a:cubicBezTo>
                  <a:pt x="304" y="438"/>
                  <a:pt x="269" y="453"/>
                  <a:pt x="226" y="453"/>
                </a:cubicBezTo>
                <a:cubicBezTo>
                  <a:pt x="99" y="453"/>
                  <a:pt x="0" y="347"/>
                  <a:pt x="0" y="226"/>
                </a:cubicBezTo>
                <a:cubicBezTo>
                  <a:pt x="0" y="99"/>
                  <a:pt x="99" y="0"/>
                  <a:pt x="226" y="0"/>
                </a:cubicBezTo>
                <a:cubicBezTo>
                  <a:pt x="353" y="0"/>
                  <a:pt x="452" y="99"/>
                  <a:pt x="452" y="226"/>
                </a:cubicBezTo>
                <a:cubicBezTo>
                  <a:pt x="452" y="269"/>
                  <a:pt x="438" y="304"/>
                  <a:pt x="424" y="340"/>
                </a:cubicBezTo>
                <a:cubicBezTo>
                  <a:pt x="586" y="502"/>
                  <a:pt x="586" y="502"/>
                  <a:pt x="586" y="502"/>
                </a:cubicBezTo>
                <a:close/>
                <a:moveTo>
                  <a:pt x="226" y="57"/>
                </a:moveTo>
                <a:lnTo>
                  <a:pt x="226" y="57"/>
                </a:lnTo>
                <a:cubicBezTo>
                  <a:pt x="134" y="57"/>
                  <a:pt x="56" y="127"/>
                  <a:pt x="56" y="226"/>
                </a:cubicBezTo>
                <a:cubicBezTo>
                  <a:pt x="56" y="318"/>
                  <a:pt x="134" y="396"/>
                  <a:pt x="226" y="396"/>
                </a:cubicBezTo>
                <a:cubicBezTo>
                  <a:pt x="318" y="396"/>
                  <a:pt x="396" y="318"/>
                  <a:pt x="396" y="226"/>
                </a:cubicBezTo>
                <a:cubicBezTo>
                  <a:pt x="396" y="127"/>
                  <a:pt x="318" y="57"/>
                  <a:pt x="226" y="57"/>
                </a:cubicBezTo>
                <a:close/>
              </a:path>
            </a:pathLst>
          </a:custGeom>
          <a:solidFill>
            <a:schemeClr val="accent4"/>
          </a:solidFill>
          <a:ln>
            <a:noFill/>
          </a:ln>
        </p:spPr>
        <p:txBody>
          <a:bodyPr wrap="none" anchor="ctr"/>
          <a:lstStyle/>
          <a:p>
            <a:endParaRPr lang="en-US"/>
          </a:p>
        </p:txBody>
      </p:sp>
      <p:sp>
        <p:nvSpPr>
          <p:cNvPr id="11" name="Flowchart: Off-page Connector 10"/>
          <p:cNvSpPr/>
          <p:nvPr/>
        </p:nvSpPr>
        <p:spPr>
          <a:xfrm rot="5400000">
            <a:off x="8382000" y="-323850"/>
            <a:ext cx="304800" cy="121920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700" dirty="0"/>
              <a:t>EARNED &amp; PAID</a:t>
            </a:r>
          </a:p>
        </p:txBody>
      </p:sp>
      <p:grpSp>
        <p:nvGrpSpPr>
          <p:cNvPr id="12" name="Group 11"/>
          <p:cNvGrpSpPr/>
          <p:nvPr/>
        </p:nvGrpSpPr>
        <p:grpSpPr>
          <a:xfrm>
            <a:off x="134531" y="1233207"/>
            <a:ext cx="2880606" cy="2495125"/>
            <a:chOff x="5651643" y="825386"/>
            <a:chExt cx="2963057" cy="2566542"/>
          </a:xfrm>
        </p:grpSpPr>
        <p:pic>
          <p:nvPicPr>
            <p:cNvPr id="13" name="Picture 4" descr="C:\Users\stlmcgia\Google Drive\AMPLIFIED\Main Product Collateral\STL-Collateral\Working Files\Images\DesktopScreen2.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651643" y="825386"/>
              <a:ext cx="2963057" cy="25665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56778" y="991628"/>
              <a:ext cx="2720472" cy="1580122"/>
            </a:xfrm>
            <a:prstGeom prst="rect">
              <a:avLst/>
            </a:prstGeom>
          </p:spPr>
        </p:pic>
      </p:grpSp>
      <p:pic>
        <p:nvPicPr>
          <p:cNvPr id="15" name="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38636" y="3789701"/>
            <a:ext cx="1187597" cy="360409"/>
          </a:xfrm>
          <a:prstGeom prst="rect">
            <a:avLst/>
          </a:prstGeom>
        </p:spPr>
      </p:pic>
      <p:pic>
        <p:nvPicPr>
          <p:cNvPr id="16" name="Picture Placeholder 2"/>
          <p:cNvPicPr>
            <a:picLocks noChangeAspect="1"/>
          </p:cNvPicPr>
          <p:nvPr/>
        </p:nvPicPr>
        <p:blipFill rotWithShape="1">
          <a:blip r:embed="rId5" cstate="print">
            <a:extLst>
              <a:ext uri="{28A0092B-C50C-407E-A947-70E740481C1C}">
                <a14:useLocalDpi xmlns:a14="http://schemas.microsoft.com/office/drawing/2010/main" val="0"/>
              </a:ext>
            </a:extLst>
          </a:blip>
          <a:srcRect t="2718" b="38895"/>
          <a:stretch/>
        </p:blipFill>
        <p:spPr>
          <a:xfrm>
            <a:off x="351923" y="3777572"/>
            <a:ext cx="1172077" cy="384669"/>
          </a:xfrm>
          <a:prstGeom prst="rect">
            <a:avLst/>
          </a:prstGeom>
        </p:spPr>
      </p:pic>
    </p:spTree>
    <p:extLst>
      <p:ext uri="{BB962C8B-B14F-4D97-AF65-F5344CB8AC3E}">
        <p14:creationId xmlns:p14="http://schemas.microsoft.com/office/powerpoint/2010/main" val="1151912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2766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85750"/>
            <a:ext cx="2590800" cy="1143000"/>
          </a:xfrm>
        </p:spPr>
        <p:txBody>
          <a:bodyPr>
            <a:noAutofit/>
          </a:bodyPr>
          <a:lstStyle/>
          <a:p>
            <a:pPr algn="l"/>
            <a:r>
              <a:rPr lang="en-US" sz="2800" dirty="0">
                <a:solidFill>
                  <a:schemeClr val="bg1"/>
                </a:solidFill>
              </a:rPr>
              <a:t>AUDIENCE TARGETED DISPLAY</a:t>
            </a:r>
          </a:p>
        </p:txBody>
      </p:sp>
      <p:sp>
        <p:nvSpPr>
          <p:cNvPr id="5" name="TextBox 4"/>
          <p:cNvSpPr txBox="1"/>
          <p:nvPr/>
        </p:nvSpPr>
        <p:spPr>
          <a:xfrm>
            <a:off x="3581400" y="514350"/>
            <a:ext cx="2453638" cy="4708981"/>
          </a:xfrm>
          <a:prstGeom prst="rect">
            <a:avLst/>
          </a:prstGeom>
          <a:noFill/>
        </p:spPr>
        <p:txBody>
          <a:bodyPr wrap="square" rtlCol="0">
            <a:spAutoFit/>
          </a:bodyPr>
          <a:lstStyle/>
          <a:p>
            <a:r>
              <a:rPr lang="en-US" sz="1000" b="1" dirty="0">
                <a:solidFill>
                  <a:schemeClr val="accent1"/>
                </a:solidFill>
                <a:latin typeface="+mj-lt"/>
              </a:rPr>
              <a:t>AUDIENCE TARGETING</a:t>
            </a:r>
          </a:p>
          <a:p>
            <a:r>
              <a:rPr lang="en-US" sz="1000" dirty="0">
                <a:latin typeface="+mj-lt"/>
              </a:rPr>
              <a:t>Target specific audiences via demographics, keywords, site category, topic and behaviors. Geo-target by country, state, county, DMA or zip code, and can specify mobile/tablet only if desired. Includes premium above the fold placements.</a:t>
            </a:r>
          </a:p>
          <a:p>
            <a:endParaRPr lang="en-US" sz="1000" dirty="0">
              <a:solidFill>
                <a:schemeClr val="accent1"/>
              </a:solidFill>
              <a:latin typeface="+mj-lt"/>
            </a:endParaRPr>
          </a:p>
          <a:p>
            <a:r>
              <a:rPr lang="en-US" sz="1000" b="1" dirty="0">
                <a:solidFill>
                  <a:schemeClr val="accent1"/>
                </a:solidFill>
                <a:latin typeface="+mj-lt"/>
              </a:rPr>
              <a:t>WEBSITE RETARGETING</a:t>
            </a:r>
          </a:p>
          <a:p>
            <a:r>
              <a:rPr lang="en-US" sz="1000" dirty="0">
                <a:latin typeface="+mj-lt"/>
              </a:rPr>
              <a:t>Retarget consumers that have visited your website with display ads and messages wherever those consumers go online. </a:t>
            </a:r>
          </a:p>
          <a:p>
            <a:endParaRPr lang="en-US" sz="1000" dirty="0">
              <a:latin typeface="+mj-lt"/>
            </a:endParaRPr>
          </a:p>
          <a:p>
            <a:r>
              <a:rPr lang="en-US" sz="1000" b="1" dirty="0">
                <a:solidFill>
                  <a:schemeClr val="accent1"/>
                </a:solidFill>
              </a:rPr>
              <a:t>NATIVE ADVERTISING</a:t>
            </a:r>
          </a:p>
          <a:p>
            <a:r>
              <a:rPr lang="en-US" sz="1000" dirty="0"/>
              <a:t>Improve your organic ranking while driving conversions using content strategically placed on websites, targeted to the audience you want to reach.</a:t>
            </a:r>
          </a:p>
          <a:p>
            <a:endParaRPr lang="en-US" sz="1000" dirty="0"/>
          </a:p>
          <a:p>
            <a:r>
              <a:rPr lang="en-US" sz="1000" b="1" dirty="0">
                <a:solidFill>
                  <a:schemeClr val="accent1"/>
                </a:solidFill>
              </a:rPr>
              <a:t>IP TARGETING</a:t>
            </a:r>
          </a:p>
          <a:p>
            <a:r>
              <a:rPr lang="en-US" sz="1000" dirty="0"/>
              <a:t>Target incredibly specific households, businesses, or individuals based on their address, and show your ads while they browse the web.</a:t>
            </a:r>
          </a:p>
          <a:p>
            <a:endParaRPr lang="en-US" sz="1000" dirty="0">
              <a:latin typeface="+mj-lt"/>
            </a:endParaRPr>
          </a:p>
        </p:txBody>
      </p:sp>
      <p:sp>
        <p:nvSpPr>
          <p:cNvPr id="6" name="TextBox 5"/>
          <p:cNvSpPr txBox="1"/>
          <p:nvPr/>
        </p:nvSpPr>
        <p:spPr>
          <a:xfrm>
            <a:off x="6248400" y="514350"/>
            <a:ext cx="2743200" cy="4401205"/>
          </a:xfrm>
          <a:prstGeom prst="rect">
            <a:avLst/>
          </a:prstGeom>
          <a:noFill/>
        </p:spPr>
        <p:txBody>
          <a:bodyPr wrap="square" rtlCol="0">
            <a:spAutoFit/>
          </a:bodyPr>
          <a:lstStyle/>
          <a:p>
            <a:r>
              <a:rPr lang="en-US" sz="1000" b="1" dirty="0">
                <a:solidFill>
                  <a:schemeClr val="accent1"/>
                </a:solidFill>
              </a:rPr>
              <a:t>WEBSITE LOOK-A-LIKE TARGETING</a:t>
            </a:r>
          </a:p>
          <a:p>
            <a:r>
              <a:rPr lang="en-US" sz="1000" dirty="0"/>
              <a:t>Target consumers that ‘look like’ the people that are already visiting your website.</a:t>
            </a:r>
          </a:p>
          <a:p>
            <a:endParaRPr lang="en-US" sz="1000" b="1" dirty="0">
              <a:solidFill>
                <a:schemeClr val="accent1"/>
              </a:solidFill>
              <a:latin typeface="+mj-lt"/>
            </a:endParaRPr>
          </a:p>
          <a:p>
            <a:r>
              <a:rPr lang="en-US" sz="1000" b="1" dirty="0">
                <a:solidFill>
                  <a:schemeClr val="accent1"/>
                </a:solidFill>
                <a:latin typeface="+mj-lt"/>
              </a:rPr>
              <a:t>TARGETED SOCIAL MEDIA</a:t>
            </a:r>
          </a:p>
          <a:p>
            <a:r>
              <a:rPr lang="en-US" sz="1000" dirty="0">
                <a:latin typeface="+mj-lt"/>
              </a:rPr>
              <a:t>Reach your target audience where they already spend time online via Facebook, Instagram and LinkedIn ads. Target audiences by job title or function, interests, life events, and behaviors. </a:t>
            </a:r>
          </a:p>
          <a:p>
            <a:endParaRPr lang="en-US" sz="1000" dirty="0">
              <a:latin typeface="+mj-lt"/>
            </a:endParaRPr>
          </a:p>
          <a:p>
            <a:r>
              <a:rPr lang="en-US" sz="1000" b="1" dirty="0">
                <a:solidFill>
                  <a:schemeClr val="accent1"/>
                </a:solidFill>
                <a:latin typeface="+mj-lt"/>
              </a:rPr>
              <a:t>MOBILE LOCATION TARGETING</a:t>
            </a:r>
          </a:p>
          <a:p>
            <a:r>
              <a:rPr lang="en-US" sz="1000" dirty="0">
                <a:latin typeface="+mj-lt"/>
              </a:rPr>
              <a:t>Target consumers on mobile apps based on a specific physical  location they have visited using GPS technology. </a:t>
            </a:r>
          </a:p>
          <a:p>
            <a:endParaRPr lang="en-US" sz="1000" b="1" dirty="0">
              <a:solidFill>
                <a:schemeClr val="accent1"/>
              </a:solidFill>
              <a:latin typeface="+mj-lt"/>
            </a:endParaRPr>
          </a:p>
          <a:p>
            <a:r>
              <a:rPr lang="en-US" sz="1000" b="1" dirty="0">
                <a:solidFill>
                  <a:schemeClr val="accent1"/>
                </a:solidFill>
                <a:latin typeface="+mj-lt"/>
              </a:rPr>
              <a:t>MOBILE GEO-FENCING</a:t>
            </a:r>
          </a:p>
          <a:p>
            <a:r>
              <a:rPr lang="en-US" sz="1000" dirty="0">
                <a:latin typeface="+mj-lt"/>
              </a:rPr>
              <a:t>Target consumers within a specific geographic mile radius around a geographic location.</a:t>
            </a:r>
          </a:p>
          <a:p>
            <a:endParaRPr lang="en-US" sz="1000" dirty="0">
              <a:solidFill>
                <a:schemeClr val="accent1"/>
              </a:solidFill>
              <a:latin typeface="+mj-lt"/>
            </a:endParaRPr>
          </a:p>
          <a:p>
            <a:r>
              <a:rPr lang="en-US" sz="1000" b="1" dirty="0">
                <a:solidFill>
                  <a:schemeClr val="accent1"/>
                </a:solidFill>
                <a:latin typeface="+mj-lt"/>
              </a:rPr>
              <a:t>ARM-A-LOT NETWORK</a:t>
            </a:r>
          </a:p>
          <a:p>
            <a:r>
              <a:rPr lang="en-US" sz="1000" dirty="0">
                <a:latin typeface="+mj-lt"/>
              </a:rPr>
              <a:t>Target consumers on a network of websites that allow gun, ammunition, and hunting accessory advertising.</a:t>
            </a:r>
          </a:p>
          <a:p>
            <a:endParaRPr lang="en-US" sz="1000" dirty="0">
              <a:latin typeface="+mj-lt"/>
            </a:endParaRPr>
          </a:p>
          <a:p>
            <a:endParaRPr lang="en-US" sz="1000" dirty="0">
              <a:latin typeface="+mj-lt"/>
            </a:endParaRPr>
          </a:p>
        </p:txBody>
      </p:sp>
      <p:sp>
        <p:nvSpPr>
          <p:cNvPr id="7" name="Slide Number Placeholder 6"/>
          <p:cNvSpPr>
            <a:spLocks noGrp="1"/>
          </p:cNvSpPr>
          <p:nvPr>
            <p:ph type="sldNum" sz="quarter" idx="12"/>
          </p:nvPr>
        </p:nvSpPr>
        <p:spPr/>
        <p:txBody>
          <a:bodyPr/>
          <a:lstStyle/>
          <a:p>
            <a:fld id="{DCCE9A52-EE2C-4D3F-93AB-6FF6A51587D2}" type="slidenum">
              <a:rPr lang="en-US" smtClean="0">
                <a:solidFill>
                  <a:schemeClr val="bg1"/>
                </a:solidFill>
              </a:rPr>
              <a:pPr/>
              <a:t>11</a:t>
            </a:fld>
            <a:endParaRPr lang="en-US" dirty="0">
              <a:solidFill>
                <a:schemeClr val="bg1"/>
              </a:solidFill>
            </a:endParaRPr>
          </a:p>
        </p:txBody>
      </p:sp>
      <p:sp>
        <p:nvSpPr>
          <p:cNvPr id="8" name="Freeform 123"/>
          <p:cNvSpPr>
            <a:spLocks noChangeArrowheads="1"/>
          </p:cNvSpPr>
          <p:nvPr/>
        </p:nvSpPr>
        <p:spPr bwMode="auto">
          <a:xfrm>
            <a:off x="6062609" y="2411840"/>
            <a:ext cx="175607" cy="176934"/>
          </a:xfrm>
          <a:custGeom>
            <a:avLst/>
            <a:gdLst>
              <a:gd name="T0" fmla="*/ 74657633 w 602"/>
              <a:gd name="T1" fmla="*/ 42962442 h 609"/>
              <a:gd name="T2" fmla="*/ 74657633 w 602"/>
              <a:gd name="T3" fmla="*/ 42962442 h 609"/>
              <a:gd name="T4" fmla="*/ 71002968 w 602"/>
              <a:gd name="T5" fmla="*/ 42962442 h 609"/>
              <a:gd name="T6" fmla="*/ 43332858 w 602"/>
              <a:gd name="T7" fmla="*/ 70396460 h 609"/>
              <a:gd name="T8" fmla="*/ 43332858 w 602"/>
              <a:gd name="T9" fmla="*/ 75054951 h 609"/>
              <a:gd name="T10" fmla="*/ 39678193 w 602"/>
              <a:gd name="T11" fmla="*/ 78678142 h 609"/>
              <a:gd name="T12" fmla="*/ 36023527 w 602"/>
              <a:gd name="T13" fmla="*/ 75054951 h 609"/>
              <a:gd name="T14" fmla="*/ 36023527 w 602"/>
              <a:gd name="T15" fmla="*/ 70396460 h 609"/>
              <a:gd name="T16" fmla="*/ 7308970 w 602"/>
              <a:gd name="T17" fmla="*/ 42962442 h 609"/>
              <a:gd name="T18" fmla="*/ 3654665 w 602"/>
              <a:gd name="T19" fmla="*/ 42962442 h 609"/>
              <a:gd name="T20" fmla="*/ 0 w 602"/>
              <a:gd name="T21" fmla="*/ 39339251 h 609"/>
              <a:gd name="T22" fmla="*/ 3654665 w 602"/>
              <a:gd name="T23" fmla="*/ 35715700 h 609"/>
              <a:gd name="T24" fmla="*/ 7308970 w 602"/>
              <a:gd name="T25" fmla="*/ 35715700 h 609"/>
              <a:gd name="T26" fmla="*/ 36023527 w 602"/>
              <a:gd name="T27" fmla="*/ 8282042 h 609"/>
              <a:gd name="T28" fmla="*/ 36023527 w 602"/>
              <a:gd name="T29" fmla="*/ 3623191 h 609"/>
              <a:gd name="T30" fmla="*/ 39678193 w 602"/>
              <a:gd name="T31" fmla="*/ 0 h 609"/>
              <a:gd name="T32" fmla="*/ 43332858 w 602"/>
              <a:gd name="T33" fmla="*/ 3623191 h 609"/>
              <a:gd name="T34" fmla="*/ 43332858 w 602"/>
              <a:gd name="T35" fmla="*/ 8282042 h 609"/>
              <a:gd name="T36" fmla="*/ 71002968 w 602"/>
              <a:gd name="T37" fmla="*/ 35715700 h 609"/>
              <a:gd name="T38" fmla="*/ 74657633 w 602"/>
              <a:gd name="T39" fmla="*/ 35715700 h 609"/>
              <a:gd name="T40" fmla="*/ 78442719 w 602"/>
              <a:gd name="T41" fmla="*/ 39339251 h 609"/>
              <a:gd name="T42" fmla="*/ 74657633 w 602"/>
              <a:gd name="T43" fmla="*/ 42962442 h 609"/>
              <a:gd name="T44" fmla="*/ 56254247 w 602"/>
              <a:gd name="T45" fmla="*/ 35715700 h 609"/>
              <a:gd name="T46" fmla="*/ 56254247 w 602"/>
              <a:gd name="T47" fmla="*/ 35715700 h 609"/>
              <a:gd name="T48" fmla="*/ 63563216 w 602"/>
              <a:gd name="T49" fmla="*/ 35715700 h 609"/>
              <a:gd name="T50" fmla="*/ 43332858 w 602"/>
              <a:gd name="T51" fmla="*/ 15528425 h 609"/>
              <a:gd name="T52" fmla="*/ 43332858 w 602"/>
              <a:gd name="T53" fmla="*/ 21998871 h 609"/>
              <a:gd name="T54" fmla="*/ 39678193 w 602"/>
              <a:gd name="T55" fmla="*/ 25622062 h 609"/>
              <a:gd name="T56" fmla="*/ 36023527 w 602"/>
              <a:gd name="T57" fmla="*/ 21998871 h 609"/>
              <a:gd name="T58" fmla="*/ 36023527 w 602"/>
              <a:gd name="T59" fmla="*/ 15528425 h 609"/>
              <a:gd name="T60" fmla="*/ 14748721 w 602"/>
              <a:gd name="T61" fmla="*/ 35715700 h 609"/>
              <a:gd name="T62" fmla="*/ 22058052 w 602"/>
              <a:gd name="T63" fmla="*/ 35715700 h 609"/>
              <a:gd name="T64" fmla="*/ 25843138 w 602"/>
              <a:gd name="T65" fmla="*/ 39339251 h 609"/>
              <a:gd name="T66" fmla="*/ 22058052 w 602"/>
              <a:gd name="T67" fmla="*/ 42962442 h 609"/>
              <a:gd name="T68" fmla="*/ 14748721 w 602"/>
              <a:gd name="T69" fmla="*/ 42962442 h 609"/>
              <a:gd name="T70" fmla="*/ 36023527 w 602"/>
              <a:gd name="T71" fmla="*/ 63149718 h 609"/>
              <a:gd name="T72" fmla="*/ 36023527 w 602"/>
              <a:gd name="T73" fmla="*/ 56679271 h 609"/>
              <a:gd name="T74" fmla="*/ 39678193 w 602"/>
              <a:gd name="T75" fmla="*/ 53056080 h 609"/>
              <a:gd name="T76" fmla="*/ 43332858 w 602"/>
              <a:gd name="T77" fmla="*/ 56679271 h 609"/>
              <a:gd name="T78" fmla="*/ 43332858 w 602"/>
              <a:gd name="T79" fmla="*/ 63149718 h 609"/>
              <a:gd name="T80" fmla="*/ 63563216 w 602"/>
              <a:gd name="T81" fmla="*/ 42962442 h 609"/>
              <a:gd name="T82" fmla="*/ 56254247 w 602"/>
              <a:gd name="T83" fmla="*/ 42962442 h 609"/>
              <a:gd name="T84" fmla="*/ 52599581 w 602"/>
              <a:gd name="T85" fmla="*/ 39339251 h 609"/>
              <a:gd name="T86" fmla="*/ 56254247 w 602"/>
              <a:gd name="T87" fmla="*/ 35715700 h 609"/>
              <a:gd name="T88" fmla="*/ 39678193 w 602"/>
              <a:gd name="T89" fmla="*/ 42962442 h 609"/>
              <a:gd name="T90" fmla="*/ 39678193 w 602"/>
              <a:gd name="T91" fmla="*/ 42962442 h 609"/>
              <a:gd name="T92" fmla="*/ 36023527 w 602"/>
              <a:gd name="T93" fmla="*/ 39339251 h 609"/>
              <a:gd name="T94" fmla="*/ 39678193 w 602"/>
              <a:gd name="T95" fmla="*/ 35715700 h 609"/>
              <a:gd name="T96" fmla="*/ 43332858 w 602"/>
              <a:gd name="T97" fmla="*/ 39339251 h 609"/>
              <a:gd name="T98" fmla="*/ 39678193 w 602"/>
              <a:gd name="T99" fmla="*/ 42962442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609">
                <a:moveTo>
                  <a:pt x="572" y="332"/>
                </a:moveTo>
                <a:lnTo>
                  <a:pt x="572" y="332"/>
                </a:lnTo>
                <a:cubicBezTo>
                  <a:pt x="544" y="332"/>
                  <a:pt x="544" y="332"/>
                  <a:pt x="544" y="332"/>
                </a:cubicBezTo>
                <a:cubicBezTo>
                  <a:pt x="530" y="445"/>
                  <a:pt x="445" y="537"/>
                  <a:pt x="332" y="544"/>
                </a:cubicBezTo>
                <a:cubicBezTo>
                  <a:pt x="332" y="580"/>
                  <a:pt x="332" y="580"/>
                  <a:pt x="332" y="580"/>
                </a:cubicBezTo>
                <a:cubicBezTo>
                  <a:pt x="332" y="594"/>
                  <a:pt x="318" y="608"/>
                  <a:pt x="304" y="608"/>
                </a:cubicBezTo>
                <a:cubicBezTo>
                  <a:pt x="283" y="608"/>
                  <a:pt x="276" y="594"/>
                  <a:pt x="276" y="580"/>
                </a:cubicBezTo>
                <a:cubicBezTo>
                  <a:pt x="276" y="544"/>
                  <a:pt x="276" y="544"/>
                  <a:pt x="276" y="544"/>
                </a:cubicBezTo>
                <a:cubicBezTo>
                  <a:pt x="162" y="537"/>
                  <a:pt x="71" y="445"/>
                  <a:pt x="56" y="332"/>
                </a:cubicBezTo>
                <a:cubicBezTo>
                  <a:pt x="28" y="332"/>
                  <a:pt x="28" y="332"/>
                  <a:pt x="28" y="332"/>
                </a:cubicBezTo>
                <a:cubicBezTo>
                  <a:pt x="14" y="332"/>
                  <a:pt x="0" y="318"/>
                  <a:pt x="0" y="304"/>
                </a:cubicBezTo>
                <a:cubicBezTo>
                  <a:pt x="0" y="290"/>
                  <a:pt x="14" y="276"/>
                  <a:pt x="28" y="276"/>
                </a:cubicBezTo>
                <a:cubicBezTo>
                  <a:pt x="56" y="276"/>
                  <a:pt x="56" y="276"/>
                  <a:pt x="56" y="276"/>
                </a:cubicBezTo>
                <a:cubicBezTo>
                  <a:pt x="71" y="163"/>
                  <a:pt x="162" y="71"/>
                  <a:pt x="276" y="64"/>
                </a:cubicBezTo>
                <a:cubicBezTo>
                  <a:pt x="276" y="28"/>
                  <a:pt x="276" y="28"/>
                  <a:pt x="276" y="28"/>
                </a:cubicBezTo>
                <a:cubicBezTo>
                  <a:pt x="276" y="14"/>
                  <a:pt x="283" y="0"/>
                  <a:pt x="304" y="0"/>
                </a:cubicBezTo>
                <a:cubicBezTo>
                  <a:pt x="318" y="0"/>
                  <a:pt x="332" y="14"/>
                  <a:pt x="332" y="28"/>
                </a:cubicBezTo>
                <a:cubicBezTo>
                  <a:pt x="332" y="64"/>
                  <a:pt x="332" y="64"/>
                  <a:pt x="332" y="64"/>
                </a:cubicBezTo>
                <a:cubicBezTo>
                  <a:pt x="445" y="71"/>
                  <a:pt x="530" y="163"/>
                  <a:pt x="544" y="276"/>
                </a:cubicBezTo>
                <a:cubicBezTo>
                  <a:pt x="572" y="276"/>
                  <a:pt x="572" y="276"/>
                  <a:pt x="572" y="276"/>
                </a:cubicBezTo>
                <a:cubicBezTo>
                  <a:pt x="594" y="276"/>
                  <a:pt x="601" y="290"/>
                  <a:pt x="601" y="304"/>
                </a:cubicBezTo>
                <a:cubicBezTo>
                  <a:pt x="601" y="318"/>
                  <a:pt x="594" y="332"/>
                  <a:pt x="572" y="332"/>
                </a:cubicBezTo>
                <a:close/>
                <a:moveTo>
                  <a:pt x="431" y="276"/>
                </a:moveTo>
                <a:lnTo>
                  <a:pt x="431" y="276"/>
                </a:lnTo>
                <a:cubicBezTo>
                  <a:pt x="487" y="276"/>
                  <a:pt x="487" y="276"/>
                  <a:pt x="487" y="276"/>
                </a:cubicBezTo>
                <a:cubicBezTo>
                  <a:pt x="473" y="191"/>
                  <a:pt x="410" y="127"/>
                  <a:pt x="332" y="120"/>
                </a:cubicBezTo>
                <a:cubicBezTo>
                  <a:pt x="332" y="170"/>
                  <a:pt x="332" y="170"/>
                  <a:pt x="332" y="170"/>
                </a:cubicBezTo>
                <a:cubicBezTo>
                  <a:pt x="332" y="191"/>
                  <a:pt x="318" y="198"/>
                  <a:pt x="304" y="198"/>
                </a:cubicBezTo>
                <a:cubicBezTo>
                  <a:pt x="283" y="198"/>
                  <a:pt x="276" y="191"/>
                  <a:pt x="276" y="170"/>
                </a:cubicBezTo>
                <a:cubicBezTo>
                  <a:pt x="276" y="120"/>
                  <a:pt x="276" y="120"/>
                  <a:pt x="276" y="120"/>
                </a:cubicBezTo>
                <a:cubicBezTo>
                  <a:pt x="191" y="127"/>
                  <a:pt x="127" y="191"/>
                  <a:pt x="113" y="276"/>
                </a:cubicBezTo>
                <a:cubicBezTo>
                  <a:pt x="169" y="276"/>
                  <a:pt x="169" y="276"/>
                  <a:pt x="169" y="276"/>
                </a:cubicBezTo>
                <a:cubicBezTo>
                  <a:pt x="184" y="276"/>
                  <a:pt x="198" y="290"/>
                  <a:pt x="198" y="304"/>
                </a:cubicBezTo>
                <a:cubicBezTo>
                  <a:pt x="198" y="318"/>
                  <a:pt x="184" y="332"/>
                  <a:pt x="169" y="332"/>
                </a:cubicBezTo>
                <a:cubicBezTo>
                  <a:pt x="113" y="332"/>
                  <a:pt x="113" y="332"/>
                  <a:pt x="113" y="332"/>
                </a:cubicBezTo>
                <a:cubicBezTo>
                  <a:pt x="127" y="417"/>
                  <a:pt x="191" y="481"/>
                  <a:pt x="276" y="488"/>
                </a:cubicBezTo>
                <a:cubicBezTo>
                  <a:pt x="276" y="438"/>
                  <a:pt x="276" y="438"/>
                  <a:pt x="276" y="438"/>
                </a:cubicBezTo>
                <a:cubicBezTo>
                  <a:pt x="276" y="417"/>
                  <a:pt x="283" y="410"/>
                  <a:pt x="304" y="410"/>
                </a:cubicBezTo>
                <a:cubicBezTo>
                  <a:pt x="318" y="410"/>
                  <a:pt x="332" y="417"/>
                  <a:pt x="332" y="438"/>
                </a:cubicBezTo>
                <a:cubicBezTo>
                  <a:pt x="332" y="488"/>
                  <a:pt x="332" y="488"/>
                  <a:pt x="332" y="488"/>
                </a:cubicBezTo>
                <a:cubicBezTo>
                  <a:pt x="410" y="481"/>
                  <a:pt x="473" y="417"/>
                  <a:pt x="487" y="332"/>
                </a:cubicBezTo>
                <a:cubicBezTo>
                  <a:pt x="431" y="332"/>
                  <a:pt x="431" y="332"/>
                  <a:pt x="431" y="332"/>
                </a:cubicBezTo>
                <a:cubicBezTo>
                  <a:pt x="417" y="332"/>
                  <a:pt x="403" y="318"/>
                  <a:pt x="403" y="304"/>
                </a:cubicBezTo>
                <a:cubicBezTo>
                  <a:pt x="403" y="290"/>
                  <a:pt x="417" y="276"/>
                  <a:pt x="431" y="276"/>
                </a:cubicBezTo>
                <a:close/>
                <a:moveTo>
                  <a:pt x="304" y="332"/>
                </a:moveTo>
                <a:lnTo>
                  <a:pt x="304" y="332"/>
                </a:lnTo>
                <a:cubicBezTo>
                  <a:pt x="283" y="332"/>
                  <a:pt x="276" y="318"/>
                  <a:pt x="276" y="304"/>
                </a:cubicBezTo>
                <a:cubicBezTo>
                  <a:pt x="276" y="290"/>
                  <a:pt x="283" y="276"/>
                  <a:pt x="304" y="276"/>
                </a:cubicBezTo>
                <a:cubicBezTo>
                  <a:pt x="318" y="276"/>
                  <a:pt x="332" y="290"/>
                  <a:pt x="332" y="304"/>
                </a:cubicBezTo>
                <a:cubicBezTo>
                  <a:pt x="332" y="318"/>
                  <a:pt x="318" y="332"/>
                  <a:pt x="304" y="332"/>
                </a:cubicBezTo>
                <a:close/>
              </a:path>
            </a:pathLst>
          </a:custGeom>
          <a:solidFill>
            <a:schemeClr val="accent4"/>
          </a:solidFill>
          <a:ln>
            <a:noFill/>
          </a:ln>
        </p:spPr>
        <p:txBody>
          <a:bodyPr wrap="none" anchor="ctr"/>
          <a:lstStyle/>
          <a:p>
            <a:endParaRPr lang="en-US"/>
          </a:p>
        </p:txBody>
      </p:sp>
      <p:sp>
        <p:nvSpPr>
          <p:cNvPr id="9" name="Freeform 127"/>
          <p:cNvSpPr>
            <a:spLocks noChangeArrowheads="1"/>
          </p:cNvSpPr>
          <p:nvPr/>
        </p:nvSpPr>
        <p:spPr bwMode="auto">
          <a:xfrm>
            <a:off x="6092725" y="3184040"/>
            <a:ext cx="115374" cy="154620"/>
          </a:xfrm>
          <a:custGeom>
            <a:avLst/>
            <a:gdLst>
              <a:gd name="T0" fmla="*/ 29445154 w 453"/>
              <a:gd name="T1" fmla="*/ 78678142 h 609"/>
              <a:gd name="T2" fmla="*/ 29445154 w 453"/>
              <a:gd name="T3" fmla="*/ 78678142 h 609"/>
              <a:gd name="T4" fmla="*/ 0 w 453"/>
              <a:gd name="T5" fmla="*/ 29245613 h 609"/>
              <a:gd name="T6" fmla="*/ 29445154 w 453"/>
              <a:gd name="T7" fmla="*/ 0 h 609"/>
              <a:gd name="T8" fmla="*/ 58889948 w 453"/>
              <a:gd name="T9" fmla="*/ 29245613 h 609"/>
              <a:gd name="T10" fmla="*/ 29445154 w 453"/>
              <a:gd name="T11" fmla="*/ 78678142 h 609"/>
              <a:gd name="T12" fmla="*/ 29445154 w 453"/>
              <a:gd name="T13" fmla="*/ 10093638 h 609"/>
              <a:gd name="T14" fmla="*/ 29445154 w 453"/>
              <a:gd name="T15" fmla="*/ 10093638 h 609"/>
              <a:gd name="T16" fmla="*/ 10162289 w 453"/>
              <a:gd name="T17" fmla="*/ 29245613 h 609"/>
              <a:gd name="T18" fmla="*/ 29445154 w 453"/>
              <a:gd name="T19" fmla="*/ 49432889 h 609"/>
              <a:gd name="T20" fmla="*/ 49769732 w 453"/>
              <a:gd name="T21" fmla="*/ 29245613 h 609"/>
              <a:gd name="T22" fmla="*/ 29445154 w 453"/>
              <a:gd name="T23" fmla="*/ 10093638 h 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3" h="609">
                <a:moveTo>
                  <a:pt x="226" y="608"/>
                </a:moveTo>
                <a:lnTo>
                  <a:pt x="226" y="608"/>
                </a:lnTo>
                <a:cubicBezTo>
                  <a:pt x="226" y="608"/>
                  <a:pt x="0" y="354"/>
                  <a:pt x="0" y="226"/>
                </a:cubicBezTo>
                <a:cubicBezTo>
                  <a:pt x="0" y="106"/>
                  <a:pt x="106" y="0"/>
                  <a:pt x="226" y="0"/>
                </a:cubicBezTo>
                <a:cubicBezTo>
                  <a:pt x="354" y="0"/>
                  <a:pt x="452" y="106"/>
                  <a:pt x="452" y="226"/>
                </a:cubicBezTo>
                <a:cubicBezTo>
                  <a:pt x="452" y="354"/>
                  <a:pt x="226" y="608"/>
                  <a:pt x="226" y="608"/>
                </a:cubicBezTo>
                <a:close/>
                <a:moveTo>
                  <a:pt x="226" y="78"/>
                </a:moveTo>
                <a:lnTo>
                  <a:pt x="226" y="78"/>
                </a:lnTo>
                <a:cubicBezTo>
                  <a:pt x="149" y="78"/>
                  <a:pt x="78" y="149"/>
                  <a:pt x="78" y="226"/>
                </a:cubicBezTo>
                <a:cubicBezTo>
                  <a:pt x="78" y="311"/>
                  <a:pt x="149" y="382"/>
                  <a:pt x="226" y="382"/>
                </a:cubicBezTo>
                <a:cubicBezTo>
                  <a:pt x="311" y="382"/>
                  <a:pt x="382" y="311"/>
                  <a:pt x="382" y="226"/>
                </a:cubicBezTo>
                <a:cubicBezTo>
                  <a:pt x="382" y="149"/>
                  <a:pt x="311" y="78"/>
                  <a:pt x="226" y="78"/>
                </a:cubicBezTo>
                <a:close/>
              </a:path>
            </a:pathLst>
          </a:custGeom>
          <a:solidFill>
            <a:schemeClr val="accent4"/>
          </a:solidFill>
          <a:ln>
            <a:noFill/>
          </a:ln>
        </p:spPr>
        <p:txBody>
          <a:bodyPr wrap="none" anchor="ctr"/>
          <a:lstStyle/>
          <a:p>
            <a:endParaRPr lang="en-US"/>
          </a:p>
        </p:txBody>
      </p:sp>
      <p:sp>
        <p:nvSpPr>
          <p:cNvPr id="10" name="Freeform 58"/>
          <p:cNvSpPr>
            <a:spLocks noChangeArrowheads="1"/>
          </p:cNvSpPr>
          <p:nvPr/>
        </p:nvSpPr>
        <p:spPr bwMode="auto">
          <a:xfrm>
            <a:off x="3430157" y="590550"/>
            <a:ext cx="153297" cy="153336"/>
          </a:xfrm>
          <a:custGeom>
            <a:avLst/>
            <a:gdLst>
              <a:gd name="T0" fmla="*/ 297 w 602"/>
              <a:gd name="T1" fmla="*/ 601 h 602"/>
              <a:gd name="T2" fmla="*/ 297 w 602"/>
              <a:gd name="T3" fmla="*/ 601 h 602"/>
              <a:gd name="T4" fmla="*/ 0 w 602"/>
              <a:gd name="T5" fmla="*/ 304 h 602"/>
              <a:gd name="T6" fmla="*/ 297 w 602"/>
              <a:gd name="T7" fmla="*/ 0 h 602"/>
              <a:gd name="T8" fmla="*/ 601 w 602"/>
              <a:gd name="T9" fmla="*/ 304 h 602"/>
              <a:gd name="T10" fmla="*/ 297 w 602"/>
              <a:gd name="T11" fmla="*/ 601 h 602"/>
              <a:gd name="T12" fmla="*/ 297 w 602"/>
              <a:gd name="T13" fmla="*/ 57 h 602"/>
              <a:gd name="T14" fmla="*/ 297 w 602"/>
              <a:gd name="T15" fmla="*/ 57 h 602"/>
              <a:gd name="T16" fmla="*/ 57 w 602"/>
              <a:gd name="T17" fmla="*/ 304 h 602"/>
              <a:gd name="T18" fmla="*/ 297 w 602"/>
              <a:gd name="T19" fmla="*/ 544 h 602"/>
              <a:gd name="T20" fmla="*/ 544 w 602"/>
              <a:gd name="T21" fmla="*/ 304 h 602"/>
              <a:gd name="T22" fmla="*/ 297 w 602"/>
              <a:gd name="T23" fmla="*/ 57 h 602"/>
              <a:gd name="T24" fmla="*/ 297 w 602"/>
              <a:gd name="T25" fmla="*/ 481 h 602"/>
              <a:gd name="T26" fmla="*/ 297 w 602"/>
              <a:gd name="T27" fmla="*/ 481 h 602"/>
              <a:gd name="T28" fmla="*/ 120 w 602"/>
              <a:gd name="T29" fmla="*/ 304 h 602"/>
              <a:gd name="T30" fmla="*/ 297 w 602"/>
              <a:gd name="T31" fmla="*/ 120 h 602"/>
              <a:gd name="T32" fmla="*/ 481 w 602"/>
              <a:gd name="T33" fmla="*/ 304 h 602"/>
              <a:gd name="T34" fmla="*/ 297 w 602"/>
              <a:gd name="T35" fmla="*/ 481 h 602"/>
              <a:gd name="T36" fmla="*/ 297 w 602"/>
              <a:gd name="T37" fmla="*/ 177 h 602"/>
              <a:gd name="T38" fmla="*/ 297 w 602"/>
              <a:gd name="T39" fmla="*/ 177 h 602"/>
              <a:gd name="T40" fmla="*/ 177 w 602"/>
              <a:gd name="T41" fmla="*/ 304 h 602"/>
              <a:gd name="T42" fmla="*/ 297 w 602"/>
              <a:gd name="T43" fmla="*/ 424 h 602"/>
              <a:gd name="T44" fmla="*/ 424 w 602"/>
              <a:gd name="T45" fmla="*/ 304 h 602"/>
              <a:gd name="T46" fmla="*/ 297 w 602"/>
              <a:gd name="T47" fmla="*/ 177 h 602"/>
              <a:gd name="T48" fmla="*/ 297 w 602"/>
              <a:gd name="T49" fmla="*/ 361 h 602"/>
              <a:gd name="T50" fmla="*/ 297 w 602"/>
              <a:gd name="T51" fmla="*/ 361 h 602"/>
              <a:gd name="T52" fmla="*/ 240 w 602"/>
              <a:gd name="T53" fmla="*/ 304 h 602"/>
              <a:gd name="T54" fmla="*/ 297 w 602"/>
              <a:gd name="T55" fmla="*/ 248 h 602"/>
              <a:gd name="T56" fmla="*/ 354 w 602"/>
              <a:gd name="T57" fmla="*/ 304 h 602"/>
              <a:gd name="T58" fmla="*/ 297 w 602"/>
              <a:gd name="T59" fmla="*/ 36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2" h="602">
                <a:moveTo>
                  <a:pt x="297" y="601"/>
                </a:moveTo>
                <a:lnTo>
                  <a:pt x="297" y="601"/>
                </a:lnTo>
                <a:cubicBezTo>
                  <a:pt x="135" y="601"/>
                  <a:pt x="0" y="467"/>
                  <a:pt x="0" y="304"/>
                </a:cubicBezTo>
                <a:cubicBezTo>
                  <a:pt x="0" y="135"/>
                  <a:pt x="135" y="0"/>
                  <a:pt x="297" y="0"/>
                </a:cubicBezTo>
                <a:cubicBezTo>
                  <a:pt x="467" y="0"/>
                  <a:pt x="601" y="135"/>
                  <a:pt x="601" y="304"/>
                </a:cubicBezTo>
                <a:cubicBezTo>
                  <a:pt x="601" y="467"/>
                  <a:pt x="467" y="601"/>
                  <a:pt x="297" y="601"/>
                </a:cubicBezTo>
                <a:close/>
                <a:moveTo>
                  <a:pt x="297" y="57"/>
                </a:moveTo>
                <a:lnTo>
                  <a:pt x="297" y="57"/>
                </a:lnTo>
                <a:cubicBezTo>
                  <a:pt x="163" y="57"/>
                  <a:pt x="57" y="170"/>
                  <a:pt x="57" y="304"/>
                </a:cubicBezTo>
                <a:cubicBezTo>
                  <a:pt x="57" y="439"/>
                  <a:pt x="163" y="544"/>
                  <a:pt x="297" y="544"/>
                </a:cubicBezTo>
                <a:cubicBezTo>
                  <a:pt x="431" y="544"/>
                  <a:pt x="544" y="439"/>
                  <a:pt x="544" y="304"/>
                </a:cubicBezTo>
                <a:cubicBezTo>
                  <a:pt x="544" y="170"/>
                  <a:pt x="431" y="57"/>
                  <a:pt x="297" y="57"/>
                </a:cubicBezTo>
                <a:close/>
                <a:moveTo>
                  <a:pt x="297" y="481"/>
                </a:moveTo>
                <a:lnTo>
                  <a:pt x="297" y="481"/>
                </a:lnTo>
                <a:cubicBezTo>
                  <a:pt x="198" y="481"/>
                  <a:pt x="120" y="403"/>
                  <a:pt x="120" y="304"/>
                </a:cubicBezTo>
                <a:cubicBezTo>
                  <a:pt x="120" y="205"/>
                  <a:pt x="198" y="120"/>
                  <a:pt x="297" y="120"/>
                </a:cubicBezTo>
                <a:cubicBezTo>
                  <a:pt x="396" y="120"/>
                  <a:pt x="481" y="205"/>
                  <a:pt x="481" y="304"/>
                </a:cubicBezTo>
                <a:cubicBezTo>
                  <a:pt x="481" y="403"/>
                  <a:pt x="396" y="481"/>
                  <a:pt x="297" y="481"/>
                </a:cubicBezTo>
                <a:close/>
                <a:moveTo>
                  <a:pt x="297" y="177"/>
                </a:moveTo>
                <a:lnTo>
                  <a:pt x="297" y="177"/>
                </a:lnTo>
                <a:cubicBezTo>
                  <a:pt x="233" y="177"/>
                  <a:pt x="177" y="233"/>
                  <a:pt x="177" y="304"/>
                </a:cubicBezTo>
                <a:cubicBezTo>
                  <a:pt x="177" y="368"/>
                  <a:pt x="233" y="424"/>
                  <a:pt x="297" y="424"/>
                </a:cubicBezTo>
                <a:cubicBezTo>
                  <a:pt x="368" y="424"/>
                  <a:pt x="424" y="368"/>
                  <a:pt x="424" y="304"/>
                </a:cubicBezTo>
                <a:cubicBezTo>
                  <a:pt x="424" y="233"/>
                  <a:pt x="368" y="177"/>
                  <a:pt x="297" y="177"/>
                </a:cubicBezTo>
                <a:close/>
                <a:moveTo>
                  <a:pt x="297" y="361"/>
                </a:moveTo>
                <a:lnTo>
                  <a:pt x="297" y="361"/>
                </a:lnTo>
                <a:cubicBezTo>
                  <a:pt x="269" y="361"/>
                  <a:pt x="240" y="333"/>
                  <a:pt x="240" y="304"/>
                </a:cubicBezTo>
                <a:cubicBezTo>
                  <a:pt x="240" y="269"/>
                  <a:pt x="269" y="248"/>
                  <a:pt x="297" y="248"/>
                </a:cubicBezTo>
                <a:cubicBezTo>
                  <a:pt x="332" y="248"/>
                  <a:pt x="354" y="269"/>
                  <a:pt x="354" y="304"/>
                </a:cubicBezTo>
                <a:cubicBezTo>
                  <a:pt x="354" y="333"/>
                  <a:pt x="332" y="361"/>
                  <a:pt x="297" y="361"/>
                </a:cubicBezTo>
                <a:close/>
              </a:path>
            </a:pathLst>
          </a:custGeom>
          <a:solidFill>
            <a:schemeClr val="accent4"/>
          </a:solidFill>
          <a:ln>
            <a:noFill/>
          </a:ln>
          <a:effectLst/>
        </p:spPr>
        <p:txBody>
          <a:bodyPr wrap="none" anchor="ctr"/>
          <a:lstStyle/>
          <a:p>
            <a:pPr>
              <a:defRPr/>
            </a:pPr>
            <a:endParaRPr lang="en-US">
              <a:latin typeface="+mn-lt"/>
              <a:ea typeface="+mn-ea"/>
              <a:cs typeface="+mn-cs"/>
            </a:endParaRPr>
          </a:p>
        </p:txBody>
      </p:sp>
      <p:sp>
        <p:nvSpPr>
          <p:cNvPr id="11" name="Freeform 142"/>
          <p:cNvSpPr>
            <a:spLocks noChangeArrowheads="1"/>
          </p:cNvSpPr>
          <p:nvPr/>
        </p:nvSpPr>
        <p:spPr bwMode="auto">
          <a:xfrm>
            <a:off x="6062609" y="1361810"/>
            <a:ext cx="175607" cy="173088"/>
          </a:xfrm>
          <a:custGeom>
            <a:avLst/>
            <a:gdLst>
              <a:gd name="T0" fmla="*/ 530 w 602"/>
              <a:gd name="T1" fmla="*/ 241 h 595"/>
              <a:gd name="T2" fmla="*/ 530 w 602"/>
              <a:gd name="T3" fmla="*/ 241 h 595"/>
              <a:gd name="T4" fmla="*/ 573 w 602"/>
              <a:gd name="T5" fmla="*/ 318 h 595"/>
              <a:gd name="T6" fmla="*/ 453 w 602"/>
              <a:gd name="T7" fmla="*/ 269 h 595"/>
              <a:gd name="T8" fmla="*/ 410 w 602"/>
              <a:gd name="T9" fmla="*/ 276 h 595"/>
              <a:gd name="T10" fmla="*/ 240 w 602"/>
              <a:gd name="T11" fmla="*/ 135 h 595"/>
              <a:gd name="T12" fmla="*/ 410 w 602"/>
              <a:gd name="T13" fmla="*/ 0 h 595"/>
              <a:gd name="T14" fmla="*/ 601 w 602"/>
              <a:gd name="T15" fmla="*/ 135 h 595"/>
              <a:gd name="T16" fmla="*/ 530 w 602"/>
              <a:gd name="T17" fmla="*/ 241 h 595"/>
              <a:gd name="T18" fmla="*/ 205 w 602"/>
              <a:gd name="T19" fmla="*/ 149 h 595"/>
              <a:gd name="T20" fmla="*/ 205 w 602"/>
              <a:gd name="T21" fmla="*/ 149 h 595"/>
              <a:gd name="T22" fmla="*/ 396 w 602"/>
              <a:gd name="T23" fmla="*/ 311 h 595"/>
              <a:gd name="T24" fmla="*/ 438 w 602"/>
              <a:gd name="T25" fmla="*/ 304 h 595"/>
              <a:gd name="T26" fmla="*/ 438 w 602"/>
              <a:gd name="T27" fmla="*/ 304 h 595"/>
              <a:gd name="T28" fmla="*/ 438 w 602"/>
              <a:gd name="T29" fmla="*/ 304 h 595"/>
              <a:gd name="T30" fmla="*/ 537 w 602"/>
              <a:gd name="T31" fmla="*/ 347 h 595"/>
              <a:gd name="T32" fmla="*/ 283 w 602"/>
              <a:gd name="T33" fmla="*/ 509 h 595"/>
              <a:gd name="T34" fmla="*/ 226 w 602"/>
              <a:gd name="T35" fmla="*/ 495 h 595"/>
              <a:gd name="T36" fmla="*/ 36 w 602"/>
              <a:gd name="T37" fmla="*/ 573 h 595"/>
              <a:gd name="T38" fmla="*/ 99 w 602"/>
              <a:gd name="T39" fmla="*/ 460 h 595"/>
              <a:gd name="T40" fmla="*/ 0 w 602"/>
              <a:gd name="T41" fmla="*/ 297 h 595"/>
              <a:gd name="T42" fmla="*/ 219 w 602"/>
              <a:gd name="T43" fmla="*/ 92 h 595"/>
              <a:gd name="T44" fmla="*/ 205 w 602"/>
              <a:gd name="T45" fmla="*/ 14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595">
                <a:moveTo>
                  <a:pt x="530" y="241"/>
                </a:moveTo>
                <a:lnTo>
                  <a:pt x="530" y="241"/>
                </a:lnTo>
                <a:cubicBezTo>
                  <a:pt x="523" y="248"/>
                  <a:pt x="523" y="290"/>
                  <a:pt x="573" y="318"/>
                </a:cubicBezTo>
                <a:cubicBezTo>
                  <a:pt x="573" y="318"/>
                  <a:pt x="502" y="332"/>
                  <a:pt x="453" y="269"/>
                </a:cubicBezTo>
                <a:cubicBezTo>
                  <a:pt x="438" y="269"/>
                  <a:pt x="424" y="276"/>
                  <a:pt x="410" y="276"/>
                </a:cubicBezTo>
                <a:cubicBezTo>
                  <a:pt x="304" y="276"/>
                  <a:pt x="240" y="212"/>
                  <a:pt x="240" y="135"/>
                </a:cubicBezTo>
                <a:cubicBezTo>
                  <a:pt x="240" y="64"/>
                  <a:pt x="304" y="0"/>
                  <a:pt x="410" y="0"/>
                </a:cubicBezTo>
                <a:cubicBezTo>
                  <a:pt x="516" y="0"/>
                  <a:pt x="601" y="64"/>
                  <a:pt x="601" y="135"/>
                </a:cubicBezTo>
                <a:cubicBezTo>
                  <a:pt x="601" y="177"/>
                  <a:pt x="573" y="219"/>
                  <a:pt x="530" y="241"/>
                </a:cubicBezTo>
                <a:close/>
                <a:moveTo>
                  <a:pt x="205" y="149"/>
                </a:moveTo>
                <a:lnTo>
                  <a:pt x="205" y="149"/>
                </a:lnTo>
                <a:cubicBezTo>
                  <a:pt x="212" y="233"/>
                  <a:pt x="283" y="304"/>
                  <a:pt x="396" y="311"/>
                </a:cubicBezTo>
                <a:cubicBezTo>
                  <a:pt x="410" y="311"/>
                  <a:pt x="424" y="311"/>
                  <a:pt x="438" y="304"/>
                </a:cubicBezTo>
                <a:lnTo>
                  <a:pt x="438" y="304"/>
                </a:lnTo>
                <a:lnTo>
                  <a:pt x="438" y="304"/>
                </a:lnTo>
                <a:cubicBezTo>
                  <a:pt x="474" y="339"/>
                  <a:pt x="516" y="347"/>
                  <a:pt x="537" y="347"/>
                </a:cubicBezTo>
                <a:cubicBezTo>
                  <a:pt x="516" y="439"/>
                  <a:pt x="424" y="509"/>
                  <a:pt x="283" y="509"/>
                </a:cubicBezTo>
                <a:cubicBezTo>
                  <a:pt x="269" y="509"/>
                  <a:pt x="248" y="502"/>
                  <a:pt x="226" y="495"/>
                </a:cubicBezTo>
                <a:cubicBezTo>
                  <a:pt x="156" y="594"/>
                  <a:pt x="36" y="573"/>
                  <a:pt x="36" y="573"/>
                </a:cubicBezTo>
                <a:cubicBezTo>
                  <a:pt x="120" y="537"/>
                  <a:pt x="120" y="467"/>
                  <a:pt x="99" y="460"/>
                </a:cubicBezTo>
                <a:cubicBezTo>
                  <a:pt x="36" y="424"/>
                  <a:pt x="0" y="361"/>
                  <a:pt x="0" y="297"/>
                </a:cubicBezTo>
                <a:cubicBezTo>
                  <a:pt x="0" y="198"/>
                  <a:pt x="92" y="113"/>
                  <a:pt x="219" y="92"/>
                </a:cubicBezTo>
                <a:cubicBezTo>
                  <a:pt x="212" y="113"/>
                  <a:pt x="205" y="128"/>
                  <a:pt x="205" y="149"/>
                </a:cubicBezTo>
                <a:close/>
              </a:path>
            </a:pathLst>
          </a:custGeom>
          <a:solidFill>
            <a:schemeClr val="accent4"/>
          </a:solidFill>
          <a:ln>
            <a:noFill/>
          </a:ln>
          <a:effectLst/>
        </p:spPr>
        <p:txBody>
          <a:bodyPr wrap="none" anchor="ctr"/>
          <a:lstStyle/>
          <a:p>
            <a:pPr>
              <a:defRPr/>
            </a:pPr>
            <a:endParaRPr lang="en-US">
              <a:latin typeface="+mn-lt"/>
              <a:ea typeface="+mn-ea"/>
              <a:cs typeface="+mn-cs"/>
            </a:endParaRPr>
          </a:p>
        </p:txBody>
      </p:sp>
      <p:sp>
        <p:nvSpPr>
          <p:cNvPr id="13" name="Freeform 151"/>
          <p:cNvSpPr>
            <a:spLocks noChangeArrowheads="1"/>
          </p:cNvSpPr>
          <p:nvPr/>
        </p:nvSpPr>
        <p:spPr bwMode="auto">
          <a:xfrm>
            <a:off x="3432212" y="2114550"/>
            <a:ext cx="149186" cy="86784"/>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accent4"/>
          </a:solidFill>
          <a:ln>
            <a:noFill/>
          </a:ln>
          <a:effectLst/>
        </p:spPr>
        <p:txBody>
          <a:bodyPr wrap="none" lIns="91424" tIns="45712" rIns="91424" bIns="45712" anchor="ctr"/>
          <a:lstStyle/>
          <a:p>
            <a:pPr>
              <a:defRPr/>
            </a:pPr>
            <a:endParaRPr lang="en-US" dirty="0">
              <a:latin typeface="+mn-lt"/>
              <a:ea typeface="+mn-ea"/>
              <a:cs typeface="+mn-cs"/>
            </a:endParaRPr>
          </a:p>
        </p:txBody>
      </p:sp>
      <p:sp>
        <p:nvSpPr>
          <p:cNvPr id="14" name="Freeform 85"/>
          <p:cNvSpPr>
            <a:spLocks noChangeArrowheads="1"/>
          </p:cNvSpPr>
          <p:nvPr/>
        </p:nvSpPr>
        <p:spPr bwMode="auto">
          <a:xfrm>
            <a:off x="3411052" y="2975218"/>
            <a:ext cx="191507" cy="188516"/>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chemeClr val="accent4"/>
          </a:solidFill>
          <a:ln>
            <a:noFill/>
          </a:ln>
          <a:effectLst/>
        </p:spPr>
        <p:txBody>
          <a:bodyPr wrap="none" lIns="91424" tIns="45712" rIns="91424" bIns="45712" anchor="ctr"/>
          <a:lstStyle/>
          <a:p>
            <a:pPr>
              <a:defRPr/>
            </a:pPr>
            <a:endParaRPr lang="en-US" dirty="0">
              <a:latin typeface="+mn-lt"/>
              <a:ea typeface="+mn-ea"/>
              <a:cs typeface="+mn-cs"/>
            </a:endParaRPr>
          </a:p>
        </p:txBody>
      </p:sp>
      <p:sp>
        <p:nvSpPr>
          <p:cNvPr id="15" name="Freeform 8"/>
          <p:cNvSpPr>
            <a:spLocks noChangeArrowheads="1"/>
          </p:cNvSpPr>
          <p:nvPr/>
        </p:nvSpPr>
        <p:spPr bwMode="auto">
          <a:xfrm>
            <a:off x="6092724" y="589194"/>
            <a:ext cx="173061" cy="154691"/>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accent4"/>
          </a:solidFill>
          <a:ln>
            <a:noFill/>
          </a:ln>
          <a:effectLst/>
        </p:spPr>
        <p:txBody>
          <a:bodyPr wrap="none" lIns="91424" tIns="45712" rIns="91424" bIns="45712" anchor="ctr"/>
          <a:lstStyle/>
          <a:p>
            <a:pPr>
              <a:defRPr/>
            </a:pPr>
            <a:endParaRPr lang="en-US" dirty="0">
              <a:latin typeface="+mn-lt"/>
              <a:ea typeface="+mn-ea"/>
              <a:cs typeface="+mn-cs"/>
            </a:endParaRPr>
          </a:p>
        </p:txBody>
      </p:sp>
      <p:sp>
        <p:nvSpPr>
          <p:cNvPr id="16" name="AutoShape 133"/>
          <p:cNvSpPr>
            <a:spLocks/>
          </p:cNvSpPr>
          <p:nvPr/>
        </p:nvSpPr>
        <p:spPr bwMode="auto">
          <a:xfrm>
            <a:off x="6113010" y="3913279"/>
            <a:ext cx="123124" cy="122663"/>
          </a:xfrm>
          <a:custGeom>
            <a:avLst/>
            <a:gdLst>
              <a:gd name="T0" fmla="*/ 198438 w 21600"/>
              <a:gd name="T1" fmla="*/ 197644 h 21600"/>
              <a:gd name="T2" fmla="*/ 198438 w 21600"/>
              <a:gd name="T3" fmla="*/ 197644 h 21600"/>
              <a:gd name="T4" fmla="*/ 198438 w 21600"/>
              <a:gd name="T5" fmla="*/ 197644 h 21600"/>
              <a:gd name="T6" fmla="*/ 198438 w 21600"/>
              <a:gd name="T7" fmla="*/ 197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accent4"/>
          </a:solidFill>
          <a:ln>
            <a:noFill/>
          </a:ln>
          <a:effectLst/>
        </p:spPr>
        <p:txBody>
          <a:bodyPr lIns="38100" tIns="38100" rIns="38100" bIns="38100" anchor="ctr"/>
          <a:lstStyle/>
          <a:p>
            <a:endParaRPr lang="en-US"/>
          </a:p>
        </p:txBody>
      </p:sp>
      <p:sp>
        <p:nvSpPr>
          <p:cNvPr id="17" name="Flowchart: Off-page Connector 16"/>
          <p:cNvSpPr/>
          <p:nvPr/>
        </p:nvSpPr>
        <p:spPr>
          <a:xfrm rot="5400000">
            <a:off x="8382000" y="-323850"/>
            <a:ext cx="304800" cy="121920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700" dirty="0"/>
              <a:t>PAID</a:t>
            </a:r>
          </a:p>
        </p:txBody>
      </p:sp>
      <p:grpSp>
        <p:nvGrpSpPr>
          <p:cNvPr id="18" name="Group 17"/>
          <p:cNvGrpSpPr/>
          <p:nvPr/>
        </p:nvGrpSpPr>
        <p:grpSpPr>
          <a:xfrm>
            <a:off x="1408106" y="1714500"/>
            <a:ext cx="650894" cy="1239396"/>
            <a:chOff x="5410200" y="2588997"/>
            <a:chExt cx="775529" cy="1476719"/>
          </a:xfrm>
        </p:grpSpPr>
        <p:pic>
          <p:nvPicPr>
            <p:cNvPr id="19" name="Picture 1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10200" y="2588997"/>
              <a:ext cx="775529" cy="1476719"/>
            </a:xfrm>
            <a:prstGeom prst="rect">
              <a:avLst/>
            </a:prstGeom>
          </p:spPr>
        </p:pic>
        <p:pic>
          <p:nvPicPr>
            <p:cNvPr id="20" name="Picture 1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63943" y="2800350"/>
              <a:ext cx="660112" cy="1066800"/>
            </a:xfrm>
            <a:prstGeom prst="rect">
              <a:avLst/>
            </a:prstGeom>
          </p:spPr>
        </p:pic>
      </p:grpSp>
      <p:pic>
        <p:nvPicPr>
          <p:cNvPr id="21" name="Picture 20"/>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144146" y="2427944"/>
            <a:ext cx="1084730" cy="1050295"/>
          </a:xfrm>
          <a:prstGeom prst="rect">
            <a:avLst/>
          </a:prstGeom>
          <a:effectLst>
            <a:outerShdw blurRad="50800" dist="38100" dir="8100000" algn="tr" rotWithShape="0">
              <a:prstClr val="black">
                <a:alpha val="40000"/>
              </a:prstClr>
            </a:outerShdw>
          </a:effectLst>
        </p:spPr>
      </p:pic>
      <p:sp>
        <p:nvSpPr>
          <p:cNvPr id="23" name="Arc 22"/>
          <p:cNvSpPr/>
          <p:nvPr/>
        </p:nvSpPr>
        <p:spPr>
          <a:xfrm rot="18000000">
            <a:off x="929142" y="2291377"/>
            <a:ext cx="781074" cy="781073"/>
          </a:xfrm>
          <a:prstGeom prst="arc">
            <a:avLst/>
          </a:prstGeom>
          <a:ln w="38100">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500"/>
          </a:p>
        </p:txBody>
      </p:sp>
      <p:sp>
        <p:nvSpPr>
          <p:cNvPr id="24" name="Arc 23"/>
          <p:cNvSpPr/>
          <p:nvPr/>
        </p:nvSpPr>
        <p:spPr>
          <a:xfrm rot="18000000">
            <a:off x="1239884" y="2625753"/>
            <a:ext cx="1020765" cy="1020764"/>
          </a:xfrm>
          <a:prstGeom prst="arc">
            <a:avLst>
              <a:gd name="adj1" fmla="val 16618895"/>
              <a:gd name="adj2" fmla="val 1730992"/>
            </a:avLst>
          </a:prstGeom>
          <a:ln w="38100">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500"/>
          </a:p>
        </p:txBody>
      </p:sp>
      <p:sp>
        <p:nvSpPr>
          <p:cNvPr id="25" name="Arc 24"/>
          <p:cNvSpPr/>
          <p:nvPr/>
        </p:nvSpPr>
        <p:spPr>
          <a:xfrm rot="5150477">
            <a:off x="2176128" y="3184369"/>
            <a:ext cx="1020765" cy="849929"/>
          </a:xfrm>
          <a:prstGeom prst="arc">
            <a:avLst>
              <a:gd name="adj1" fmla="val 15450878"/>
              <a:gd name="adj2" fmla="val 1730992"/>
            </a:avLst>
          </a:prstGeom>
          <a:ln w="38100">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500"/>
          </a:p>
        </p:txBody>
      </p:sp>
      <p:grpSp>
        <p:nvGrpSpPr>
          <p:cNvPr id="26" name="Group 25"/>
          <p:cNvGrpSpPr/>
          <p:nvPr/>
        </p:nvGrpSpPr>
        <p:grpSpPr>
          <a:xfrm>
            <a:off x="104676" y="2094564"/>
            <a:ext cx="1260037" cy="2286180"/>
            <a:chOff x="3429000" y="876958"/>
            <a:chExt cx="2212682" cy="4014634"/>
          </a:xfrm>
          <a:solidFill>
            <a:schemeClr val="accent1"/>
          </a:solidFill>
        </p:grpSpPr>
        <p:sp>
          <p:nvSpPr>
            <p:cNvPr id="27" name="Freeform 3"/>
            <p:cNvSpPr>
              <a:spLocks noChangeArrowheads="1"/>
            </p:cNvSpPr>
            <p:nvPr/>
          </p:nvSpPr>
          <p:spPr bwMode="auto">
            <a:xfrm>
              <a:off x="3771900" y="1563243"/>
              <a:ext cx="1600200" cy="3328349"/>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00">
                <a:latin typeface="Roboto Light"/>
              </a:endParaRPr>
            </a:p>
          </p:txBody>
        </p:sp>
        <p:sp>
          <p:nvSpPr>
            <p:cNvPr id="28" name="Freeform 4"/>
            <p:cNvSpPr>
              <a:spLocks noChangeArrowheads="1"/>
            </p:cNvSpPr>
            <p:nvPr/>
          </p:nvSpPr>
          <p:spPr bwMode="auto">
            <a:xfrm>
              <a:off x="4267262" y="876958"/>
              <a:ext cx="625036" cy="588881"/>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00">
                <a:latin typeface="Roboto Light"/>
              </a:endParaRPr>
            </a:p>
          </p:txBody>
        </p:sp>
        <p:sp>
          <p:nvSpPr>
            <p:cNvPr id="29" name="Rectangle 28"/>
            <p:cNvSpPr/>
            <p:nvPr/>
          </p:nvSpPr>
          <p:spPr>
            <a:xfrm>
              <a:off x="3505200" y="1774747"/>
              <a:ext cx="2057400" cy="25146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00" b="1" dirty="0">
                  <a:solidFill>
                    <a:schemeClr val="tx1"/>
                  </a:solidFill>
                </a:rPr>
                <a:t>We’ve Identified 96,406 Devices Matching:</a:t>
              </a:r>
            </a:p>
            <a:p>
              <a:pPr marL="171450" indent="-171450">
                <a:buFont typeface="Arial" panose="020B0604020202020204" pitchFamily="34" charset="0"/>
                <a:buChar char="•"/>
              </a:pPr>
              <a:r>
                <a:rPr lang="en-US" sz="500" dirty="0">
                  <a:solidFill>
                    <a:schemeClr val="tx1"/>
                  </a:solidFill>
                </a:rPr>
                <a:t>Age: 35-55, male and female</a:t>
              </a:r>
            </a:p>
            <a:p>
              <a:pPr marL="171450" indent="-171450">
                <a:buFont typeface="Arial" panose="020B0604020202020204" pitchFamily="34" charset="0"/>
                <a:buChar char="•"/>
              </a:pPr>
              <a:r>
                <a:rPr lang="en-US" sz="500" dirty="0">
                  <a:solidFill>
                    <a:schemeClr val="tx1"/>
                  </a:solidFill>
                </a:rPr>
                <a:t>In the St. Louis area</a:t>
              </a:r>
            </a:p>
            <a:p>
              <a:pPr marL="171450" indent="-171450">
                <a:buFont typeface="Arial" panose="020B0604020202020204" pitchFamily="34" charset="0"/>
                <a:buChar char="•"/>
              </a:pPr>
              <a:r>
                <a:rPr lang="en-US" sz="500" dirty="0">
                  <a:solidFill>
                    <a:schemeClr val="tx1"/>
                  </a:solidFill>
                </a:rPr>
                <a:t>Who are: College Educated, with a HHI of $100K+ </a:t>
              </a:r>
            </a:p>
            <a:p>
              <a:pPr marL="171450" indent="-171450">
                <a:buFont typeface="Arial" panose="020B0604020202020204" pitchFamily="34" charset="0"/>
                <a:buChar char="•"/>
              </a:pPr>
              <a:r>
                <a:rPr lang="en-US" sz="500" dirty="0">
                  <a:solidFill>
                    <a:schemeClr val="tx1"/>
                  </a:solidFill>
                </a:rPr>
                <a:t>Interests: Shopping, Vacationing, Spas, Golf and Resorts</a:t>
              </a:r>
            </a:p>
            <a:p>
              <a:r>
                <a:rPr lang="en-US" sz="500" b="1" dirty="0">
                  <a:solidFill>
                    <a:schemeClr val="tx1"/>
                  </a:solidFill>
                </a:rPr>
                <a:t>Opportunity: 2,313,748 available impressions</a:t>
              </a:r>
            </a:p>
          </p:txBody>
        </p:sp>
        <p:sp>
          <p:nvSpPr>
            <p:cNvPr id="30" name="Oval 29"/>
            <p:cNvSpPr/>
            <p:nvPr/>
          </p:nvSpPr>
          <p:spPr>
            <a:xfrm>
              <a:off x="5489282" y="2079568"/>
              <a:ext cx="1524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solidFill>
                  <a:schemeClr val="tx1"/>
                </a:solidFill>
              </a:endParaRPr>
            </a:p>
          </p:txBody>
        </p:sp>
        <p:sp>
          <p:nvSpPr>
            <p:cNvPr id="31" name="Oval 30"/>
            <p:cNvSpPr/>
            <p:nvPr/>
          </p:nvSpPr>
          <p:spPr>
            <a:xfrm>
              <a:off x="3429000" y="2079568"/>
              <a:ext cx="1524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solidFill>
                  <a:schemeClr val="tx1"/>
                </a:solidFill>
              </a:endParaRPr>
            </a:p>
          </p:txBody>
        </p:sp>
      </p:grpSp>
      <p:grpSp>
        <p:nvGrpSpPr>
          <p:cNvPr id="33" name="Group 32"/>
          <p:cNvGrpSpPr/>
          <p:nvPr/>
        </p:nvGrpSpPr>
        <p:grpSpPr>
          <a:xfrm>
            <a:off x="1329863" y="3569344"/>
            <a:ext cx="1213214" cy="1140022"/>
            <a:chOff x="5423691" y="798134"/>
            <a:chExt cx="3275062" cy="3077482"/>
          </a:xfrm>
        </p:grpSpPr>
        <p:pic>
          <p:nvPicPr>
            <p:cNvPr id="34" name="Picture 33"/>
            <p:cNvPicPr>
              <a:picLocks noChangeAspect="1"/>
            </p:cNvPicPr>
            <p:nvPr/>
          </p:nvPicPr>
          <p:blipFill rotWithShape="1">
            <a:blip r:embed="rId5" cstate="print">
              <a:extLst>
                <a:ext uri="{28A0092B-C50C-407E-A947-70E740481C1C}">
                  <a14:useLocalDpi xmlns:a14="http://schemas.microsoft.com/office/drawing/2010/main"/>
                </a:ext>
              </a:extLst>
            </a:blip>
            <a:srcRect b="14078"/>
            <a:stretch/>
          </p:blipFill>
          <p:spPr>
            <a:xfrm>
              <a:off x="5423691" y="798134"/>
              <a:ext cx="3275062" cy="3077482"/>
            </a:xfrm>
            <a:prstGeom prst="rect">
              <a:avLst/>
            </a:prstGeom>
          </p:spPr>
        </p:pic>
        <p:pic>
          <p:nvPicPr>
            <p:cNvPr id="35" name="Picture 3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599317" y="975296"/>
              <a:ext cx="2876855" cy="1748854"/>
            </a:xfrm>
            <a:prstGeom prst="rect">
              <a:avLst/>
            </a:prstGeom>
          </p:spPr>
        </p:pic>
      </p:grpSp>
      <p:sp>
        <p:nvSpPr>
          <p:cNvPr id="36" name="Freeform 123"/>
          <p:cNvSpPr>
            <a:spLocks noChangeArrowheads="1"/>
          </p:cNvSpPr>
          <p:nvPr/>
        </p:nvSpPr>
        <p:spPr bwMode="auto">
          <a:xfrm>
            <a:off x="3427843" y="4060724"/>
            <a:ext cx="175607" cy="176934"/>
          </a:xfrm>
          <a:custGeom>
            <a:avLst/>
            <a:gdLst>
              <a:gd name="T0" fmla="*/ 74657633 w 602"/>
              <a:gd name="T1" fmla="*/ 42962442 h 609"/>
              <a:gd name="T2" fmla="*/ 74657633 w 602"/>
              <a:gd name="T3" fmla="*/ 42962442 h 609"/>
              <a:gd name="T4" fmla="*/ 71002968 w 602"/>
              <a:gd name="T5" fmla="*/ 42962442 h 609"/>
              <a:gd name="T6" fmla="*/ 43332858 w 602"/>
              <a:gd name="T7" fmla="*/ 70396460 h 609"/>
              <a:gd name="T8" fmla="*/ 43332858 w 602"/>
              <a:gd name="T9" fmla="*/ 75054951 h 609"/>
              <a:gd name="T10" fmla="*/ 39678193 w 602"/>
              <a:gd name="T11" fmla="*/ 78678142 h 609"/>
              <a:gd name="T12" fmla="*/ 36023527 w 602"/>
              <a:gd name="T13" fmla="*/ 75054951 h 609"/>
              <a:gd name="T14" fmla="*/ 36023527 w 602"/>
              <a:gd name="T15" fmla="*/ 70396460 h 609"/>
              <a:gd name="T16" fmla="*/ 7308970 w 602"/>
              <a:gd name="T17" fmla="*/ 42962442 h 609"/>
              <a:gd name="T18" fmla="*/ 3654665 w 602"/>
              <a:gd name="T19" fmla="*/ 42962442 h 609"/>
              <a:gd name="T20" fmla="*/ 0 w 602"/>
              <a:gd name="T21" fmla="*/ 39339251 h 609"/>
              <a:gd name="T22" fmla="*/ 3654665 w 602"/>
              <a:gd name="T23" fmla="*/ 35715700 h 609"/>
              <a:gd name="T24" fmla="*/ 7308970 w 602"/>
              <a:gd name="T25" fmla="*/ 35715700 h 609"/>
              <a:gd name="T26" fmla="*/ 36023527 w 602"/>
              <a:gd name="T27" fmla="*/ 8282042 h 609"/>
              <a:gd name="T28" fmla="*/ 36023527 w 602"/>
              <a:gd name="T29" fmla="*/ 3623191 h 609"/>
              <a:gd name="T30" fmla="*/ 39678193 w 602"/>
              <a:gd name="T31" fmla="*/ 0 h 609"/>
              <a:gd name="T32" fmla="*/ 43332858 w 602"/>
              <a:gd name="T33" fmla="*/ 3623191 h 609"/>
              <a:gd name="T34" fmla="*/ 43332858 w 602"/>
              <a:gd name="T35" fmla="*/ 8282042 h 609"/>
              <a:gd name="T36" fmla="*/ 71002968 w 602"/>
              <a:gd name="T37" fmla="*/ 35715700 h 609"/>
              <a:gd name="T38" fmla="*/ 74657633 w 602"/>
              <a:gd name="T39" fmla="*/ 35715700 h 609"/>
              <a:gd name="T40" fmla="*/ 78442719 w 602"/>
              <a:gd name="T41" fmla="*/ 39339251 h 609"/>
              <a:gd name="T42" fmla="*/ 74657633 w 602"/>
              <a:gd name="T43" fmla="*/ 42962442 h 609"/>
              <a:gd name="T44" fmla="*/ 56254247 w 602"/>
              <a:gd name="T45" fmla="*/ 35715700 h 609"/>
              <a:gd name="T46" fmla="*/ 56254247 w 602"/>
              <a:gd name="T47" fmla="*/ 35715700 h 609"/>
              <a:gd name="T48" fmla="*/ 63563216 w 602"/>
              <a:gd name="T49" fmla="*/ 35715700 h 609"/>
              <a:gd name="T50" fmla="*/ 43332858 w 602"/>
              <a:gd name="T51" fmla="*/ 15528425 h 609"/>
              <a:gd name="T52" fmla="*/ 43332858 w 602"/>
              <a:gd name="T53" fmla="*/ 21998871 h 609"/>
              <a:gd name="T54" fmla="*/ 39678193 w 602"/>
              <a:gd name="T55" fmla="*/ 25622062 h 609"/>
              <a:gd name="T56" fmla="*/ 36023527 w 602"/>
              <a:gd name="T57" fmla="*/ 21998871 h 609"/>
              <a:gd name="T58" fmla="*/ 36023527 w 602"/>
              <a:gd name="T59" fmla="*/ 15528425 h 609"/>
              <a:gd name="T60" fmla="*/ 14748721 w 602"/>
              <a:gd name="T61" fmla="*/ 35715700 h 609"/>
              <a:gd name="T62" fmla="*/ 22058052 w 602"/>
              <a:gd name="T63" fmla="*/ 35715700 h 609"/>
              <a:gd name="T64" fmla="*/ 25843138 w 602"/>
              <a:gd name="T65" fmla="*/ 39339251 h 609"/>
              <a:gd name="T66" fmla="*/ 22058052 w 602"/>
              <a:gd name="T67" fmla="*/ 42962442 h 609"/>
              <a:gd name="T68" fmla="*/ 14748721 w 602"/>
              <a:gd name="T69" fmla="*/ 42962442 h 609"/>
              <a:gd name="T70" fmla="*/ 36023527 w 602"/>
              <a:gd name="T71" fmla="*/ 63149718 h 609"/>
              <a:gd name="T72" fmla="*/ 36023527 w 602"/>
              <a:gd name="T73" fmla="*/ 56679271 h 609"/>
              <a:gd name="T74" fmla="*/ 39678193 w 602"/>
              <a:gd name="T75" fmla="*/ 53056080 h 609"/>
              <a:gd name="T76" fmla="*/ 43332858 w 602"/>
              <a:gd name="T77" fmla="*/ 56679271 h 609"/>
              <a:gd name="T78" fmla="*/ 43332858 w 602"/>
              <a:gd name="T79" fmla="*/ 63149718 h 609"/>
              <a:gd name="T80" fmla="*/ 63563216 w 602"/>
              <a:gd name="T81" fmla="*/ 42962442 h 609"/>
              <a:gd name="T82" fmla="*/ 56254247 w 602"/>
              <a:gd name="T83" fmla="*/ 42962442 h 609"/>
              <a:gd name="T84" fmla="*/ 52599581 w 602"/>
              <a:gd name="T85" fmla="*/ 39339251 h 609"/>
              <a:gd name="T86" fmla="*/ 56254247 w 602"/>
              <a:gd name="T87" fmla="*/ 35715700 h 609"/>
              <a:gd name="T88" fmla="*/ 39678193 w 602"/>
              <a:gd name="T89" fmla="*/ 42962442 h 609"/>
              <a:gd name="T90" fmla="*/ 39678193 w 602"/>
              <a:gd name="T91" fmla="*/ 42962442 h 609"/>
              <a:gd name="T92" fmla="*/ 36023527 w 602"/>
              <a:gd name="T93" fmla="*/ 39339251 h 609"/>
              <a:gd name="T94" fmla="*/ 39678193 w 602"/>
              <a:gd name="T95" fmla="*/ 35715700 h 609"/>
              <a:gd name="T96" fmla="*/ 43332858 w 602"/>
              <a:gd name="T97" fmla="*/ 39339251 h 609"/>
              <a:gd name="T98" fmla="*/ 39678193 w 602"/>
              <a:gd name="T99" fmla="*/ 42962442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609">
                <a:moveTo>
                  <a:pt x="572" y="332"/>
                </a:moveTo>
                <a:lnTo>
                  <a:pt x="572" y="332"/>
                </a:lnTo>
                <a:cubicBezTo>
                  <a:pt x="544" y="332"/>
                  <a:pt x="544" y="332"/>
                  <a:pt x="544" y="332"/>
                </a:cubicBezTo>
                <a:cubicBezTo>
                  <a:pt x="530" y="445"/>
                  <a:pt x="445" y="537"/>
                  <a:pt x="332" y="544"/>
                </a:cubicBezTo>
                <a:cubicBezTo>
                  <a:pt x="332" y="580"/>
                  <a:pt x="332" y="580"/>
                  <a:pt x="332" y="580"/>
                </a:cubicBezTo>
                <a:cubicBezTo>
                  <a:pt x="332" y="594"/>
                  <a:pt x="318" y="608"/>
                  <a:pt x="304" y="608"/>
                </a:cubicBezTo>
                <a:cubicBezTo>
                  <a:pt x="283" y="608"/>
                  <a:pt x="276" y="594"/>
                  <a:pt x="276" y="580"/>
                </a:cubicBezTo>
                <a:cubicBezTo>
                  <a:pt x="276" y="544"/>
                  <a:pt x="276" y="544"/>
                  <a:pt x="276" y="544"/>
                </a:cubicBezTo>
                <a:cubicBezTo>
                  <a:pt x="162" y="537"/>
                  <a:pt x="71" y="445"/>
                  <a:pt x="56" y="332"/>
                </a:cubicBezTo>
                <a:cubicBezTo>
                  <a:pt x="28" y="332"/>
                  <a:pt x="28" y="332"/>
                  <a:pt x="28" y="332"/>
                </a:cubicBezTo>
                <a:cubicBezTo>
                  <a:pt x="14" y="332"/>
                  <a:pt x="0" y="318"/>
                  <a:pt x="0" y="304"/>
                </a:cubicBezTo>
                <a:cubicBezTo>
                  <a:pt x="0" y="290"/>
                  <a:pt x="14" y="276"/>
                  <a:pt x="28" y="276"/>
                </a:cubicBezTo>
                <a:cubicBezTo>
                  <a:pt x="56" y="276"/>
                  <a:pt x="56" y="276"/>
                  <a:pt x="56" y="276"/>
                </a:cubicBezTo>
                <a:cubicBezTo>
                  <a:pt x="71" y="163"/>
                  <a:pt x="162" y="71"/>
                  <a:pt x="276" y="64"/>
                </a:cubicBezTo>
                <a:cubicBezTo>
                  <a:pt x="276" y="28"/>
                  <a:pt x="276" y="28"/>
                  <a:pt x="276" y="28"/>
                </a:cubicBezTo>
                <a:cubicBezTo>
                  <a:pt x="276" y="14"/>
                  <a:pt x="283" y="0"/>
                  <a:pt x="304" y="0"/>
                </a:cubicBezTo>
                <a:cubicBezTo>
                  <a:pt x="318" y="0"/>
                  <a:pt x="332" y="14"/>
                  <a:pt x="332" y="28"/>
                </a:cubicBezTo>
                <a:cubicBezTo>
                  <a:pt x="332" y="64"/>
                  <a:pt x="332" y="64"/>
                  <a:pt x="332" y="64"/>
                </a:cubicBezTo>
                <a:cubicBezTo>
                  <a:pt x="445" y="71"/>
                  <a:pt x="530" y="163"/>
                  <a:pt x="544" y="276"/>
                </a:cubicBezTo>
                <a:cubicBezTo>
                  <a:pt x="572" y="276"/>
                  <a:pt x="572" y="276"/>
                  <a:pt x="572" y="276"/>
                </a:cubicBezTo>
                <a:cubicBezTo>
                  <a:pt x="594" y="276"/>
                  <a:pt x="601" y="290"/>
                  <a:pt x="601" y="304"/>
                </a:cubicBezTo>
                <a:cubicBezTo>
                  <a:pt x="601" y="318"/>
                  <a:pt x="594" y="332"/>
                  <a:pt x="572" y="332"/>
                </a:cubicBezTo>
                <a:close/>
                <a:moveTo>
                  <a:pt x="431" y="276"/>
                </a:moveTo>
                <a:lnTo>
                  <a:pt x="431" y="276"/>
                </a:lnTo>
                <a:cubicBezTo>
                  <a:pt x="487" y="276"/>
                  <a:pt x="487" y="276"/>
                  <a:pt x="487" y="276"/>
                </a:cubicBezTo>
                <a:cubicBezTo>
                  <a:pt x="473" y="191"/>
                  <a:pt x="410" y="127"/>
                  <a:pt x="332" y="120"/>
                </a:cubicBezTo>
                <a:cubicBezTo>
                  <a:pt x="332" y="170"/>
                  <a:pt x="332" y="170"/>
                  <a:pt x="332" y="170"/>
                </a:cubicBezTo>
                <a:cubicBezTo>
                  <a:pt x="332" y="191"/>
                  <a:pt x="318" y="198"/>
                  <a:pt x="304" y="198"/>
                </a:cubicBezTo>
                <a:cubicBezTo>
                  <a:pt x="283" y="198"/>
                  <a:pt x="276" y="191"/>
                  <a:pt x="276" y="170"/>
                </a:cubicBezTo>
                <a:cubicBezTo>
                  <a:pt x="276" y="120"/>
                  <a:pt x="276" y="120"/>
                  <a:pt x="276" y="120"/>
                </a:cubicBezTo>
                <a:cubicBezTo>
                  <a:pt x="191" y="127"/>
                  <a:pt x="127" y="191"/>
                  <a:pt x="113" y="276"/>
                </a:cubicBezTo>
                <a:cubicBezTo>
                  <a:pt x="169" y="276"/>
                  <a:pt x="169" y="276"/>
                  <a:pt x="169" y="276"/>
                </a:cubicBezTo>
                <a:cubicBezTo>
                  <a:pt x="184" y="276"/>
                  <a:pt x="198" y="290"/>
                  <a:pt x="198" y="304"/>
                </a:cubicBezTo>
                <a:cubicBezTo>
                  <a:pt x="198" y="318"/>
                  <a:pt x="184" y="332"/>
                  <a:pt x="169" y="332"/>
                </a:cubicBezTo>
                <a:cubicBezTo>
                  <a:pt x="113" y="332"/>
                  <a:pt x="113" y="332"/>
                  <a:pt x="113" y="332"/>
                </a:cubicBezTo>
                <a:cubicBezTo>
                  <a:pt x="127" y="417"/>
                  <a:pt x="191" y="481"/>
                  <a:pt x="276" y="488"/>
                </a:cubicBezTo>
                <a:cubicBezTo>
                  <a:pt x="276" y="438"/>
                  <a:pt x="276" y="438"/>
                  <a:pt x="276" y="438"/>
                </a:cubicBezTo>
                <a:cubicBezTo>
                  <a:pt x="276" y="417"/>
                  <a:pt x="283" y="410"/>
                  <a:pt x="304" y="410"/>
                </a:cubicBezTo>
                <a:cubicBezTo>
                  <a:pt x="318" y="410"/>
                  <a:pt x="332" y="417"/>
                  <a:pt x="332" y="438"/>
                </a:cubicBezTo>
                <a:cubicBezTo>
                  <a:pt x="332" y="488"/>
                  <a:pt x="332" y="488"/>
                  <a:pt x="332" y="488"/>
                </a:cubicBezTo>
                <a:cubicBezTo>
                  <a:pt x="410" y="481"/>
                  <a:pt x="473" y="417"/>
                  <a:pt x="487" y="332"/>
                </a:cubicBezTo>
                <a:cubicBezTo>
                  <a:pt x="431" y="332"/>
                  <a:pt x="431" y="332"/>
                  <a:pt x="431" y="332"/>
                </a:cubicBezTo>
                <a:cubicBezTo>
                  <a:pt x="417" y="332"/>
                  <a:pt x="403" y="318"/>
                  <a:pt x="403" y="304"/>
                </a:cubicBezTo>
                <a:cubicBezTo>
                  <a:pt x="403" y="290"/>
                  <a:pt x="417" y="276"/>
                  <a:pt x="431" y="276"/>
                </a:cubicBezTo>
                <a:close/>
                <a:moveTo>
                  <a:pt x="304" y="332"/>
                </a:moveTo>
                <a:lnTo>
                  <a:pt x="304" y="332"/>
                </a:lnTo>
                <a:cubicBezTo>
                  <a:pt x="283" y="332"/>
                  <a:pt x="276" y="318"/>
                  <a:pt x="276" y="304"/>
                </a:cubicBezTo>
                <a:cubicBezTo>
                  <a:pt x="276" y="290"/>
                  <a:pt x="283" y="276"/>
                  <a:pt x="304" y="276"/>
                </a:cubicBezTo>
                <a:cubicBezTo>
                  <a:pt x="318" y="276"/>
                  <a:pt x="332" y="290"/>
                  <a:pt x="332" y="304"/>
                </a:cubicBezTo>
                <a:cubicBezTo>
                  <a:pt x="332" y="318"/>
                  <a:pt x="318" y="332"/>
                  <a:pt x="304" y="332"/>
                </a:cubicBezTo>
                <a:close/>
              </a:path>
            </a:pathLst>
          </a:custGeom>
          <a:solidFill>
            <a:schemeClr val="accent4"/>
          </a:solidFill>
          <a:ln>
            <a:noFill/>
          </a:ln>
        </p:spPr>
        <p:txBody>
          <a:bodyPr wrap="none" anchor="ctr"/>
          <a:lstStyle/>
          <a:p>
            <a:endParaRPr lang="en-US"/>
          </a:p>
        </p:txBody>
      </p:sp>
    </p:spTree>
    <p:extLst>
      <p:ext uri="{BB962C8B-B14F-4D97-AF65-F5344CB8AC3E}">
        <p14:creationId xmlns:p14="http://schemas.microsoft.com/office/powerpoint/2010/main" val="149204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2766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799" y="133350"/>
            <a:ext cx="2827023" cy="1447800"/>
          </a:xfrm>
        </p:spPr>
        <p:txBody>
          <a:bodyPr>
            <a:noAutofit/>
          </a:bodyPr>
          <a:lstStyle/>
          <a:p>
            <a:pPr algn="l"/>
            <a:r>
              <a:rPr lang="en-US" sz="2800" dirty="0">
                <a:solidFill>
                  <a:schemeClr val="bg1"/>
                </a:solidFill>
              </a:rPr>
              <a:t>TARGETED STREAMING SERVICES</a:t>
            </a:r>
          </a:p>
        </p:txBody>
      </p:sp>
      <p:sp>
        <p:nvSpPr>
          <p:cNvPr id="5" name="TextBox 4"/>
          <p:cNvSpPr txBox="1"/>
          <p:nvPr/>
        </p:nvSpPr>
        <p:spPr>
          <a:xfrm>
            <a:off x="3581400" y="612290"/>
            <a:ext cx="2362200" cy="2970044"/>
          </a:xfrm>
          <a:prstGeom prst="rect">
            <a:avLst/>
          </a:prstGeom>
          <a:noFill/>
        </p:spPr>
        <p:txBody>
          <a:bodyPr wrap="square" rtlCol="0">
            <a:spAutoFit/>
          </a:bodyPr>
          <a:lstStyle/>
          <a:p>
            <a:r>
              <a:rPr lang="en-US" sz="1100" b="1" dirty="0">
                <a:solidFill>
                  <a:schemeClr val="accent4"/>
                </a:solidFill>
                <a:latin typeface="+mj-lt"/>
              </a:rPr>
              <a:t>YOUTUBE TRUEVIEW</a:t>
            </a:r>
          </a:p>
          <a:p>
            <a:r>
              <a:rPr lang="en-US" sz="1100" dirty="0">
                <a:latin typeface="+mj-lt"/>
              </a:rPr>
              <a:t>Pre-Roll Videos on YouTube, with 80%+ view ability across desktop, mobile and tablet. Target your audience further by country, state, county, DMA or Zip code.</a:t>
            </a:r>
          </a:p>
          <a:p>
            <a:endParaRPr lang="en-US" sz="1100" dirty="0">
              <a:latin typeface="+mj-lt"/>
            </a:endParaRPr>
          </a:p>
          <a:p>
            <a:r>
              <a:rPr lang="en-US" sz="1100" b="1" dirty="0">
                <a:solidFill>
                  <a:schemeClr val="accent4"/>
                </a:solidFill>
              </a:rPr>
              <a:t>CONNECTED TV (CTV)</a:t>
            </a:r>
          </a:p>
          <a:p>
            <a:r>
              <a:rPr lang="en-US" sz="1100" dirty="0"/>
              <a:t>As cable and satellite subscriptions decline, users pick up smart devices. Reach these cord cutters on Smart TV’s, tablets, and mobile devices with your video advertising, just like commercials on TV. </a:t>
            </a:r>
          </a:p>
          <a:p>
            <a:endParaRPr lang="en-US" sz="1100" dirty="0">
              <a:latin typeface="+mj-lt"/>
            </a:endParaRPr>
          </a:p>
        </p:txBody>
      </p:sp>
      <p:sp>
        <p:nvSpPr>
          <p:cNvPr id="7" name="Slide Number Placeholder 6"/>
          <p:cNvSpPr>
            <a:spLocks noGrp="1"/>
          </p:cNvSpPr>
          <p:nvPr>
            <p:ph type="sldNum" sz="quarter" idx="12"/>
          </p:nvPr>
        </p:nvSpPr>
        <p:spPr/>
        <p:txBody>
          <a:bodyPr/>
          <a:lstStyle/>
          <a:p>
            <a:fld id="{DCCE9A52-EE2C-4D3F-93AB-6FF6A51587D2}" type="slidenum">
              <a:rPr lang="en-US" smtClean="0">
                <a:solidFill>
                  <a:schemeClr val="bg1"/>
                </a:solidFill>
              </a:rPr>
              <a:pPr/>
              <a:t>12</a:t>
            </a:fld>
            <a:endParaRPr lang="en-US" dirty="0">
              <a:solidFill>
                <a:schemeClr val="bg1"/>
              </a:solidFill>
            </a:endParaRPr>
          </a:p>
        </p:txBody>
      </p:sp>
      <p:sp>
        <p:nvSpPr>
          <p:cNvPr id="8" name="TextBox 7"/>
          <p:cNvSpPr txBox="1"/>
          <p:nvPr/>
        </p:nvSpPr>
        <p:spPr>
          <a:xfrm>
            <a:off x="6324600" y="612290"/>
            <a:ext cx="2362200" cy="2123658"/>
          </a:xfrm>
          <a:prstGeom prst="rect">
            <a:avLst/>
          </a:prstGeom>
          <a:noFill/>
        </p:spPr>
        <p:txBody>
          <a:bodyPr wrap="square" rtlCol="0">
            <a:spAutoFit/>
          </a:bodyPr>
          <a:lstStyle/>
          <a:p>
            <a:r>
              <a:rPr lang="en-US" sz="1100" b="1" dirty="0">
                <a:solidFill>
                  <a:schemeClr val="accent4"/>
                </a:solidFill>
              </a:rPr>
              <a:t>PROGRAMMATIC VIDEO </a:t>
            </a:r>
            <a:br>
              <a:rPr lang="en-US" sz="1100" b="1" dirty="0">
                <a:solidFill>
                  <a:schemeClr val="accent4"/>
                </a:solidFill>
              </a:rPr>
            </a:br>
            <a:r>
              <a:rPr lang="en-US" sz="1100" dirty="0"/>
              <a:t>Reach viewers streaming </a:t>
            </a:r>
            <a:br>
              <a:rPr lang="en-US" sz="1100" dirty="0"/>
            </a:br>
            <a:r>
              <a:rPr lang="en-US" sz="1100" dirty="0"/>
              <a:t>video content with your :15 or :30 video or commercial spot! </a:t>
            </a:r>
          </a:p>
          <a:p>
            <a:endParaRPr lang="en-US" sz="1100" b="1" dirty="0">
              <a:solidFill>
                <a:schemeClr val="accent4"/>
              </a:solidFill>
              <a:latin typeface="+mj-lt"/>
            </a:endParaRPr>
          </a:p>
          <a:p>
            <a:r>
              <a:rPr lang="en-US" sz="1100" b="1" dirty="0">
                <a:solidFill>
                  <a:schemeClr val="accent4"/>
                </a:solidFill>
                <a:latin typeface="+mj-lt"/>
              </a:rPr>
              <a:t>PROGRAMMATIC AUDIO</a:t>
            </a:r>
          </a:p>
          <a:p>
            <a:r>
              <a:rPr lang="en-US" sz="1100" dirty="0">
                <a:latin typeface="+mj-lt"/>
              </a:rPr>
              <a:t>Reach listeners on audio streaming services with your :15 or :30 radio spot! Most platforms include a companion display unit giving visual support to the audio messaging. </a:t>
            </a:r>
          </a:p>
        </p:txBody>
      </p:sp>
      <p:sp>
        <p:nvSpPr>
          <p:cNvPr id="9" name="Freeform 103"/>
          <p:cNvSpPr>
            <a:spLocks noChangeArrowheads="1"/>
          </p:cNvSpPr>
          <p:nvPr/>
        </p:nvSpPr>
        <p:spPr bwMode="auto">
          <a:xfrm>
            <a:off x="6189728" y="1522417"/>
            <a:ext cx="134871" cy="170799"/>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accent2"/>
          </a:solidFill>
          <a:ln>
            <a:noFill/>
          </a:ln>
          <a:effectLst/>
        </p:spPr>
        <p:txBody>
          <a:bodyPr wrap="none" lIns="91424" tIns="45712" rIns="91424" bIns="45712" anchor="ctr"/>
          <a:lstStyle/>
          <a:p>
            <a:pPr>
              <a:defRPr/>
            </a:pPr>
            <a:endParaRPr lang="en-US" dirty="0">
              <a:latin typeface="+mn-lt"/>
              <a:ea typeface="+mn-ea"/>
              <a:cs typeface="+mn-cs"/>
            </a:endParaRPr>
          </a:p>
        </p:txBody>
      </p:sp>
      <p:sp>
        <p:nvSpPr>
          <p:cNvPr id="12" name="Freeform 4"/>
          <p:cNvSpPr>
            <a:spLocks noChangeArrowheads="1"/>
          </p:cNvSpPr>
          <p:nvPr/>
        </p:nvSpPr>
        <p:spPr bwMode="auto">
          <a:xfrm>
            <a:off x="3431858" y="701189"/>
            <a:ext cx="162794" cy="111351"/>
          </a:xfrm>
          <a:custGeom>
            <a:avLst/>
            <a:gdLst>
              <a:gd name="T0" fmla="*/ 509 w 601"/>
              <a:gd name="T1" fmla="*/ 0 h 411"/>
              <a:gd name="T2" fmla="*/ 509 w 601"/>
              <a:gd name="T3" fmla="*/ 0 h 411"/>
              <a:gd name="T4" fmla="*/ 311 w 601"/>
              <a:gd name="T5" fmla="*/ 0 h 411"/>
              <a:gd name="T6" fmla="*/ 106 w 601"/>
              <a:gd name="T7" fmla="*/ 0 h 411"/>
              <a:gd name="T8" fmla="*/ 0 w 601"/>
              <a:gd name="T9" fmla="*/ 85 h 411"/>
              <a:gd name="T10" fmla="*/ 0 w 601"/>
              <a:gd name="T11" fmla="*/ 332 h 411"/>
              <a:gd name="T12" fmla="*/ 106 w 601"/>
              <a:gd name="T13" fmla="*/ 410 h 411"/>
              <a:gd name="T14" fmla="*/ 318 w 601"/>
              <a:gd name="T15" fmla="*/ 410 h 411"/>
              <a:gd name="T16" fmla="*/ 509 w 601"/>
              <a:gd name="T17" fmla="*/ 410 h 411"/>
              <a:gd name="T18" fmla="*/ 600 w 601"/>
              <a:gd name="T19" fmla="*/ 332 h 411"/>
              <a:gd name="T20" fmla="*/ 600 w 601"/>
              <a:gd name="T21" fmla="*/ 85 h 411"/>
              <a:gd name="T22" fmla="*/ 509 w 601"/>
              <a:gd name="T23" fmla="*/ 0 h 411"/>
              <a:gd name="T24" fmla="*/ 261 w 601"/>
              <a:gd name="T25" fmla="*/ 304 h 411"/>
              <a:gd name="T26" fmla="*/ 261 w 601"/>
              <a:gd name="T27" fmla="*/ 304 h 411"/>
              <a:gd name="T28" fmla="*/ 261 w 601"/>
              <a:gd name="T29" fmla="*/ 113 h 411"/>
              <a:gd name="T30" fmla="*/ 389 w 601"/>
              <a:gd name="T31" fmla="*/ 205 h 411"/>
              <a:gd name="T32" fmla="*/ 261 w 601"/>
              <a:gd name="T33" fmla="*/ 304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1" h="411">
                <a:moveTo>
                  <a:pt x="509" y="0"/>
                </a:moveTo>
                <a:lnTo>
                  <a:pt x="509" y="0"/>
                </a:lnTo>
                <a:cubicBezTo>
                  <a:pt x="311" y="0"/>
                  <a:pt x="311" y="0"/>
                  <a:pt x="311" y="0"/>
                </a:cubicBezTo>
                <a:cubicBezTo>
                  <a:pt x="106" y="0"/>
                  <a:pt x="106" y="0"/>
                  <a:pt x="106" y="0"/>
                </a:cubicBezTo>
                <a:cubicBezTo>
                  <a:pt x="56" y="0"/>
                  <a:pt x="0" y="35"/>
                  <a:pt x="0" y="85"/>
                </a:cubicBezTo>
                <a:cubicBezTo>
                  <a:pt x="0" y="332"/>
                  <a:pt x="0" y="332"/>
                  <a:pt x="0" y="332"/>
                </a:cubicBezTo>
                <a:cubicBezTo>
                  <a:pt x="0" y="381"/>
                  <a:pt x="56" y="410"/>
                  <a:pt x="106" y="410"/>
                </a:cubicBezTo>
                <a:cubicBezTo>
                  <a:pt x="318" y="410"/>
                  <a:pt x="318" y="410"/>
                  <a:pt x="318" y="410"/>
                </a:cubicBezTo>
                <a:cubicBezTo>
                  <a:pt x="509" y="410"/>
                  <a:pt x="509" y="410"/>
                  <a:pt x="509" y="410"/>
                </a:cubicBezTo>
                <a:cubicBezTo>
                  <a:pt x="558" y="410"/>
                  <a:pt x="600" y="381"/>
                  <a:pt x="600" y="332"/>
                </a:cubicBezTo>
                <a:cubicBezTo>
                  <a:pt x="600" y="85"/>
                  <a:pt x="600" y="85"/>
                  <a:pt x="600" y="85"/>
                </a:cubicBezTo>
                <a:cubicBezTo>
                  <a:pt x="600" y="35"/>
                  <a:pt x="558" y="0"/>
                  <a:pt x="509" y="0"/>
                </a:cubicBezTo>
                <a:close/>
                <a:moveTo>
                  <a:pt x="261" y="304"/>
                </a:moveTo>
                <a:lnTo>
                  <a:pt x="261" y="304"/>
                </a:lnTo>
                <a:cubicBezTo>
                  <a:pt x="261" y="113"/>
                  <a:pt x="261" y="113"/>
                  <a:pt x="261" y="113"/>
                </a:cubicBezTo>
                <a:cubicBezTo>
                  <a:pt x="389" y="205"/>
                  <a:pt x="389" y="205"/>
                  <a:pt x="389" y="205"/>
                </a:cubicBezTo>
                <a:lnTo>
                  <a:pt x="261" y="304"/>
                </a:lnTo>
                <a:close/>
              </a:path>
            </a:pathLst>
          </a:custGeom>
          <a:solidFill>
            <a:schemeClr val="accent2"/>
          </a:solidFill>
          <a:ln>
            <a:noFill/>
          </a:ln>
          <a:effectLst/>
        </p:spPr>
        <p:txBody>
          <a:bodyPr wrap="none" anchor="ctr"/>
          <a:lstStyle/>
          <a:p>
            <a:pPr>
              <a:defRPr/>
            </a:pPr>
            <a:endParaRPr lang="en-US">
              <a:latin typeface="+mn-lt"/>
              <a:ea typeface="+mn-ea"/>
              <a:cs typeface="+mn-cs"/>
            </a:endParaRPr>
          </a:p>
        </p:txBody>
      </p:sp>
      <p:sp>
        <p:nvSpPr>
          <p:cNvPr id="13" name="Flowchart: Off-page Connector 12"/>
          <p:cNvSpPr/>
          <p:nvPr/>
        </p:nvSpPr>
        <p:spPr>
          <a:xfrm rot="5400000">
            <a:off x="8382000" y="-323850"/>
            <a:ext cx="304800" cy="121920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700" dirty="0"/>
              <a:t>PAID</a:t>
            </a:r>
          </a:p>
        </p:txBody>
      </p:sp>
      <p:pic>
        <p:nvPicPr>
          <p:cNvPr id="14" name="Picture 4" descr="https://pandoraadvertising.files.wordpress.com/2015/11/ampm_laptop_only.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26" y="1782129"/>
            <a:ext cx="2743200" cy="15792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069" y="2976504"/>
            <a:ext cx="2201753" cy="1790759"/>
          </a:xfrm>
          <a:prstGeom prst="rect">
            <a:avLst/>
          </a:prstGeom>
        </p:spPr>
      </p:pic>
      <p:grpSp>
        <p:nvGrpSpPr>
          <p:cNvPr id="3" name="Group 2"/>
          <p:cNvGrpSpPr/>
          <p:nvPr/>
        </p:nvGrpSpPr>
        <p:grpSpPr>
          <a:xfrm>
            <a:off x="3436622" y="2041750"/>
            <a:ext cx="158030" cy="141433"/>
            <a:chOff x="17133428" y="3306232"/>
            <a:chExt cx="716141" cy="640928"/>
          </a:xfrm>
        </p:grpSpPr>
        <p:sp>
          <p:nvSpPr>
            <p:cNvPr id="15" name="Freeform 36"/>
            <p:cNvSpPr>
              <a:spLocks noChangeArrowheads="1"/>
            </p:cNvSpPr>
            <p:nvPr/>
          </p:nvSpPr>
          <p:spPr bwMode="auto">
            <a:xfrm>
              <a:off x="17340197" y="3392590"/>
              <a:ext cx="300356" cy="300434"/>
            </a:xfrm>
            <a:custGeom>
              <a:avLst/>
              <a:gdLst>
                <a:gd name="T0" fmla="*/ 39678193 w 602"/>
                <a:gd name="T1" fmla="*/ 78442719 h 602"/>
                <a:gd name="T2" fmla="*/ 39678193 w 602"/>
                <a:gd name="T3" fmla="*/ 78442719 h 602"/>
                <a:gd name="T4" fmla="*/ 0 w 602"/>
                <a:gd name="T5" fmla="*/ 39678193 h 602"/>
                <a:gd name="T6" fmla="*/ 39678193 w 602"/>
                <a:gd name="T7" fmla="*/ 0 h 602"/>
                <a:gd name="T8" fmla="*/ 78442719 w 602"/>
                <a:gd name="T9" fmla="*/ 39678193 h 602"/>
                <a:gd name="T10" fmla="*/ 39678193 w 602"/>
                <a:gd name="T11" fmla="*/ 78442719 h 602"/>
                <a:gd name="T12" fmla="*/ 39678193 w 602"/>
                <a:gd name="T13" fmla="*/ 7439751 h 602"/>
                <a:gd name="T14" fmla="*/ 39678193 w 602"/>
                <a:gd name="T15" fmla="*/ 7439751 h 602"/>
                <a:gd name="T16" fmla="*/ 7439751 w 602"/>
                <a:gd name="T17" fmla="*/ 39678193 h 602"/>
                <a:gd name="T18" fmla="*/ 39678193 w 602"/>
                <a:gd name="T19" fmla="*/ 71133388 h 602"/>
                <a:gd name="T20" fmla="*/ 71002968 w 602"/>
                <a:gd name="T21" fmla="*/ 39678193 h 602"/>
                <a:gd name="T22" fmla="*/ 39678193 w 602"/>
                <a:gd name="T23" fmla="*/ 7439751 h 602"/>
                <a:gd name="T24" fmla="*/ 50772248 w 602"/>
                <a:gd name="T25" fmla="*/ 42549612 h 602"/>
                <a:gd name="T26" fmla="*/ 50772248 w 602"/>
                <a:gd name="T27" fmla="*/ 42549612 h 602"/>
                <a:gd name="T28" fmla="*/ 31324775 w 602"/>
                <a:gd name="T29" fmla="*/ 54426914 h 602"/>
                <a:gd name="T30" fmla="*/ 31324775 w 602"/>
                <a:gd name="T31" fmla="*/ 54426914 h 602"/>
                <a:gd name="T32" fmla="*/ 31324775 w 602"/>
                <a:gd name="T33" fmla="*/ 55340580 h 602"/>
                <a:gd name="T34" fmla="*/ 31324775 w 602"/>
                <a:gd name="T35" fmla="*/ 55340580 h 602"/>
                <a:gd name="T36" fmla="*/ 30411109 w 602"/>
                <a:gd name="T37" fmla="*/ 55340580 h 602"/>
                <a:gd name="T38" fmla="*/ 30411109 w 602"/>
                <a:gd name="T39" fmla="*/ 55340580 h 602"/>
                <a:gd name="T40" fmla="*/ 30411109 w 602"/>
                <a:gd name="T41" fmla="*/ 55340580 h 602"/>
                <a:gd name="T42" fmla="*/ 30411109 w 602"/>
                <a:gd name="T43" fmla="*/ 55340580 h 602"/>
                <a:gd name="T44" fmla="*/ 30411109 w 602"/>
                <a:gd name="T45" fmla="*/ 55340580 h 602"/>
                <a:gd name="T46" fmla="*/ 30411109 w 602"/>
                <a:gd name="T47" fmla="*/ 55340580 h 602"/>
                <a:gd name="T48" fmla="*/ 29497442 w 602"/>
                <a:gd name="T49" fmla="*/ 55340580 h 602"/>
                <a:gd name="T50" fmla="*/ 29497442 w 602"/>
                <a:gd name="T51" fmla="*/ 55340580 h 602"/>
                <a:gd name="T52" fmla="*/ 29497442 w 602"/>
                <a:gd name="T53" fmla="*/ 55340580 h 602"/>
                <a:gd name="T54" fmla="*/ 25843138 w 602"/>
                <a:gd name="T55" fmla="*/ 51685915 h 602"/>
                <a:gd name="T56" fmla="*/ 25843138 w 602"/>
                <a:gd name="T57" fmla="*/ 51685915 h 602"/>
                <a:gd name="T58" fmla="*/ 25843138 w 602"/>
                <a:gd name="T59" fmla="*/ 51685915 h 602"/>
                <a:gd name="T60" fmla="*/ 25843138 w 602"/>
                <a:gd name="T61" fmla="*/ 26756804 h 602"/>
                <a:gd name="T62" fmla="*/ 25843138 w 602"/>
                <a:gd name="T63" fmla="*/ 26756804 h 602"/>
                <a:gd name="T64" fmla="*/ 29497442 w 602"/>
                <a:gd name="T65" fmla="*/ 23102139 h 602"/>
                <a:gd name="T66" fmla="*/ 31324775 w 602"/>
                <a:gd name="T67" fmla="*/ 24015805 h 602"/>
                <a:gd name="T68" fmla="*/ 50772248 w 602"/>
                <a:gd name="T69" fmla="*/ 36023527 h 602"/>
                <a:gd name="T70" fmla="*/ 52599581 w 602"/>
                <a:gd name="T71" fmla="*/ 39678193 h 602"/>
                <a:gd name="T72" fmla="*/ 50772248 w 602"/>
                <a:gd name="T73" fmla="*/ 42549612 h 6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2" h="602">
                  <a:moveTo>
                    <a:pt x="304" y="601"/>
                  </a:moveTo>
                  <a:lnTo>
                    <a:pt x="304" y="601"/>
                  </a:lnTo>
                  <a:cubicBezTo>
                    <a:pt x="134" y="601"/>
                    <a:pt x="0" y="467"/>
                    <a:pt x="0" y="304"/>
                  </a:cubicBezTo>
                  <a:cubicBezTo>
                    <a:pt x="0" y="135"/>
                    <a:pt x="134" y="0"/>
                    <a:pt x="304" y="0"/>
                  </a:cubicBezTo>
                  <a:cubicBezTo>
                    <a:pt x="467" y="0"/>
                    <a:pt x="601" y="135"/>
                    <a:pt x="601" y="304"/>
                  </a:cubicBezTo>
                  <a:cubicBezTo>
                    <a:pt x="601" y="467"/>
                    <a:pt x="467" y="601"/>
                    <a:pt x="304" y="601"/>
                  </a:cubicBezTo>
                  <a:close/>
                  <a:moveTo>
                    <a:pt x="304" y="57"/>
                  </a:moveTo>
                  <a:lnTo>
                    <a:pt x="304" y="57"/>
                  </a:lnTo>
                  <a:cubicBezTo>
                    <a:pt x="170" y="57"/>
                    <a:pt x="57" y="170"/>
                    <a:pt x="57" y="304"/>
                  </a:cubicBezTo>
                  <a:cubicBezTo>
                    <a:pt x="57" y="439"/>
                    <a:pt x="170" y="545"/>
                    <a:pt x="304" y="545"/>
                  </a:cubicBezTo>
                  <a:cubicBezTo>
                    <a:pt x="438" y="545"/>
                    <a:pt x="544" y="439"/>
                    <a:pt x="544" y="304"/>
                  </a:cubicBezTo>
                  <a:cubicBezTo>
                    <a:pt x="544" y="170"/>
                    <a:pt x="438" y="57"/>
                    <a:pt x="304" y="57"/>
                  </a:cubicBezTo>
                  <a:close/>
                  <a:moveTo>
                    <a:pt x="389" y="326"/>
                  </a:moveTo>
                  <a:lnTo>
                    <a:pt x="389" y="326"/>
                  </a:lnTo>
                  <a:cubicBezTo>
                    <a:pt x="240" y="417"/>
                    <a:pt x="240" y="417"/>
                    <a:pt x="240" y="417"/>
                  </a:cubicBezTo>
                  <a:lnTo>
                    <a:pt x="240" y="424"/>
                  </a:lnTo>
                  <a:cubicBezTo>
                    <a:pt x="233" y="424"/>
                    <a:pt x="233" y="424"/>
                    <a:pt x="233" y="424"/>
                  </a:cubicBezTo>
                  <a:cubicBezTo>
                    <a:pt x="226" y="424"/>
                    <a:pt x="226" y="424"/>
                    <a:pt x="226" y="424"/>
                  </a:cubicBezTo>
                  <a:cubicBezTo>
                    <a:pt x="212" y="424"/>
                    <a:pt x="198" y="410"/>
                    <a:pt x="198" y="396"/>
                  </a:cubicBezTo>
                  <a:cubicBezTo>
                    <a:pt x="198" y="205"/>
                    <a:pt x="198" y="205"/>
                    <a:pt x="198" y="205"/>
                  </a:cubicBezTo>
                  <a:cubicBezTo>
                    <a:pt x="198" y="191"/>
                    <a:pt x="212" y="177"/>
                    <a:pt x="226" y="177"/>
                  </a:cubicBezTo>
                  <a:cubicBezTo>
                    <a:pt x="233" y="177"/>
                    <a:pt x="240" y="184"/>
                    <a:pt x="240" y="184"/>
                  </a:cubicBezTo>
                  <a:cubicBezTo>
                    <a:pt x="389" y="276"/>
                    <a:pt x="389" y="276"/>
                    <a:pt x="389" y="276"/>
                  </a:cubicBezTo>
                  <a:cubicBezTo>
                    <a:pt x="403" y="283"/>
                    <a:pt x="403" y="290"/>
                    <a:pt x="403" y="304"/>
                  </a:cubicBezTo>
                  <a:cubicBezTo>
                    <a:pt x="403" y="311"/>
                    <a:pt x="403" y="318"/>
                    <a:pt x="389" y="326"/>
                  </a:cubicBezTo>
                  <a:close/>
                </a:path>
              </a:pathLst>
            </a:custGeom>
            <a:solidFill>
              <a:schemeClr val="accent2"/>
            </a:solidFill>
            <a:ln>
              <a:noFill/>
            </a:ln>
          </p:spPr>
          <p:txBody>
            <a:bodyPr wrap="none" anchor="ctr"/>
            <a:lstStyle/>
            <a:p>
              <a:endParaRPr lang="en-US"/>
            </a:p>
          </p:txBody>
        </p:sp>
        <p:sp>
          <p:nvSpPr>
            <p:cNvPr id="17" name="Freeform 45"/>
            <p:cNvSpPr>
              <a:spLocks noChangeArrowheads="1"/>
            </p:cNvSpPr>
            <p:nvPr/>
          </p:nvSpPr>
          <p:spPr bwMode="auto">
            <a:xfrm>
              <a:off x="17133428" y="3306232"/>
              <a:ext cx="716141" cy="640928"/>
            </a:xfrm>
            <a:custGeom>
              <a:avLst/>
              <a:gdLst>
                <a:gd name="T0" fmla="*/ 72075278 w 588"/>
                <a:gd name="T1" fmla="*/ 56019554 h 524"/>
                <a:gd name="T2" fmla="*/ 72075278 w 588"/>
                <a:gd name="T3" fmla="*/ 56019554 h 524"/>
                <a:gd name="T4" fmla="*/ 53766324 w 588"/>
                <a:gd name="T5" fmla="*/ 56019554 h 524"/>
                <a:gd name="T6" fmla="*/ 49253450 w 588"/>
                <a:gd name="T7" fmla="*/ 56019554 h 524"/>
                <a:gd name="T8" fmla="*/ 49253450 w 588"/>
                <a:gd name="T9" fmla="*/ 62388158 h 524"/>
                <a:gd name="T10" fmla="*/ 53766324 w 588"/>
                <a:gd name="T11" fmla="*/ 67067360 h 524"/>
                <a:gd name="T12" fmla="*/ 53766324 w 588"/>
                <a:gd name="T13" fmla="*/ 67976954 h 524"/>
                <a:gd name="T14" fmla="*/ 21919109 w 588"/>
                <a:gd name="T15" fmla="*/ 67976954 h 524"/>
                <a:gd name="T16" fmla="*/ 21919109 w 588"/>
                <a:gd name="T17" fmla="*/ 67067360 h 524"/>
                <a:gd name="T18" fmla="*/ 27334342 w 588"/>
                <a:gd name="T19" fmla="*/ 62388158 h 524"/>
                <a:gd name="T20" fmla="*/ 27334342 w 588"/>
                <a:gd name="T21" fmla="*/ 56019554 h 524"/>
                <a:gd name="T22" fmla="*/ 21919109 w 588"/>
                <a:gd name="T23" fmla="*/ 56019554 h 524"/>
                <a:gd name="T24" fmla="*/ 3739064 w 588"/>
                <a:gd name="T25" fmla="*/ 56019554 h 524"/>
                <a:gd name="T26" fmla="*/ 0 w 588"/>
                <a:gd name="T27" fmla="*/ 52380095 h 524"/>
                <a:gd name="T28" fmla="*/ 0 w 588"/>
                <a:gd name="T29" fmla="*/ 3639459 h 524"/>
                <a:gd name="T30" fmla="*/ 3739064 w 588"/>
                <a:gd name="T31" fmla="*/ 0 h 524"/>
                <a:gd name="T32" fmla="*/ 72075278 w 588"/>
                <a:gd name="T33" fmla="*/ 0 h 524"/>
                <a:gd name="T34" fmla="*/ 75685433 w 588"/>
                <a:gd name="T35" fmla="*/ 3639459 h 524"/>
                <a:gd name="T36" fmla="*/ 75685433 w 588"/>
                <a:gd name="T37" fmla="*/ 52380095 h 524"/>
                <a:gd name="T38" fmla="*/ 72075278 w 588"/>
                <a:gd name="T39" fmla="*/ 56019554 h 524"/>
                <a:gd name="T40" fmla="*/ 71172559 w 588"/>
                <a:gd name="T41" fmla="*/ 4549054 h 524"/>
                <a:gd name="T42" fmla="*/ 71172559 w 588"/>
                <a:gd name="T43" fmla="*/ 4549054 h 524"/>
                <a:gd name="T44" fmla="*/ 5544142 w 588"/>
                <a:gd name="T45" fmla="*/ 4549054 h 524"/>
                <a:gd name="T46" fmla="*/ 5544142 w 588"/>
                <a:gd name="T47" fmla="*/ 45881344 h 524"/>
                <a:gd name="T48" fmla="*/ 71172559 w 588"/>
                <a:gd name="T49" fmla="*/ 45881344 h 524"/>
                <a:gd name="T50" fmla="*/ 71172559 w 588"/>
                <a:gd name="T51" fmla="*/ 4549054 h 5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8" h="524">
                  <a:moveTo>
                    <a:pt x="559" y="431"/>
                  </a:moveTo>
                  <a:lnTo>
                    <a:pt x="559" y="431"/>
                  </a:lnTo>
                  <a:cubicBezTo>
                    <a:pt x="417" y="431"/>
                    <a:pt x="417" y="431"/>
                    <a:pt x="417" y="431"/>
                  </a:cubicBezTo>
                  <a:cubicBezTo>
                    <a:pt x="382" y="431"/>
                    <a:pt x="382" y="431"/>
                    <a:pt x="382" y="431"/>
                  </a:cubicBezTo>
                  <a:cubicBezTo>
                    <a:pt x="382" y="480"/>
                    <a:pt x="382" y="480"/>
                    <a:pt x="382" y="480"/>
                  </a:cubicBezTo>
                  <a:cubicBezTo>
                    <a:pt x="417" y="516"/>
                    <a:pt x="417" y="516"/>
                    <a:pt x="417" y="516"/>
                  </a:cubicBezTo>
                  <a:cubicBezTo>
                    <a:pt x="417" y="523"/>
                    <a:pt x="417" y="523"/>
                    <a:pt x="417" y="523"/>
                  </a:cubicBezTo>
                  <a:cubicBezTo>
                    <a:pt x="170" y="523"/>
                    <a:pt x="170" y="523"/>
                    <a:pt x="170" y="523"/>
                  </a:cubicBezTo>
                  <a:cubicBezTo>
                    <a:pt x="170" y="516"/>
                    <a:pt x="170" y="516"/>
                    <a:pt x="170" y="516"/>
                  </a:cubicBezTo>
                  <a:cubicBezTo>
                    <a:pt x="212" y="480"/>
                    <a:pt x="212" y="480"/>
                    <a:pt x="212" y="480"/>
                  </a:cubicBezTo>
                  <a:cubicBezTo>
                    <a:pt x="212" y="431"/>
                    <a:pt x="212" y="431"/>
                    <a:pt x="212" y="431"/>
                  </a:cubicBezTo>
                  <a:cubicBezTo>
                    <a:pt x="170" y="431"/>
                    <a:pt x="170" y="431"/>
                    <a:pt x="170" y="431"/>
                  </a:cubicBezTo>
                  <a:cubicBezTo>
                    <a:pt x="29" y="431"/>
                    <a:pt x="29" y="431"/>
                    <a:pt x="29" y="431"/>
                  </a:cubicBezTo>
                  <a:cubicBezTo>
                    <a:pt x="15" y="431"/>
                    <a:pt x="0" y="417"/>
                    <a:pt x="0" y="403"/>
                  </a:cubicBezTo>
                  <a:cubicBezTo>
                    <a:pt x="0" y="28"/>
                    <a:pt x="0" y="28"/>
                    <a:pt x="0" y="28"/>
                  </a:cubicBezTo>
                  <a:cubicBezTo>
                    <a:pt x="0" y="7"/>
                    <a:pt x="15" y="0"/>
                    <a:pt x="29" y="0"/>
                  </a:cubicBezTo>
                  <a:cubicBezTo>
                    <a:pt x="559" y="0"/>
                    <a:pt x="559" y="0"/>
                    <a:pt x="559" y="0"/>
                  </a:cubicBezTo>
                  <a:cubicBezTo>
                    <a:pt x="573" y="0"/>
                    <a:pt x="587" y="7"/>
                    <a:pt x="587" y="28"/>
                  </a:cubicBezTo>
                  <a:cubicBezTo>
                    <a:pt x="587" y="403"/>
                    <a:pt x="587" y="403"/>
                    <a:pt x="587" y="403"/>
                  </a:cubicBezTo>
                  <a:cubicBezTo>
                    <a:pt x="587" y="417"/>
                    <a:pt x="573" y="431"/>
                    <a:pt x="559" y="431"/>
                  </a:cubicBezTo>
                  <a:close/>
                  <a:moveTo>
                    <a:pt x="552" y="35"/>
                  </a:moveTo>
                  <a:lnTo>
                    <a:pt x="552" y="35"/>
                  </a:lnTo>
                  <a:cubicBezTo>
                    <a:pt x="43" y="35"/>
                    <a:pt x="43" y="35"/>
                    <a:pt x="43" y="35"/>
                  </a:cubicBezTo>
                  <a:cubicBezTo>
                    <a:pt x="43" y="353"/>
                    <a:pt x="43" y="353"/>
                    <a:pt x="43" y="353"/>
                  </a:cubicBezTo>
                  <a:cubicBezTo>
                    <a:pt x="552" y="353"/>
                    <a:pt x="552" y="353"/>
                    <a:pt x="552" y="353"/>
                  </a:cubicBezTo>
                  <a:lnTo>
                    <a:pt x="552" y="35"/>
                  </a:lnTo>
                  <a:close/>
                </a:path>
              </a:pathLst>
            </a:custGeom>
            <a:solidFill>
              <a:schemeClr val="accent2"/>
            </a:solidFill>
            <a:ln>
              <a:noFill/>
            </a:ln>
          </p:spPr>
          <p:txBody>
            <a:bodyPr wrap="none" anchor="ctr"/>
            <a:lstStyle/>
            <a:p>
              <a:endParaRPr lang="en-US"/>
            </a:p>
          </p:txBody>
        </p:sp>
      </p:grpSp>
      <p:sp>
        <p:nvSpPr>
          <p:cNvPr id="19" name="Freeform 36">
            <a:extLst>
              <a:ext uri="{FF2B5EF4-FFF2-40B4-BE49-F238E27FC236}">
                <a16:creationId xmlns:a16="http://schemas.microsoft.com/office/drawing/2014/main" id="{AD854589-60B8-4BD2-B90B-56A0392CC4CF}"/>
              </a:ext>
            </a:extLst>
          </p:cNvPr>
          <p:cNvSpPr>
            <a:spLocks noChangeArrowheads="1"/>
          </p:cNvSpPr>
          <p:nvPr/>
        </p:nvSpPr>
        <p:spPr bwMode="auto">
          <a:xfrm>
            <a:off x="6199700" y="673441"/>
            <a:ext cx="178586" cy="178633"/>
          </a:xfrm>
          <a:custGeom>
            <a:avLst/>
            <a:gdLst>
              <a:gd name="T0" fmla="*/ 39678193 w 602"/>
              <a:gd name="T1" fmla="*/ 78442719 h 602"/>
              <a:gd name="T2" fmla="*/ 39678193 w 602"/>
              <a:gd name="T3" fmla="*/ 78442719 h 602"/>
              <a:gd name="T4" fmla="*/ 0 w 602"/>
              <a:gd name="T5" fmla="*/ 39678193 h 602"/>
              <a:gd name="T6" fmla="*/ 39678193 w 602"/>
              <a:gd name="T7" fmla="*/ 0 h 602"/>
              <a:gd name="T8" fmla="*/ 78442719 w 602"/>
              <a:gd name="T9" fmla="*/ 39678193 h 602"/>
              <a:gd name="T10" fmla="*/ 39678193 w 602"/>
              <a:gd name="T11" fmla="*/ 78442719 h 602"/>
              <a:gd name="T12" fmla="*/ 39678193 w 602"/>
              <a:gd name="T13" fmla="*/ 7439751 h 602"/>
              <a:gd name="T14" fmla="*/ 39678193 w 602"/>
              <a:gd name="T15" fmla="*/ 7439751 h 602"/>
              <a:gd name="T16" fmla="*/ 7439751 w 602"/>
              <a:gd name="T17" fmla="*/ 39678193 h 602"/>
              <a:gd name="T18" fmla="*/ 39678193 w 602"/>
              <a:gd name="T19" fmla="*/ 71133388 h 602"/>
              <a:gd name="T20" fmla="*/ 71002968 w 602"/>
              <a:gd name="T21" fmla="*/ 39678193 h 602"/>
              <a:gd name="T22" fmla="*/ 39678193 w 602"/>
              <a:gd name="T23" fmla="*/ 7439751 h 602"/>
              <a:gd name="T24" fmla="*/ 50772248 w 602"/>
              <a:gd name="T25" fmla="*/ 42549612 h 602"/>
              <a:gd name="T26" fmla="*/ 50772248 w 602"/>
              <a:gd name="T27" fmla="*/ 42549612 h 602"/>
              <a:gd name="T28" fmla="*/ 31324775 w 602"/>
              <a:gd name="T29" fmla="*/ 54426914 h 602"/>
              <a:gd name="T30" fmla="*/ 31324775 w 602"/>
              <a:gd name="T31" fmla="*/ 54426914 h 602"/>
              <a:gd name="T32" fmla="*/ 31324775 w 602"/>
              <a:gd name="T33" fmla="*/ 55340580 h 602"/>
              <a:gd name="T34" fmla="*/ 31324775 w 602"/>
              <a:gd name="T35" fmla="*/ 55340580 h 602"/>
              <a:gd name="T36" fmla="*/ 30411109 w 602"/>
              <a:gd name="T37" fmla="*/ 55340580 h 602"/>
              <a:gd name="T38" fmla="*/ 30411109 w 602"/>
              <a:gd name="T39" fmla="*/ 55340580 h 602"/>
              <a:gd name="T40" fmla="*/ 30411109 w 602"/>
              <a:gd name="T41" fmla="*/ 55340580 h 602"/>
              <a:gd name="T42" fmla="*/ 30411109 w 602"/>
              <a:gd name="T43" fmla="*/ 55340580 h 602"/>
              <a:gd name="T44" fmla="*/ 30411109 w 602"/>
              <a:gd name="T45" fmla="*/ 55340580 h 602"/>
              <a:gd name="T46" fmla="*/ 30411109 w 602"/>
              <a:gd name="T47" fmla="*/ 55340580 h 602"/>
              <a:gd name="T48" fmla="*/ 29497442 w 602"/>
              <a:gd name="T49" fmla="*/ 55340580 h 602"/>
              <a:gd name="T50" fmla="*/ 29497442 w 602"/>
              <a:gd name="T51" fmla="*/ 55340580 h 602"/>
              <a:gd name="T52" fmla="*/ 29497442 w 602"/>
              <a:gd name="T53" fmla="*/ 55340580 h 602"/>
              <a:gd name="T54" fmla="*/ 25843138 w 602"/>
              <a:gd name="T55" fmla="*/ 51685915 h 602"/>
              <a:gd name="T56" fmla="*/ 25843138 w 602"/>
              <a:gd name="T57" fmla="*/ 51685915 h 602"/>
              <a:gd name="T58" fmla="*/ 25843138 w 602"/>
              <a:gd name="T59" fmla="*/ 51685915 h 602"/>
              <a:gd name="T60" fmla="*/ 25843138 w 602"/>
              <a:gd name="T61" fmla="*/ 26756804 h 602"/>
              <a:gd name="T62" fmla="*/ 25843138 w 602"/>
              <a:gd name="T63" fmla="*/ 26756804 h 602"/>
              <a:gd name="T64" fmla="*/ 29497442 w 602"/>
              <a:gd name="T65" fmla="*/ 23102139 h 602"/>
              <a:gd name="T66" fmla="*/ 31324775 w 602"/>
              <a:gd name="T67" fmla="*/ 24015805 h 602"/>
              <a:gd name="T68" fmla="*/ 50772248 w 602"/>
              <a:gd name="T69" fmla="*/ 36023527 h 602"/>
              <a:gd name="T70" fmla="*/ 52599581 w 602"/>
              <a:gd name="T71" fmla="*/ 39678193 h 602"/>
              <a:gd name="T72" fmla="*/ 50772248 w 602"/>
              <a:gd name="T73" fmla="*/ 42549612 h 6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2" h="602">
                <a:moveTo>
                  <a:pt x="304" y="601"/>
                </a:moveTo>
                <a:lnTo>
                  <a:pt x="304" y="601"/>
                </a:lnTo>
                <a:cubicBezTo>
                  <a:pt x="134" y="601"/>
                  <a:pt x="0" y="467"/>
                  <a:pt x="0" y="304"/>
                </a:cubicBezTo>
                <a:cubicBezTo>
                  <a:pt x="0" y="135"/>
                  <a:pt x="134" y="0"/>
                  <a:pt x="304" y="0"/>
                </a:cubicBezTo>
                <a:cubicBezTo>
                  <a:pt x="467" y="0"/>
                  <a:pt x="601" y="135"/>
                  <a:pt x="601" y="304"/>
                </a:cubicBezTo>
                <a:cubicBezTo>
                  <a:pt x="601" y="467"/>
                  <a:pt x="467" y="601"/>
                  <a:pt x="304" y="601"/>
                </a:cubicBezTo>
                <a:close/>
                <a:moveTo>
                  <a:pt x="304" y="57"/>
                </a:moveTo>
                <a:lnTo>
                  <a:pt x="304" y="57"/>
                </a:lnTo>
                <a:cubicBezTo>
                  <a:pt x="170" y="57"/>
                  <a:pt x="57" y="170"/>
                  <a:pt x="57" y="304"/>
                </a:cubicBezTo>
                <a:cubicBezTo>
                  <a:pt x="57" y="439"/>
                  <a:pt x="170" y="545"/>
                  <a:pt x="304" y="545"/>
                </a:cubicBezTo>
                <a:cubicBezTo>
                  <a:pt x="438" y="545"/>
                  <a:pt x="544" y="439"/>
                  <a:pt x="544" y="304"/>
                </a:cubicBezTo>
                <a:cubicBezTo>
                  <a:pt x="544" y="170"/>
                  <a:pt x="438" y="57"/>
                  <a:pt x="304" y="57"/>
                </a:cubicBezTo>
                <a:close/>
                <a:moveTo>
                  <a:pt x="389" y="326"/>
                </a:moveTo>
                <a:lnTo>
                  <a:pt x="389" y="326"/>
                </a:lnTo>
                <a:cubicBezTo>
                  <a:pt x="240" y="417"/>
                  <a:pt x="240" y="417"/>
                  <a:pt x="240" y="417"/>
                </a:cubicBezTo>
                <a:lnTo>
                  <a:pt x="240" y="424"/>
                </a:lnTo>
                <a:cubicBezTo>
                  <a:pt x="233" y="424"/>
                  <a:pt x="233" y="424"/>
                  <a:pt x="233" y="424"/>
                </a:cubicBezTo>
                <a:cubicBezTo>
                  <a:pt x="226" y="424"/>
                  <a:pt x="226" y="424"/>
                  <a:pt x="226" y="424"/>
                </a:cubicBezTo>
                <a:cubicBezTo>
                  <a:pt x="212" y="424"/>
                  <a:pt x="198" y="410"/>
                  <a:pt x="198" y="396"/>
                </a:cubicBezTo>
                <a:cubicBezTo>
                  <a:pt x="198" y="205"/>
                  <a:pt x="198" y="205"/>
                  <a:pt x="198" y="205"/>
                </a:cubicBezTo>
                <a:cubicBezTo>
                  <a:pt x="198" y="191"/>
                  <a:pt x="212" y="177"/>
                  <a:pt x="226" y="177"/>
                </a:cubicBezTo>
                <a:cubicBezTo>
                  <a:pt x="233" y="177"/>
                  <a:pt x="240" y="184"/>
                  <a:pt x="240" y="184"/>
                </a:cubicBezTo>
                <a:cubicBezTo>
                  <a:pt x="389" y="276"/>
                  <a:pt x="389" y="276"/>
                  <a:pt x="389" y="276"/>
                </a:cubicBezTo>
                <a:cubicBezTo>
                  <a:pt x="403" y="283"/>
                  <a:pt x="403" y="290"/>
                  <a:pt x="403" y="304"/>
                </a:cubicBezTo>
                <a:cubicBezTo>
                  <a:pt x="403" y="311"/>
                  <a:pt x="403" y="318"/>
                  <a:pt x="389" y="326"/>
                </a:cubicBezTo>
                <a:close/>
              </a:path>
            </a:pathLst>
          </a:custGeom>
          <a:solidFill>
            <a:schemeClr val="accent2"/>
          </a:solidFill>
          <a:ln>
            <a:noFill/>
          </a:ln>
        </p:spPr>
        <p:txBody>
          <a:bodyPr wrap="none" anchor="ctr"/>
          <a:lstStyle/>
          <a:p>
            <a:endParaRPr lang="en-US"/>
          </a:p>
        </p:txBody>
      </p:sp>
    </p:spTree>
    <p:extLst>
      <p:ext uri="{BB962C8B-B14F-4D97-AF65-F5344CB8AC3E}">
        <p14:creationId xmlns:p14="http://schemas.microsoft.com/office/powerpoint/2010/main" val="790949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2766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33350"/>
            <a:ext cx="2895600" cy="1219200"/>
          </a:xfrm>
        </p:spPr>
        <p:txBody>
          <a:bodyPr>
            <a:noAutofit/>
          </a:bodyPr>
          <a:lstStyle/>
          <a:p>
            <a:pPr algn="l"/>
            <a:r>
              <a:rPr lang="en-US" sz="2800" dirty="0">
                <a:solidFill>
                  <a:schemeClr val="bg1"/>
                </a:solidFill>
              </a:rPr>
              <a:t>EMAIL &amp; LIST MATCHING SOLUTIONS</a:t>
            </a:r>
          </a:p>
        </p:txBody>
      </p:sp>
      <p:sp>
        <p:nvSpPr>
          <p:cNvPr id="5" name="TextBox 4"/>
          <p:cNvSpPr txBox="1"/>
          <p:nvPr/>
        </p:nvSpPr>
        <p:spPr>
          <a:xfrm>
            <a:off x="3581400" y="895350"/>
            <a:ext cx="2209800" cy="1615827"/>
          </a:xfrm>
          <a:prstGeom prst="rect">
            <a:avLst/>
          </a:prstGeom>
          <a:noFill/>
        </p:spPr>
        <p:txBody>
          <a:bodyPr wrap="square" rtlCol="0">
            <a:spAutoFit/>
          </a:bodyPr>
          <a:lstStyle/>
          <a:p>
            <a:r>
              <a:rPr lang="en-US" sz="1100" b="1" dirty="0">
                <a:solidFill>
                  <a:schemeClr val="accent4"/>
                </a:solidFill>
                <a:latin typeface="+mj-lt"/>
              </a:rPr>
              <a:t>TARGETED EBLASTS</a:t>
            </a:r>
          </a:p>
          <a:p>
            <a:r>
              <a:rPr lang="en-US" sz="1100" dirty="0">
                <a:latin typeface="+mj-lt"/>
              </a:rPr>
              <a:t>Reach highly targeted audiences right in their inbox with our permission based, targeted email marketing program. Layer targeting data sets such as gender, race, age, income, location, hobbies and lifestyle interests.</a:t>
            </a:r>
          </a:p>
        </p:txBody>
      </p:sp>
      <p:sp>
        <p:nvSpPr>
          <p:cNvPr id="7" name="Slide Number Placeholder 6"/>
          <p:cNvSpPr>
            <a:spLocks noGrp="1"/>
          </p:cNvSpPr>
          <p:nvPr>
            <p:ph type="sldNum" sz="quarter" idx="12"/>
          </p:nvPr>
        </p:nvSpPr>
        <p:spPr/>
        <p:txBody>
          <a:bodyPr/>
          <a:lstStyle/>
          <a:p>
            <a:fld id="{DCCE9A52-EE2C-4D3F-93AB-6FF6A51587D2}" type="slidenum">
              <a:rPr lang="en-US" smtClean="0"/>
              <a:pPr/>
              <a:t>13</a:t>
            </a:fld>
            <a:endParaRPr lang="en-US"/>
          </a:p>
        </p:txBody>
      </p:sp>
      <p:sp>
        <p:nvSpPr>
          <p:cNvPr id="13" name="Freeform 158"/>
          <p:cNvSpPr>
            <a:spLocks noChangeArrowheads="1"/>
          </p:cNvSpPr>
          <p:nvPr/>
        </p:nvSpPr>
        <p:spPr bwMode="auto">
          <a:xfrm>
            <a:off x="3392469" y="969567"/>
            <a:ext cx="185118" cy="166381"/>
          </a:xfrm>
          <a:custGeom>
            <a:avLst/>
            <a:gdLst>
              <a:gd name="T0" fmla="*/ 601 w 609"/>
              <a:gd name="T1" fmla="*/ 537 h 545"/>
              <a:gd name="T2" fmla="*/ 601 w 609"/>
              <a:gd name="T3" fmla="*/ 537 h 545"/>
              <a:gd name="T4" fmla="*/ 410 w 609"/>
              <a:gd name="T5" fmla="*/ 318 h 545"/>
              <a:gd name="T6" fmla="*/ 594 w 609"/>
              <a:gd name="T7" fmla="*/ 141 h 545"/>
              <a:gd name="T8" fmla="*/ 608 w 609"/>
              <a:gd name="T9" fmla="*/ 163 h 545"/>
              <a:gd name="T10" fmla="*/ 608 w 609"/>
              <a:gd name="T11" fmla="*/ 516 h 545"/>
              <a:gd name="T12" fmla="*/ 601 w 609"/>
              <a:gd name="T13" fmla="*/ 537 h 545"/>
              <a:gd name="T14" fmla="*/ 14 w 609"/>
              <a:gd name="T15" fmla="*/ 141 h 545"/>
              <a:gd name="T16" fmla="*/ 14 w 609"/>
              <a:gd name="T17" fmla="*/ 141 h 545"/>
              <a:gd name="T18" fmla="*/ 28 w 609"/>
              <a:gd name="T19" fmla="*/ 134 h 545"/>
              <a:gd name="T20" fmla="*/ 198 w 609"/>
              <a:gd name="T21" fmla="*/ 134 h 545"/>
              <a:gd name="T22" fmla="*/ 240 w 609"/>
              <a:gd name="T23" fmla="*/ 148 h 545"/>
              <a:gd name="T24" fmla="*/ 247 w 609"/>
              <a:gd name="T25" fmla="*/ 148 h 545"/>
              <a:gd name="T26" fmla="*/ 247 w 609"/>
              <a:gd name="T27" fmla="*/ 226 h 545"/>
              <a:gd name="T28" fmla="*/ 304 w 609"/>
              <a:gd name="T29" fmla="*/ 283 h 545"/>
              <a:gd name="T30" fmla="*/ 360 w 609"/>
              <a:gd name="T31" fmla="*/ 226 h 545"/>
              <a:gd name="T32" fmla="*/ 360 w 609"/>
              <a:gd name="T33" fmla="*/ 148 h 545"/>
              <a:gd name="T34" fmla="*/ 367 w 609"/>
              <a:gd name="T35" fmla="*/ 148 h 545"/>
              <a:gd name="T36" fmla="*/ 410 w 609"/>
              <a:gd name="T37" fmla="*/ 134 h 545"/>
              <a:gd name="T38" fmla="*/ 579 w 609"/>
              <a:gd name="T39" fmla="*/ 134 h 545"/>
              <a:gd name="T40" fmla="*/ 594 w 609"/>
              <a:gd name="T41" fmla="*/ 141 h 545"/>
              <a:gd name="T42" fmla="*/ 304 w 609"/>
              <a:gd name="T43" fmla="*/ 368 h 545"/>
              <a:gd name="T44" fmla="*/ 14 w 609"/>
              <a:gd name="T45" fmla="*/ 141 h 545"/>
              <a:gd name="T46" fmla="*/ 367 w 609"/>
              <a:gd name="T47" fmla="*/ 120 h 545"/>
              <a:gd name="T48" fmla="*/ 367 w 609"/>
              <a:gd name="T49" fmla="*/ 120 h 545"/>
              <a:gd name="T50" fmla="*/ 353 w 609"/>
              <a:gd name="T51" fmla="*/ 113 h 545"/>
              <a:gd name="T52" fmla="*/ 332 w 609"/>
              <a:gd name="T53" fmla="*/ 99 h 545"/>
              <a:gd name="T54" fmla="*/ 332 w 609"/>
              <a:gd name="T55" fmla="*/ 226 h 545"/>
              <a:gd name="T56" fmla="*/ 304 w 609"/>
              <a:gd name="T57" fmla="*/ 255 h 545"/>
              <a:gd name="T58" fmla="*/ 276 w 609"/>
              <a:gd name="T59" fmla="*/ 226 h 545"/>
              <a:gd name="T60" fmla="*/ 276 w 609"/>
              <a:gd name="T61" fmla="*/ 99 h 545"/>
              <a:gd name="T62" fmla="*/ 254 w 609"/>
              <a:gd name="T63" fmla="*/ 113 h 545"/>
              <a:gd name="T64" fmla="*/ 240 w 609"/>
              <a:gd name="T65" fmla="*/ 120 h 545"/>
              <a:gd name="T66" fmla="*/ 212 w 609"/>
              <a:gd name="T67" fmla="*/ 92 h 545"/>
              <a:gd name="T68" fmla="*/ 219 w 609"/>
              <a:gd name="T69" fmla="*/ 78 h 545"/>
              <a:gd name="T70" fmla="*/ 283 w 609"/>
              <a:gd name="T71" fmla="*/ 7 h 545"/>
              <a:gd name="T72" fmla="*/ 304 w 609"/>
              <a:gd name="T73" fmla="*/ 0 h 545"/>
              <a:gd name="T74" fmla="*/ 325 w 609"/>
              <a:gd name="T75" fmla="*/ 7 h 545"/>
              <a:gd name="T76" fmla="*/ 389 w 609"/>
              <a:gd name="T77" fmla="*/ 78 h 545"/>
              <a:gd name="T78" fmla="*/ 396 w 609"/>
              <a:gd name="T79" fmla="*/ 92 h 545"/>
              <a:gd name="T80" fmla="*/ 367 w 609"/>
              <a:gd name="T81" fmla="*/ 120 h 545"/>
              <a:gd name="T82" fmla="*/ 7 w 609"/>
              <a:gd name="T83" fmla="*/ 537 h 545"/>
              <a:gd name="T84" fmla="*/ 7 w 609"/>
              <a:gd name="T85" fmla="*/ 537 h 545"/>
              <a:gd name="T86" fmla="*/ 0 w 609"/>
              <a:gd name="T87" fmla="*/ 516 h 545"/>
              <a:gd name="T88" fmla="*/ 0 w 609"/>
              <a:gd name="T89" fmla="*/ 163 h 545"/>
              <a:gd name="T90" fmla="*/ 14 w 609"/>
              <a:gd name="T91" fmla="*/ 141 h 545"/>
              <a:gd name="T92" fmla="*/ 198 w 609"/>
              <a:gd name="T93" fmla="*/ 318 h 545"/>
              <a:gd name="T94" fmla="*/ 7 w 609"/>
              <a:gd name="T95" fmla="*/ 537 h 545"/>
              <a:gd name="T96" fmla="*/ 304 w 609"/>
              <a:gd name="T97" fmla="*/ 424 h 545"/>
              <a:gd name="T98" fmla="*/ 304 w 609"/>
              <a:gd name="T99" fmla="*/ 424 h 545"/>
              <a:gd name="T100" fmla="*/ 382 w 609"/>
              <a:gd name="T101" fmla="*/ 346 h 545"/>
              <a:gd name="T102" fmla="*/ 594 w 609"/>
              <a:gd name="T103" fmla="*/ 537 h 545"/>
              <a:gd name="T104" fmla="*/ 579 w 609"/>
              <a:gd name="T105" fmla="*/ 544 h 545"/>
              <a:gd name="T106" fmla="*/ 28 w 609"/>
              <a:gd name="T107" fmla="*/ 544 h 545"/>
              <a:gd name="T108" fmla="*/ 14 w 609"/>
              <a:gd name="T109" fmla="*/ 537 h 545"/>
              <a:gd name="T110" fmla="*/ 226 w 609"/>
              <a:gd name="T111" fmla="*/ 346 h 545"/>
              <a:gd name="T112" fmla="*/ 304 w 609"/>
              <a:gd name="T113" fmla="*/ 4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9" h="545">
                <a:moveTo>
                  <a:pt x="601" y="537"/>
                </a:moveTo>
                <a:lnTo>
                  <a:pt x="601" y="537"/>
                </a:lnTo>
                <a:cubicBezTo>
                  <a:pt x="410" y="318"/>
                  <a:pt x="410" y="318"/>
                  <a:pt x="410" y="318"/>
                </a:cubicBezTo>
                <a:cubicBezTo>
                  <a:pt x="594" y="141"/>
                  <a:pt x="594" y="141"/>
                  <a:pt x="594" y="141"/>
                </a:cubicBezTo>
                <a:cubicBezTo>
                  <a:pt x="601" y="148"/>
                  <a:pt x="608" y="156"/>
                  <a:pt x="608" y="163"/>
                </a:cubicBezTo>
                <a:cubicBezTo>
                  <a:pt x="608" y="516"/>
                  <a:pt x="608" y="516"/>
                  <a:pt x="608" y="516"/>
                </a:cubicBezTo>
                <a:cubicBezTo>
                  <a:pt x="608" y="523"/>
                  <a:pt x="601" y="530"/>
                  <a:pt x="601" y="537"/>
                </a:cubicBezTo>
                <a:close/>
                <a:moveTo>
                  <a:pt x="14" y="141"/>
                </a:moveTo>
                <a:lnTo>
                  <a:pt x="14" y="141"/>
                </a:lnTo>
                <a:cubicBezTo>
                  <a:pt x="14" y="134"/>
                  <a:pt x="21" y="134"/>
                  <a:pt x="28" y="134"/>
                </a:cubicBezTo>
                <a:cubicBezTo>
                  <a:pt x="198" y="134"/>
                  <a:pt x="198" y="134"/>
                  <a:pt x="198" y="134"/>
                </a:cubicBezTo>
                <a:cubicBezTo>
                  <a:pt x="205" y="141"/>
                  <a:pt x="219" y="148"/>
                  <a:pt x="240" y="148"/>
                </a:cubicBezTo>
                <a:lnTo>
                  <a:pt x="247" y="148"/>
                </a:lnTo>
                <a:cubicBezTo>
                  <a:pt x="247" y="226"/>
                  <a:pt x="247" y="226"/>
                  <a:pt x="247" y="226"/>
                </a:cubicBezTo>
                <a:cubicBezTo>
                  <a:pt x="247" y="255"/>
                  <a:pt x="276" y="283"/>
                  <a:pt x="304" y="283"/>
                </a:cubicBezTo>
                <a:cubicBezTo>
                  <a:pt x="332" y="283"/>
                  <a:pt x="360" y="255"/>
                  <a:pt x="360" y="226"/>
                </a:cubicBezTo>
                <a:cubicBezTo>
                  <a:pt x="360" y="148"/>
                  <a:pt x="360" y="148"/>
                  <a:pt x="360" y="148"/>
                </a:cubicBezTo>
                <a:lnTo>
                  <a:pt x="367" y="148"/>
                </a:lnTo>
                <a:cubicBezTo>
                  <a:pt x="389" y="148"/>
                  <a:pt x="403" y="141"/>
                  <a:pt x="410" y="134"/>
                </a:cubicBezTo>
                <a:cubicBezTo>
                  <a:pt x="579" y="134"/>
                  <a:pt x="579" y="134"/>
                  <a:pt x="579" y="134"/>
                </a:cubicBezTo>
                <a:cubicBezTo>
                  <a:pt x="587" y="134"/>
                  <a:pt x="594" y="134"/>
                  <a:pt x="594" y="141"/>
                </a:cubicBezTo>
                <a:cubicBezTo>
                  <a:pt x="304" y="368"/>
                  <a:pt x="304" y="368"/>
                  <a:pt x="304" y="368"/>
                </a:cubicBezTo>
                <a:lnTo>
                  <a:pt x="14" y="141"/>
                </a:lnTo>
                <a:close/>
                <a:moveTo>
                  <a:pt x="367" y="120"/>
                </a:moveTo>
                <a:lnTo>
                  <a:pt x="367" y="120"/>
                </a:lnTo>
                <a:cubicBezTo>
                  <a:pt x="360" y="120"/>
                  <a:pt x="353" y="120"/>
                  <a:pt x="353" y="113"/>
                </a:cubicBezTo>
                <a:cubicBezTo>
                  <a:pt x="332" y="99"/>
                  <a:pt x="332" y="99"/>
                  <a:pt x="332" y="99"/>
                </a:cubicBezTo>
                <a:cubicBezTo>
                  <a:pt x="332" y="226"/>
                  <a:pt x="332" y="226"/>
                  <a:pt x="332" y="226"/>
                </a:cubicBezTo>
                <a:cubicBezTo>
                  <a:pt x="332" y="241"/>
                  <a:pt x="318" y="255"/>
                  <a:pt x="304" y="255"/>
                </a:cubicBezTo>
                <a:cubicBezTo>
                  <a:pt x="290" y="255"/>
                  <a:pt x="276" y="241"/>
                  <a:pt x="276" y="226"/>
                </a:cubicBezTo>
                <a:cubicBezTo>
                  <a:pt x="276" y="99"/>
                  <a:pt x="276" y="99"/>
                  <a:pt x="276" y="99"/>
                </a:cubicBezTo>
                <a:cubicBezTo>
                  <a:pt x="254" y="113"/>
                  <a:pt x="254" y="113"/>
                  <a:pt x="254" y="113"/>
                </a:cubicBezTo>
                <a:cubicBezTo>
                  <a:pt x="254" y="120"/>
                  <a:pt x="247" y="120"/>
                  <a:pt x="240" y="120"/>
                </a:cubicBezTo>
                <a:cubicBezTo>
                  <a:pt x="219" y="120"/>
                  <a:pt x="212" y="113"/>
                  <a:pt x="212" y="92"/>
                </a:cubicBezTo>
                <a:cubicBezTo>
                  <a:pt x="212" y="85"/>
                  <a:pt x="212" y="78"/>
                  <a:pt x="219" y="78"/>
                </a:cubicBezTo>
                <a:cubicBezTo>
                  <a:pt x="283" y="7"/>
                  <a:pt x="283" y="7"/>
                  <a:pt x="283" y="7"/>
                </a:cubicBezTo>
                <a:cubicBezTo>
                  <a:pt x="290" y="0"/>
                  <a:pt x="297" y="0"/>
                  <a:pt x="304" y="0"/>
                </a:cubicBezTo>
                <a:cubicBezTo>
                  <a:pt x="311" y="0"/>
                  <a:pt x="318" y="0"/>
                  <a:pt x="325" y="7"/>
                </a:cubicBezTo>
                <a:cubicBezTo>
                  <a:pt x="389" y="78"/>
                  <a:pt x="389" y="78"/>
                  <a:pt x="389" y="78"/>
                </a:cubicBezTo>
                <a:cubicBezTo>
                  <a:pt x="396" y="78"/>
                  <a:pt x="396" y="85"/>
                  <a:pt x="396" y="92"/>
                </a:cubicBezTo>
                <a:cubicBezTo>
                  <a:pt x="396" y="113"/>
                  <a:pt x="389" y="120"/>
                  <a:pt x="367" y="120"/>
                </a:cubicBezTo>
                <a:close/>
                <a:moveTo>
                  <a:pt x="7" y="537"/>
                </a:moveTo>
                <a:lnTo>
                  <a:pt x="7" y="537"/>
                </a:lnTo>
                <a:cubicBezTo>
                  <a:pt x="7" y="530"/>
                  <a:pt x="0" y="523"/>
                  <a:pt x="0" y="516"/>
                </a:cubicBezTo>
                <a:cubicBezTo>
                  <a:pt x="0" y="163"/>
                  <a:pt x="0" y="163"/>
                  <a:pt x="0" y="163"/>
                </a:cubicBezTo>
                <a:cubicBezTo>
                  <a:pt x="0" y="156"/>
                  <a:pt x="7" y="148"/>
                  <a:pt x="14" y="141"/>
                </a:cubicBezTo>
                <a:cubicBezTo>
                  <a:pt x="198" y="318"/>
                  <a:pt x="198" y="318"/>
                  <a:pt x="198" y="318"/>
                </a:cubicBezTo>
                <a:lnTo>
                  <a:pt x="7" y="537"/>
                </a:lnTo>
                <a:close/>
                <a:moveTo>
                  <a:pt x="304" y="424"/>
                </a:moveTo>
                <a:lnTo>
                  <a:pt x="304" y="424"/>
                </a:lnTo>
                <a:cubicBezTo>
                  <a:pt x="382" y="346"/>
                  <a:pt x="382" y="346"/>
                  <a:pt x="382" y="346"/>
                </a:cubicBezTo>
                <a:cubicBezTo>
                  <a:pt x="594" y="537"/>
                  <a:pt x="594" y="537"/>
                  <a:pt x="594" y="537"/>
                </a:cubicBezTo>
                <a:cubicBezTo>
                  <a:pt x="594" y="544"/>
                  <a:pt x="587" y="544"/>
                  <a:pt x="579" y="544"/>
                </a:cubicBezTo>
                <a:cubicBezTo>
                  <a:pt x="28" y="544"/>
                  <a:pt x="28" y="544"/>
                  <a:pt x="28" y="544"/>
                </a:cubicBezTo>
                <a:cubicBezTo>
                  <a:pt x="21" y="544"/>
                  <a:pt x="14" y="544"/>
                  <a:pt x="14" y="537"/>
                </a:cubicBezTo>
                <a:cubicBezTo>
                  <a:pt x="226" y="346"/>
                  <a:pt x="226" y="346"/>
                  <a:pt x="226" y="346"/>
                </a:cubicBezTo>
                <a:lnTo>
                  <a:pt x="304" y="424"/>
                </a:lnTo>
                <a:close/>
              </a:path>
            </a:pathLst>
          </a:custGeom>
          <a:solidFill>
            <a:schemeClr val="accent2"/>
          </a:solidFill>
          <a:ln>
            <a:noFill/>
          </a:ln>
          <a:effectLst/>
        </p:spPr>
        <p:txBody>
          <a:bodyPr wrap="none" anchor="ctr"/>
          <a:lstStyle/>
          <a:p>
            <a:pPr>
              <a:defRPr/>
            </a:pPr>
            <a:endParaRPr lang="en-US">
              <a:latin typeface="+mn-lt"/>
              <a:ea typeface="+mn-ea"/>
              <a:cs typeface="+mn-cs"/>
            </a:endParaRPr>
          </a:p>
        </p:txBody>
      </p:sp>
      <p:sp>
        <p:nvSpPr>
          <p:cNvPr id="16" name="Flowchart: Off-page Connector 15"/>
          <p:cNvSpPr/>
          <p:nvPr/>
        </p:nvSpPr>
        <p:spPr>
          <a:xfrm rot="5400000">
            <a:off x="8382000" y="-323850"/>
            <a:ext cx="304800" cy="121920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700" dirty="0"/>
              <a:t>PAID &amp; EARNED</a:t>
            </a:r>
          </a:p>
        </p:txBody>
      </p:sp>
      <p:grpSp>
        <p:nvGrpSpPr>
          <p:cNvPr id="9" name="Group 8"/>
          <p:cNvGrpSpPr/>
          <p:nvPr/>
        </p:nvGrpSpPr>
        <p:grpSpPr>
          <a:xfrm>
            <a:off x="205069" y="1493865"/>
            <a:ext cx="2739562" cy="3273398"/>
            <a:chOff x="5257800" y="151132"/>
            <a:chExt cx="3764930" cy="4498571"/>
          </a:xfrm>
        </p:grpSpPr>
        <p:pic>
          <p:nvPicPr>
            <p:cNvPr id="17" name="Picture 2" descr="C:\Users\stlmcgia\Google Drive\AMPLIFIED\Main Product Collateral\STL-Collateral\Working Files\Images\Email.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77000" y="151132"/>
              <a:ext cx="2173842" cy="27985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stlmcgia\Google Drive\AMPLIFIED\Main Product Collateral\STL-Collateral\Working Files\Images\Email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010449" y="2157469"/>
              <a:ext cx="2012281" cy="249223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Content Placeholder 3"/>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257800" y="1352550"/>
              <a:ext cx="1683084" cy="2718703"/>
            </a:xfrm>
            <a:prstGeom prst="rect">
              <a:avLst/>
            </a:prstGeom>
            <a:effectLst>
              <a:outerShdw blurRad="50800" dist="38100" dir="8100000" algn="tr" rotWithShape="0">
                <a:prstClr val="black">
                  <a:alpha val="40000"/>
                </a:prstClr>
              </a:outerShdw>
            </a:effectLst>
          </p:spPr>
        </p:pic>
      </p:grpSp>
      <p:sp>
        <p:nvSpPr>
          <p:cNvPr id="20" name="Freeform 44"/>
          <p:cNvSpPr>
            <a:spLocks noChangeArrowheads="1"/>
          </p:cNvSpPr>
          <p:nvPr/>
        </p:nvSpPr>
        <p:spPr bwMode="auto">
          <a:xfrm>
            <a:off x="5994547" y="969567"/>
            <a:ext cx="177653" cy="160199"/>
          </a:xfrm>
          <a:custGeom>
            <a:avLst/>
            <a:gdLst>
              <a:gd name="T0" fmla="*/ 71923702 w 580"/>
              <a:gd name="T1" fmla="*/ 56019554 h 524"/>
              <a:gd name="T2" fmla="*/ 71923702 w 580"/>
              <a:gd name="T3" fmla="*/ 56019554 h 524"/>
              <a:gd name="T4" fmla="*/ 53387921 w 580"/>
              <a:gd name="T5" fmla="*/ 56019554 h 524"/>
              <a:gd name="T6" fmla="*/ 48819369 w 580"/>
              <a:gd name="T7" fmla="*/ 56019554 h 524"/>
              <a:gd name="T8" fmla="*/ 48819369 w 580"/>
              <a:gd name="T9" fmla="*/ 62388158 h 524"/>
              <a:gd name="T10" fmla="*/ 53387921 w 580"/>
              <a:gd name="T11" fmla="*/ 67067360 h 524"/>
              <a:gd name="T12" fmla="*/ 53387921 w 580"/>
              <a:gd name="T13" fmla="*/ 67976954 h 524"/>
              <a:gd name="T14" fmla="*/ 22060196 w 580"/>
              <a:gd name="T15" fmla="*/ 67976954 h 524"/>
              <a:gd name="T16" fmla="*/ 22060196 w 580"/>
              <a:gd name="T17" fmla="*/ 67067360 h 524"/>
              <a:gd name="T18" fmla="*/ 26628747 w 580"/>
              <a:gd name="T19" fmla="*/ 62388158 h 524"/>
              <a:gd name="T20" fmla="*/ 26628747 w 580"/>
              <a:gd name="T21" fmla="*/ 56019554 h 524"/>
              <a:gd name="T22" fmla="*/ 22060196 w 580"/>
              <a:gd name="T23" fmla="*/ 56019554 h 524"/>
              <a:gd name="T24" fmla="*/ 3654841 w 580"/>
              <a:gd name="T25" fmla="*/ 56019554 h 524"/>
              <a:gd name="T26" fmla="*/ 0 w 580"/>
              <a:gd name="T27" fmla="*/ 52380095 h 524"/>
              <a:gd name="T28" fmla="*/ 0 w 580"/>
              <a:gd name="T29" fmla="*/ 3639459 h 524"/>
              <a:gd name="T30" fmla="*/ 3654841 w 580"/>
              <a:gd name="T31" fmla="*/ 0 h 524"/>
              <a:gd name="T32" fmla="*/ 71923702 w 580"/>
              <a:gd name="T33" fmla="*/ 0 h 524"/>
              <a:gd name="T34" fmla="*/ 75578543 w 580"/>
              <a:gd name="T35" fmla="*/ 3639459 h 524"/>
              <a:gd name="T36" fmla="*/ 75578543 w 580"/>
              <a:gd name="T37" fmla="*/ 52380095 h 524"/>
              <a:gd name="T38" fmla="*/ 71923702 w 580"/>
              <a:gd name="T39" fmla="*/ 56019554 h 524"/>
              <a:gd name="T40" fmla="*/ 71009630 w 580"/>
              <a:gd name="T41" fmla="*/ 4549054 h 524"/>
              <a:gd name="T42" fmla="*/ 71009630 w 580"/>
              <a:gd name="T43" fmla="*/ 4549054 h 524"/>
              <a:gd name="T44" fmla="*/ 4568551 w 580"/>
              <a:gd name="T45" fmla="*/ 4549054 h 524"/>
              <a:gd name="T46" fmla="*/ 4568551 w 580"/>
              <a:gd name="T47" fmla="*/ 45881344 h 524"/>
              <a:gd name="T48" fmla="*/ 71009630 w 580"/>
              <a:gd name="T49" fmla="*/ 45881344 h 524"/>
              <a:gd name="T50" fmla="*/ 71009630 w 580"/>
              <a:gd name="T51" fmla="*/ 4549054 h 524"/>
              <a:gd name="T52" fmla="*/ 30414015 w 580"/>
              <a:gd name="T53" fmla="*/ 21965823 h 524"/>
              <a:gd name="T54" fmla="*/ 30414015 w 580"/>
              <a:gd name="T55" fmla="*/ 21965823 h 524"/>
              <a:gd name="T56" fmla="*/ 34069217 w 580"/>
              <a:gd name="T57" fmla="*/ 21965823 h 524"/>
              <a:gd name="T58" fmla="*/ 34069217 w 580"/>
              <a:gd name="T59" fmla="*/ 18326364 h 524"/>
              <a:gd name="T60" fmla="*/ 37724058 w 580"/>
              <a:gd name="T61" fmla="*/ 14687265 h 524"/>
              <a:gd name="T62" fmla="*/ 41509326 w 580"/>
              <a:gd name="T63" fmla="*/ 18326364 h 524"/>
              <a:gd name="T64" fmla="*/ 41509326 w 580"/>
              <a:gd name="T65" fmla="*/ 21965823 h 524"/>
              <a:gd name="T66" fmla="*/ 45164167 w 580"/>
              <a:gd name="T67" fmla="*/ 21965823 h 524"/>
              <a:gd name="T68" fmla="*/ 48819369 w 580"/>
              <a:gd name="T69" fmla="*/ 25735070 h 524"/>
              <a:gd name="T70" fmla="*/ 45164167 w 580"/>
              <a:gd name="T71" fmla="*/ 29374529 h 524"/>
              <a:gd name="T72" fmla="*/ 41509326 w 580"/>
              <a:gd name="T73" fmla="*/ 29374529 h 524"/>
              <a:gd name="T74" fmla="*/ 41509326 w 580"/>
              <a:gd name="T75" fmla="*/ 33013628 h 524"/>
              <a:gd name="T76" fmla="*/ 37724058 w 580"/>
              <a:gd name="T77" fmla="*/ 36782875 h 524"/>
              <a:gd name="T78" fmla="*/ 34069217 w 580"/>
              <a:gd name="T79" fmla="*/ 33013628 h 524"/>
              <a:gd name="T80" fmla="*/ 34069217 w 580"/>
              <a:gd name="T81" fmla="*/ 29374529 h 524"/>
              <a:gd name="T82" fmla="*/ 30414015 w 580"/>
              <a:gd name="T83" fmla="*/ 29374529 h 524"/>
              <a:gd name="T84" fmla="*/ 26628747 w 580"/>
              <a:gd name="T85" fmla="*/ 25735070 h 524"/>
              <a:gd name="T86" fmla="*/ 30414015 w 580"/>
              <a:gd name="T87" fmla="*/ 21965823 h 5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0" h="524">
                <a:moveTo>
                  <a:pt x="551" y="431"/>
                </a:moveTo>
                <a:lnTo>
                  <a:pt x="551" y="431"/>
                </a:lnTo>
                <a:cubicBezTo>
                  <a:pt x="409" y="431"/>
                  <a:pt x="409" y="431"/>
                  <a:pt x="409" y="431"/>
                </a:cubicBezTo>
                <a:cubicBezTo>
                  <a:pt x="374" y="431"/>
                  <a:pt x="374" y="431"/>
                  <a:pt x="374" y="431"/>
                </a:cubicBezTo>
                <a:cubicBezTo>
                  <a:pt x="374" y="480"/>
                  <a:pt x="374" y="480"/>
                  <a:pt x="374" y="480"/>
                </a:cubicBezTo>
                <a:cubicBezTo>
                  <a:pt x="409" y="516"/>
                  <a:pt x="409" y="516"/>
                  <a:pt x="409" y="516"/>
                </a:cubicBezTo>
                <a:cubicBezTo>
                  <a:pt x="409" y="523"/>
                  <a:pt x="409" y="523"/>
                  <a:pt x="409" y="523"/>
                </a:cubicBezTo>
                <a:cubicBezTo>
                  <a:pt x="169" y="523"/>
                  <a:pt x="169" y="523"/>
                  <a:pt x="169" y="523"/>
                </a:cubicBezTo>
                <a:cubicBezTo>
                  <a:pt x="169" y="516"/>
                  <a:pt x="169" y="516"/>
                  <a:pt x="169" y="516"/>
                </a:cubicBezTo>
                <a:cubicBezTo>
                  <a:pt x="204" y="480"/>
                  <a:pt x="204" y="480"/>
                  <a:pt x="204" y="480"/>
                </a:cubicBezTo>
                <a:cubicBezTo>
                  <a:pt x="204" y="431"/>
                  <a:pt x="204" y="431"/>
                  <a:pt x="204" y="431"/>
                </a:cubicBezTo>
                <a:cubicBezTo>
                  <a:pt x="169" y="431"/>
                  <a:pt x="169" y="431"/>
                  <a:pt x="169" y="431"/>
                </a:cubicBezTo>
                <a:cubicBezTo>
                  <a:pt x="28" y="431"/>
                  <a:pt x="28" y="431"/>
                  <a:pt x="28" y="431"/>
                </a:cubicBezTo>
                <a:cubicBezTo>
                  <a:pt x="7" y="431"/>
                  <a:pt x="0" y="417"/>
                  <a:pt x="0" y="403"/>
                </a:cubicBezTo>
                <a:cubicBezTo>
                  <a:pt x="0" y="28"/>
                  <a:pt x="0" y="28"/>
                  <a:pt x="0" y="28"/>
                </a:cubicBezTo>
                <a:cubicBezTo>
                  <a:pt x="0" y="7"/>
                  <a:pt x="7" y="0"/>
                  <a:pt x="28" y="0"/>
                </a:cubicBezTo>
                <a:cubicBezTo>
                  <a:pt x="551" y="0"/>
                  <a:pt x="551" y="0"/>
                  <a:pt x="551" y="0"/>
                </a:cubicBezTo>
                <a:cubicBezTo>
                  <a:pt x="572" y="0"/>
                  <a:pt x="579" y="7"/>
                  <a:pt x="579" y="28"/>
                </a:cubicBezTo>
                <a:cubicBezTo>
                  <a:pt x="579" y="403"/>
                  <a:pt x="579" y="403"/>
                  <a:pt x="579" y="403"/>
                </a:cubicBezTo>
                <a:cubicBezTo>
                  <a:pt x="579" y="417"/>
                  <a:pt x="572" y="431"/>
                  <a:pt x="551" y="431"/>
                </a:cubicBezTo>
                <a:close/>
                <a:moveTo>
                  <a:pt x="544" y="35"/>
                </a:moveTo>
                <a:lnTo>
                  <a:pt x="544" y="35"/>
                </a:lnTo>
                <a:cubicBezTo>
                  <a:pt x="35" y="35"/>
                  <a:pt x="35" y="35"/>
                  <a:pt x="35" y="35"/>
                </a:cubicBezTo>
                <a:cubicBezTo>
                  <a:pt x="35" y="353"/>
                  <a:pt x="35" y="353"/>
                  <a:pt x="35" y="353"/>
                </a:cubicBezTo>
                <a:cubicBezTo>
                  <a:pt x="544" y="353"/>
                  <a:pt x="544" y="353"/>
                  <a:pt x="544" y="353"/>
                </a:cubicBezTo>
                <a:lnTo>
                  <a:pt x="544" y="35"/>
                </a:lnTo>
                <a:close/>
                <a:moveTo>
                  <a:pt x="233" y="169"/>
                </a:moveTo>
                <a:lnTo>
                  <a:pt x="233" y="169"/>
                </a:lnTo>
                <a:cubicBezTo>
                  <a:pt x="261" y="169"/>
                  <a:pt x="261" y="169"/>
                  <a:pt x="261" y="169"/>
                </a:cubicBezTo>
                <a:cubicBezTo>
                  <a:pt x="261" y="141"/>
                  <a:pt x="261" y="141"/>
                  <a:pt x="261" y="141"/>
                </a:cubicBezTo>
                <a:cubicBezTo>
                  <a:pt x="261" y="120"/>
                  <a:pt x="275" y="113"/>
                  <a:pt x="289" y="113"/>
                </a:cubicBezTo>
                <a:cubicBezTo>
                  <a:pt x="303" y="113"/>
                  <a:pt x="318" y="120"/>
                  <a:pt x="318" y="141"/>
                </a:cubicBezTo>
                <a:cubicBezTo>
                  <a:pt x="318" y="169"/>
                  <a:pt x="318" y="169"/>
                  <a:pt x="318" y="169"/>
                </a:cubicBezTo>
                <a:cubicBezTo>
                  <a:pt x="346" y="169"/>
                  <a:pt x="346" y="169"/>
                  <a:pt x="346" y="169"/>
                </a:cubicBezTo>
                <a:cubicBezTo>
                  <a:pt x="360" y="169"/>
                  <a:pt x="374" y="176"/>
                  <a:pt x="374" y="198"/>
                </a:cubicBezTo>
                <a:cubicBezTo>
                  <a:pt x="374" y="212"/>
                  <a:pt x="360" y="226"/>
                  <a:pt x="346" y="226"/>
                </a:cubicBezTo>
                <a:cubicBezTo>
                  <a:pt x="318" y="226"/>
                  <a:pt x="318" y="226"/>
                  <a:pt x="318" y="226"/>
                </a:cubicBezTo>
                <a:cubicBezTo>
                  <a:pt x="318" y="254"/>
                  <a:pt x="318" y="254"/>
                  <a:pt x="318" y="254"/>
                </a:cubicBezTo>
                <a:cubicBezTo>
                  <a:pt x="318" y="268"/>
                  <a:pt x="303" y="283"/>
                  <a:pt x="289" y="283"/>
                </a:cubicBezTo>
                <a:cubicBezTo>
                  <a:pt x="275" y="283"/>
                  <a:pt x="261" y="268"/>
                  <a:pt x="261" y="254"/>
                </a:cubicBezTo>
                <a:cubicBezTo>
                  <a:pt x="261" y="226"/>
                  <a:pt x="261" y="226"/>
                  <a:pt x="261" y="226"/>
                </a:cubicBezTo>
                <a:cubicBezTo>
                  <a:pt x="233" y="226"/>
                  <a:pt x="233" y="226"/>
                  <a:pt x="233" y="226"/>
                </a:cubicBezTo>
                <a:cubicBezTo>
                  <a:pt x="219" y="226"/>
                  <a:pt x="204" y="212"/>
                  <a:pt x="204" y="198"/>
                </a:cubicBezTo>
                <a:cubicBezTo>
                  <a:pt x="204" y="176"/>
                  <a:pt x="219" y="169"/>
                  <a:pt x="233" y="169"/>
                </a:cubicBezTo>
                <a:close/>
              </a:path>
            </a:pathLst>
          </a:custGeom>
          <a:solidFill>
            <a:schemeClr val="accent2"/>
          </a:solidFill>
          <a:ln>
            <a:noFill/>
          </a:ln>
        </p:spPr>
        <p:txBody>
          <a:bodyPr wrap="none" anchor="ctr"/>
          <a:lstStyle/>
          <a:p>
            <a:endParaRPr lang="en-US"/>
          </a:p>
        </p:txBody>
      </p:sp>
      <p:sp>
        <p:nvSpPr>
          <p:cNvPr id="21" name="TextBox 20"/>
          <p:cNvSpPr txBox="1"/>
          <p:nvPr/>
        </p:nvSpPr>
        <p:spPr>
          <a:xfrm>
            <a:off x="6172200" y="895350"/>
            <a:ext cx="2286000" cy="1785104"/>
          </a:xfrm>
          <a:prstGeom prst="rect">
            <a:avLst/>
          </a:prstGeom>
          <a:noFill/>
        </p:spPr>
        <p:txBody>
          <a:bodyPr wrap="square" rtlCol="0">
            <a:spAutoFit/>
          </a:bodyPr>
          <a:lstStyle/>
          <a:p>
            <a:r>
              <a:rPr lang="en-US" sz="1100" b="1" dirty="0">
                <a:solidFill>
                  <a:schemeClr val="accent4"/>
                </a:solidFill>
              </a:rPr>
              <a:t>CUSTOMER MATCH REMARKETING</a:t>
            </a:r>
          </a:p>
          <a:p>
            <a:r>
              <a:rPr lang="en-US" sz="1100" dirty="0"/>
              <a:t>Boost the effectiveness of your campaign by matching your email database up with users on Facebook to make an impact in their newsfeed.</a:t>
            </a:r>
            <a:endParaRPr lang="en-US" sz="1100" dirty="0">
              <a:latin typeface="+mj-lt"/>
            </a:endParaRPr>
          </a:p>
          <a:p>
            <a:r>
              <a:rPr lang="en-US" sz="1100" dirty="0">
                <a:latin typeface="+mj-lt"/>
              </a:rPr>
              <a:t> </a:t>
            </a:r>
          </a:p>
          <a:p>
            <a:endParaRPr lang="en-US" sz="1100" dirty="0">
              <a:latin typeface="+mj-lt"/>
            </a:endParaRPr>
          </a:p>
          <a:p>
            <a:endParaRPr lang="en-US" sz="1100" dirty="0">
              <a:latin typeface="+mj-lt"/>
            </a:endParaRPr>
          </a:p>
        </p:txBody>
      </p:sp>
    </p:spTree>
    <p:extLst>
      <p:ext uri="{BB962C8B-B14F-4D97-AF65-F5344CB8AC3E}">
        <p14:creationId xmlns:p14="http://schemas.microsoft.com/office/powerpoint/2010/main" val="1836330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CE9A52-EE2C-4D3F-93AB-6FF6A51587D2}" type="slidenum">
              <a:rPr lang="en-US" smtClean="0"/>
              <a:pPr/>
              <a:t>14</a:t>
            </a:fld>
            <a:endParaRPr lang="en-US"/>
          </a:p>
        </p:txBody>
      </p:sp>
      <p:sp>
        <p:nvSpPr>
          <p:cNvPr id="5" name="TextBox 4"/>
          <p:cNvSpPr txBox="1"/>
          <p:nvPr/>
        </p:nvSpPr>
        <p:spPr>
          <a:xfrm>
            <a:off x="1752600" y="1773019"/>
            <a:ext cx="5791200" cy="1477328"/>
          </a:xfrm>
          <a:prstGeom prst="rect">
            <a:avLst/>
          </a:prstGeom>
          <a:noFill/>
        </p:spPr>
        <p:txBody>
          <a:bodyPr wrap="square" rtlCol="0">
            <a:spAutoFit/>
          </a:bodyPr>
          <a:lstStyle/>
          <a:p>
            <a:pPr algn="ctr"/>
            <a:r>
              <a:rPr lang="en-US" sz="3600" dirty="0">
                <a:solidFill>
                  <a:schemeClr val="bg1"/>
                </a:solidFill>
              </a:rPr>
              <a:t>REPORTING &amp; TRACKING</a:t>
            </a:r>
          </a:p>
          <a:p>
            <a:pPr algn="ctr"/>
            <a:r>
              <a:rPr lang="en-US" dirty="0">
                <a:solidFill>
                  <a:schemeClr val="bg1"/>
                </a:solidFill>
              </a:rPr>
              <a:t>Amplified Digital doesn’t stop at just driving traffic, we focus our attention and optimization towards what happens AFTER the click.</a:t>
            </a:r>
          </a:p>
        </p:txBody>
      </p:sp>
    </p:spTree>
    <p:extLst>
      <p:ext uri="{BB962C8B-B14F-4D97-AF65-F5344CB8AC3E}">
        <p14:creationId xmlns:p14="http://schemas.microsoft.com/office/powerpoint/2010/main" val="3082930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791200" y="995078"/>
            <a:ext cx="2845482" cy="2752188"/>
          </a:xfrm>
          <a:prstGeom prst="rect">
            <a:avLst/>
          </a:prstGeom>
        </p:spPr>
      </p:pic>
      <p:sp>
        <p:nvSpPr>
          <p:cNvPr id="2" name="Slide Number Placeholder 1"/>
          <p:cNvSpPr>
            <a:spLocks noGrp="1"/>
          </p:cNvSpPr>
          <p:nvPr>
            <p:ph type="sldNum" sz="quarter" idx="12"/>
          </p:nvPr>
        </p:nvSpPr>
        <p:spPr/>
        <p:txBody>
          <a:bodyPr/>
          <a:lstStyle/>
          <a:p>
            <a:fld id="{B5D5A0A8-D4AC-468D-9BA7-6844813F2D55}" type="slidenum">
              <a:rPr lang="en-US" smtClean="0"/>
              <a:pPr/>
              <a:t>15</a:t>
            </a:fld>
            <a:endParaRPr lang="en-US"/>
          </a:p>
        </p:txBody>
      </p:sp>
      <p:sp>
        <p:nvSpPr>
          <p:cNvPr id="3" name="Title 2"/>
          <p:cNvSpPr>
            <a:spLocks noGrp="1"/>
          </p:cNvSpPr>
          <p:nvPr>
            <p:ph type="title"/>
          </p:nvPr>
        </p:nvSpPr>
        <p:spPr>
          <a:xfrm>
            <a:off x="838200" y="296882"/>
            <a:ext cx="7620000" cy="501252"/>
          </a:xfrm>
        </p:spPr>
        <p:txBody>
          <a:bodyPr>
            <a:noAutofit/>
          </a:bodyPr>
          <a:lstStyle/>
          <a:p>
            <a:r>
              <a:rPr lang="en-US" sz="2400" dirty="0">
                <a:solidFill>
                  <a:schemeClr val="tx2"/>
                </a:solidFill>
              </a:rPr>
              <a:t>CAMPAIGN REPORTING &amp; OPTIMIZATION</a:t>
            </a:r>
          </a:p>
        </p:txBody>
      </p:sp>
      <p:sp>
        <p:nvSpPr>
          <p:cNvPr id="6" name="Content Placeholder 5"/>
          <p:cNvSpPr>
            <a:spLocks noGrp="1"/>
          </p:cNvSpPr>
          <p:nvPr>
            <p:ph idx="1"/>
          </p:nvPr>
        </p:nvSpPr>
        <p:spPr>
          <a:xfrm>
            <a:off x="838200" y="816390"/>
            <a:ext cx="4953000" cy="4030228"/>
          </a:xfrm>
        </p:spPr>
        <p:txBody>
          <a:bodyPr>
            <a:noAutofit/>
          </a:bodyPr>
          <a:lstStyle/>
          <a:p>
            <a:pPr>
              <a:spcBef>
                <a:spcPts val="0"/>
              </a:spcBef>
              <a:spcAft>
                <a:spcPts val="600"/>
              </a:spcAft>
            </a:pPr>
            <a:r>
              <a:rPr lang="en-US" sz="900" dirty="0"/>
              <a:t>Amplified Digital offers real time reporting so you can access your campaign reports at any time to see how they are doing. As part of our campaign strategy, our team will perform ongoing campaign optimization to ensure we are investing your dollars wisely. Some of our measurement &amp; optimization tactics include:</a:t>
            </a:r>
          </a:p>
          <a:p>
            <a:pPr>
              <a:spcBef>
                <a:spcPts val="0"/>
              </a:spcBef>
              <a:spcAft>
                <a:spcPts val="600"/>
              </a:spcAft>
            </a:pPr>
            <a:br>
              <a:rPr lang="en-US" sz="900" dirty="0"/>
            </a:br>
            <a:r>
              <a:rPr lang="en-US" sz="900" b="1" dirty="0">
                <a:latin typeface="Century Gothic" pitchFamily="34" charset="0"/>
              </a:rPr>
              <a:t>View Thru Conversions (VTC) </a:t>
            </a:r>
            <a:r>
              <a:rPr lang="en-US" sz="900" dirty="0">
                <a:latin typeface="Century Gothic" pitchFamily="34" charset="0"/>
              </a:rPr>
              <a:t>track how many people visited the site AFTER seeing the ad but not clicking.</a:t>
            </a:r>
            <a:endParaRPr lang="en-US" sz="900" dirty="0">
              <a:solidFill>
                <a:schemeClr val="tx2"/>
              </a:solidFill>
              <a:latin typeface="Century Gothic" pitchFamily="34" charset="0"/>
            </a:endParaRPr>
          </a:p>
          <a:p>
            <a:pPr>
              <a:spcBef>
                <a:spcPts val="0"/>
              </a:spcBef>
              <a:spcAft>
                <a:spcPts val="600"/>
              </a:spcAft>
            </a:pPr>
            <a:r>
              <a:rPr lang="en-US" sz="900" b="1" dirty="0">
                <a:latin typeface="Century Gothic" pitchFamily="34" charset="0"/>
              </a:rPr>
              <a:t>Conversion Tracking </a:t>
            </a:r>
            <a:r>
              <a:rPr lang="en-US" sz="900" dirty="0">
                <a:latin typeface="Century Gothic" pitchFamily="34" charset="0"/>
              </a:rPr>
              <a:t>shows us how many people took a measurable action AFTER seeing the ad. This allows us to optimize your campaign for the best performing ads based on the conversions. Trackable information includes phone calls, ecommerce check out, form fills, video plays, downloads, and more! </a:t>
            </a:r>
            <a:endParaRPr lang="en-US" sz="900" b="1" dirty="0"/>
          </a:p>
          <a:p>
            <a:pPr marL="0" indent="0">
              <a:spcBef>
                <a:spcPts val="0"/>
              </a:spcBef>
              <a:spcAft>
                <a:spcPts val="600"/>
              </a:spcAft>
              <a:buNone/>
            </a:pPr>
            <a:r>
              <a:rPr lang="en-US" sz="900" b="1" dirty="0"/>
              <a:t>Keyword Adjustments  </a:t>
            </a:r>
            <a:r>
              <a:rPr lang="en-US" sz="900" dirty="0"/>
              <a:t>– (PPC) after the campaign is running, we utilize the search terms report for new keyword strategies and ideas (both positive &amp; negative), and optimize your campaign towards displaying the keywords that are converting best. </a:t>
            </a:r>
          </a:p>
          <a:p>
            <a:pPr marL="0" indent="0">
              <a:spcBef>
                <a:spcPts val="0"/>
              </a:spcBef>
              <a:spcAft>
                <a:spcPts val="600"/>
              </a:spcAft>
              <a:buNone/>
            </a:pPr>
            <a:r>
              <a:rPr lang="en-US" sz="900" b="1" dirty="0"/>
              <a:t>Creative &amp; Split Ad Testing </a:t>
            </a:r>
            <a:r>
              <a:rPr lang="en-US" sz="900" dirty="0"/>
              <a:t>– with split ad testing, 2 ads are created for a placement.  These ads run against each other until a statistically significant result is reached. The losing ad is disabled and another new ad is created so that the process continues. </a:t>
            </a:r>
          </a:p>
          <a:p>
            <a:pPr marL="0" indent="0">
              <a:spcBef>
                <a:spcPts val="0"/>
              </a:spcBef>
              <a:spcAft>
                <a:spcPts val="600"/>
              </a:spcAft>
              <a:buNone/>
            </a:pPr>
            <a:r>
              <a:rPr lang="en-US" sz="900" b="1" dirty="0"/>
              <a:t>Bid/Budget Adjustments </a:t>
            </a:r>
            <a:r>
              <a:rPr lang="en-US" sz="900" dirty="0"/>
              <a:t>– campaign and placement bids/budgets are set and adjusted to ensure the maximum level of control. We use a combination of automated and manual bidding techniques to ensure that we are maximizing the ad budget to deliver desirable conversions. budgets are increased and decreased as necessary and shifted between campaigns based on performance to ensure that we are maximizing the campaign budget to deliver conversions for the full length of the campaign. </a:t>
            </a:r>
          </a:p>
          <a:p>
            <a:pPr marL="0" indent="0">
              <a:spcBef>
                <a:spcPts val="0"/>
              </a:spcBef>
              <a:spcAft>
                <a:spcPts val="600"/>
              </a:spcAft>
              <a:buNone/>
            </a:pPr>
            <a:r>
              <a:rPr lang="en-US" sz="900" b="1" dirty="0"/>
              <a:t>Networks/Data Providers </a:t>
            </a:r>
            <a:r>
              <a:rPr lang="en-US" sz="900" dirty="0"/>
              <a:t>– performance on different websites, and by different data providers is adjusted as necessary if/when relevant data emerges.</a:t>
            </a:r>
          </a:p>
        </p:txBody>
      </p:sp>
      <p:sp>
        <p:nvSpPr>
          <p:cNvPr id="9" name="Freeform 239"/>
          <p:cNvSpPr>
            <a:spLocks noEditPoints="1"/>
          </p:cNvSpPr>
          <p:nvPr/>
        </p:nvSpPr>
        <p:spPr bwMode="auto">
          <a:xfrm rot="1005705">
            <a:off x="6897746" y="3525496"/>
            <a:ext cx="778925" cy="779128"/>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accent4"/>
          </a:solidFill>
          <a:ln>
            <a:noFill/>
          </a:ln>
        </p:spPr>
        <p:txBody>
          <a:bodyPr vert="horz" wrap="square" lIns="182889" tIns="91445" rIns="182889" bIns="91445" numCol="1" anchor="t" anchorCtr="0" compatLnSpc="1">
            <a:prstTxWarp prst="textNoShape">
              <a:avLst/>
            </a:prstTxWarp>
          </a:bodyPr>
          <a:lstStyle/>
          <a:p>
            <a:endParaRPr lang="id-ID"/>
          </a:p>
        </p:txBody>
      </p:sp>
      <p:sp>
        <p:nvSpPr>
          <p:cNvPr id="10" name="Freeform 240"/>
          <p:cNvSpPr>
            <a:spLocks noEditPoints="1"/>
          </p:cNvSpPr>
          <p:nvPr/>
        </p:nvSpPr>
        <p:spPr bwMode="auto">
          <a:xfrm rot="1005705">
            <a:off x="6262596" y="3696931"/>
            <a:ext cx="677386" cy="677563"/>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2"/>
          </a:solidFill>
          <a:ln>
            <a:noFill/>
          </a:ln>
        </p:spPr>
        <p:txBody>
          <a:bodyPr vert="horz" wrap="square" lIns="182889" tIns="91445" rIns="182889" bIns="91445" numCol="1" anchor="t" anchorCtr="0" compatLnSpc="1">
            <a:prstTxWarp prst="textNoShape">
              <a:avLst/>
            </a:prstTxWarp>
          </a:bodyPr>
          <a:lstStyle/>
          <a:p>
            <a:endParaRPr lang="id-ID"/>
          </a:p>
        </p:txBody>
      </p:sp>
      <p:sp>
        <p:nvSpPr>
          <p:cNvPr id="11" name="Freeform 241"/>
          <p:cNvSpPr>
            <a:spLocks noEditPoints="1"/>
          </p:cNvSpPr>
          <p:nvPr/>
        </p:nvSpPr>
        <p:spPr bwMode="auto">
          <a:xfrm rot="1005705">
            <a:off x="5925042" y="3413689"/>
            <a:ext cx="491464" cy="491592"/>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3"/>
          </a:solidFill>
          <a:ln>
            <a:noFill/>
          </a:ln>
        </p:spPr>
        <p:txBody>
          <a:bodyPr vert="horz" wrap="square" lIns="182889" tIns="91445" rIns="182889" bIns="91445" numCol="1" anchor="t" anchorCtr="0" compatLnSpc="1">
            <a:prstTxWarp prst="textNoShape">
              <a:avLst/>
            </a:prstTxWarp>
          </a:bodyPr>
          <a:lstStyle/>
          <a:p>
            <a:endParaRPr lang="id-ID"/>
          </a:p>
        </p:txBody>
      </p:sp>
      <p:sp>
        <p:nvSpPr>
          <p:cNvPr id="12" name="Freeform 247"/>
          <p:cNvSpPr>
            <a:spLocks noEditPoints="1"/>
          </p:cNvSpPr>
          <p:nvPr/>
        </p:nvSpPr>
        <p:spPr bwMode="auto">
          <a:xfrm rot="1005705">
            <a:off x="6509189" y="3944108"/>
            <a:ext cx="184067" cy="183652"/>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chemeClr val="accent2"/>
          </a:solidFill>
          <a:ln>
            <a:noFill/>
          </a:ln>
        </p:spPr>
        <p:txBody>
          <a:bodyPr vert="horz" wrap="square" lIns="182889" tIns="91445" rIns="182889" bIns="91445" numCol="1" anchor="t" anchorCtr="0" compatLnSpc="1">
            <a:prstTxWarp prst="textNoShape">
              <a:avLst/>
            </a:prstTxWarp>
          </a:bodyPr>
          <a:lstStyle/>
          <a:p>
            <a:endParaRPr lang="id-ID"/>
          </a:p>
        </p:txBody>
      </p:sp>
      <p:sp>
        <p:nvSpPr>
          <p:cNvPr id="13" name="Freeform 248"/>
          <p:cNvSpPr>
            <a:spLocks noEditPoints="1"/>
          </p:cNvSpPr>
          <p:nvPr/>
        </p:nvSpPr>
        <p:spPr bwMode="auto">
          <a:xfrm rot="1005705">
            <a:off x="7185435" y="3810448"/>
            <a:ext cx="210959" cy="211941"/>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chemeClr val="accent4"/>
          </a:solidFill>
          <a:ln>
            <a:noFill/>
          </a:ln>
        </p:spPr>
        <p:txBody>
          <a:bodyPr vert="horz" wrap="square" lIns="182889" tIns="91445" rIns="182889" bIns="91445" numCol="1" anchor="t" anchorCtr="0" compatLnSpc="1">
            <a:prstTxWarp prst="textNoShape">
              <a:avLst/>
            </a:prstTxWarp>
          </a:bodyPr>
          <a:lstStyle/>
          <a:p>
            <a:endParaRPr lang="id-ID"/>
          </a:p>
        </p:txBody>
      </p:sp>
      <p:sp>
        <p:nvSpPr>
          <p:cNvPr id="14" name="Freeform 249"/>
          <p:cNvSpPr>
            <a:spLocks noEditPoints="1"/>
          </p:cNvSpPr>
          <p:nvPr/>
        </p:nvSpPr>
        <p:spPr bwMode="auto">
          <a:xfrm rot="1005705">
            <a:off x="6104186" y="3593725"/>
            <a:ext cx="133530" cy="133565"/>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accent3"/>
          </a:solidFill>
          <a:ln>
            <a:noFill/>
          </a:ln>
        </p:spPr>
        <p:txBody>
          <a:bodyPr vert="horz" wrap="square" lIns="182889" tIns="91445" rIns="182889" bIns="91445" numCol="1" anchor="t" anchorCtr="0" compatLnSpc="1">
            <a:prstTxWarp prst="textNoShape">
              <a:avLst/>
            </a:prstTxWarp>
          </a:bodyPr>
          <a:lstStyle/>
          <a:p>
            <a:endParaRPr lang="id-ID"/>
          </a:p>
        </p:txBody>
      </p:sp>
      <p:grpSp>
        <p:nvGrpSpPr>
          <p:cNvPr id="15" name="Group 15"/>
          <p:cNvGrpSpPr/>
          <p:nvPr/>
        </p:nvGrpSpPr>
        <p:grpSpPr>
          <a:xfrm rot="1005705">
            <a:off x="5867313" y="3313455"/>
            <a:ext cx="402049" cy="666087"/>
            <a:chOff x="1498443" y="3296141"/>
            <a:chExt cx="1376598" cy="2280056"/>
          </a:xfrm>
          <a:solidFill>
            <a:schemeClr val="accent4"/>
          </a:solidFill>
        </p:grpSpPr>
        <p:grpSp>
          <p:nvGrpSpPr>
            <p:cNvPr id="17" name="Group 17"/>
            <p:cNvGrpSpPr/>
            <p:nvPr/>
          </p:nvGrpSpPr>
          <p:grpSpPr>
            <a:xfrm rot="20700000">
              <a:off x="1498443" y="3464825"/>
              <a:ext cx="1055686" cy="2111372"/>
              <a:chOff x="1480457" y="3328209"/>
              <a:chExt cx="1055686" cy="2111372"/>
            </a:xfrm>
            <a:grpFill/>
          </p:grpSpPr>
          <p:sp>
            <p:nvSpPr>
              <p:cNvPr id="20" name="Freeform 5"/>
              <p:cNvSpPr>
                <a:spLocks/>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6"/>
              <p:cNvSpPr>
                <a:spLocks/>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8" name="Oval 17"/>
            <p:cNvSpPr/>
            <p:nvPr/>
          </p:nvSpPr>
          <p:spPr>
            <a:xfrm>
              <a:off x="2221301" y="3296141"/>
              <a:ext cx="174172" cy="1741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18"/>
            <p:cNvSpPr/>
            <p:nvPr/>
          </p:nvSpPr>
          <p:spPr>
            <a:xfrm>
              <a:off x="2700869" y="5282871"/>
              <a:ext cx="174172" cy="1741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422206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4000" fill="hold"/>
                                        <p:tgtEl>
                                          <p:spTgt spid="9"/>
                                        </p:tgtEl>
                                        <p:attrNameLst>
                                          <p:attrName>r</p:attrName>
                                        </p:attrNameLst>
                                      </p:cBhvr>
                                    </p:animRot>
                                  </p:childTnLst>
                                </p:cTn>
                              </p:par>
                              <p:par>
                                <p:cTn id="7" presetID="8" presetClass="emph" presetSubtype="0" fill="hold" grpId="0" nodeType="withEffect">
                                  <p:stCondLst>
                                    <p:cond delay="0"/>
                                  </p:stCondLst>
                                  <p:childTnLst>
                                    <p:animRot by="21600000">
                                      <p:cBhvr>
                                        <p:cTn id="8" dur="4000" fill="hold"/>
                                        <p:tgtEl>
                                          <p:spTgt spid="10"/>
                                        </p:tgtEl>
                                        <p:attrNameLst>
                                          <p:attrName>r</p:attrName>
                                        </p:attrNameLst>
                                      </p:cBhvr>
                                    </p:animRot>
                                  </p:childTnLst>
                                </p:cTn>
                              </p:par>
                              <p:par>
                                <p:cTn id="9" presetID="8" presetClass="emph" presetSubtype="0" fill="hold" grpId="0" nodeType="withEffect">
                                  <p:stCondLst>
                                    <p:cond delay="0"/>
                                  </p:stCondLst>
                                  <p:childTnLst>
                                    <p:animRot by="21600000">
                                      <p:cBhvr>
                                        <p:cTn id="10" dur="4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owchart: Process 19"/>
          <p:cNvSpPr/>
          <p:nvPr/>
        </p:nvSpPr>
        <p:spPr>
          <a:xfrm>
            <a:off x="0" y="2876551"/>
            <a:ext cx="3810000" cy="1629174"/>
          </a:xfrm>
          <a:prstGeom prst="flowChart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2816054" y="819150"/>
            <a:ext cx="3484267" cy="4114800"/>
          </a:xfrm>
          <a:prstGeom prst="flowChartProcess">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133350"/>
            <a:ext cx="8229600" cy="613171"/>
          </a:xfrm>
        </p:spPr>
        <p:txBody>
          <a:bodyPr>
            <a:normAutofit/>
          </a:bodyPr>
          <a:lstStyle/>
          <a:p>
            <a:r>
              <a:rPr lang="en-US" sz="2400" dirty="0">
                <a:solidFill>
                  <a:schemeClr val="tx2"/>
                </a:solidFill>
              </a:rPr>
              <a:t>CAMPAIGN REPORTING DASHBOARD</a:t>
            </a:r>
          </a:p>
        </p:txBody>
      </p:sp>
      <p:sp>
        <p:nvSpPr>
          <p:cNvPr id="2" name="Slide Number Placeholder 1"/>
          <p:cNvSpPr>
            <a:spLocks noGrp="1"/>
          </p:cNvSpPr>
          <p:nvPr>
            <p:ph type="sldNum" sz="quarter" idx="12"/>
          </p:nvPr>
        </p:nvSpPr>
        <p:spPr/>
        <p:txBody>
          <a:bodyPr/>
          <a:lstStyle/>
          <a:p>
            <a:fld id="{B5D5A0A8-D4AC-468D-9BA7-6844813F2D55}" type="slidenum">
              <a:rPr lang="en-US" smtClean="0"/>
              <a:pPr/>
              <a:t>16</a:t>
            </a:fld>
            <a:endParaRPr lang="en-US"/>
          </a:p>
        </p:txBody>
      </p:sp>
      <p:sp>
        <p:nvSpPr>
          <p:cNvPr id="11" name="Arc 10"/>
          <p:cNvSpPr/>
          <p:nvPr/>
        </p:nvSpPr>
        <p:spPr>
          <a:xfrm rot="5086360" flipH="1" flipV="1">
            <a:off x="2188698" y="1917458"/>
            <a:ext cx="1489958" cy="1489958"/>
          </a:xfrm>
          <a:prstGeom prst="arc">
            <a:avLst>
              <a:gd name="adj1" fmla="val 18423282"/>
              <a:gd name="adj2" fmla="val 0"/>
            </a:avLst>
          </a:prstGeom>
          <a:ln w="952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1668389" y="2236608"/>
            <a:ext cx="1147665" cy="461665"/>
          </a:xfrm>
          <a:prstGeom prst="rect">
            <a:avLst/>
          </a:prstGeom>
          <a:noFill/>
          <a:ln w="9525">
            <a:noFill/>
          </a:ln>
        </p:spPr>
        <p:txBody>
          <a:bodyPr wrap="square" rtlCol="0">
            <a:spAutoFit/>
          </a:bodyPr>
          <a:lstStyle/>
          <a:p>
            <a:pPr algn="ctr">
              <a:tabLst>
                <a:tab pos="801688" algn="l"/>
                <a:tab pos="1312863" algn="l"/>
              </a:tabLst>
            </a:pPr>
            <a:r>
              <a:rPr lang="en-US" sz="800" dirty="0">
                <a:solidFill>
                  <a:schemeClr val="tx2"/>
                </a:solidFill>
                <a:latin typeface="Century Gothic" pitchFamily="34" charset="0"/>
              </a:rPr>
              <a:t>Total Conversions for each Placement</a:t>
            </a:r>
          </a:p>
        </p:txBody>
      </p:sp>
      <p:sp>
        <p:nvSpPr>
          <p:cNvPr id="14" name="TextBox 13"/>
          <p:cNvSpPr txBox="1"/>
          <p:nvPr/>
        </p:nvSpPr>
        <p:spPr>
          <a:xfrm>
            <a:off x="6412554" y="2316953"/>
            <a:ext cx="857666" cy="461665"/>
          </a:xfrm>
          <a:prstGeom prst="rect">
            <a:avLst/>
          </a:prstGeom>
          <a:noFill/>
          <a:ln w="9525">
            <a:noFill/>
          </a:ln>
        </p:spPr>
        <p:txBody>
          <a:bodyPr wrap="square" rtlCol="0">
            <a:spAutoFit/>
          </a:bodyPr>
          <a:lstStyle/>
          <a:p>
            <a:pPr algn="ctr">
              <a:tabLst>
                <a:tab pos="801688" algn="l"/>
                <a:tab pos="1312863" algn="l"/>
              </a:tabLst>
            </a:pPr>
            <a:r>
              <a:rPr lang="en-US" sz="800" dirty="0">
                <a:solidFill>
                  <a:schemeClr val="tx2"/>
                </a:solidFill>
                <a:latin typeface="Century Gothic" pitchFamily="34" charset="0"/>
              </a:rPr>
              <a:t>Placement performance trend</a:t>
            </a:r>
          </a:p>
        </p:txBody>
      </p:sp>
      <p:sp>
        <p:nvSpPr>
          <p:cNvPr id="16" name="Arc 15"/>
          <p:cNvSpPr/>
          <p:nvPr/>
        </p:nvSpPr>
        <p:spPr>
          <a:xfrm rot="18722414" flipH="1" flipV="1">
            <a:off x="5930131" y="130603"/>
            <a:ext cx="996755" cy="1647149"/>
          </a:xfrm>
          <a:prstGeom prst="arc">
            <a:avLst>
              <a:gd name="adj1" fmla="val 17572071"/>
              <a:gd name="adj2" fmla="val 0"/>
            </a:avLst>
          </a:prstGeom>
          <a:ln w="952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6609314" y="1469493"/>
            <a:ext cx="1305572" cy="338554"/>
          </a:xfrm>
          <a:prstGeom prst="rect">
            <a:avLst/>
          </a:prstGeom>
          <a:noFill/>
          <a:ln w="9525">
            <a:noFill/>
          </a:ln>
        </p:spPr>
        <p:txBody>
          <a:bodyPr wrap="square" rtlCol="0">
            <a:spAutoFit/>
          </a:bodyPr>
          <a:lstStyle/>
          <a:p>
            <a:pPr algn="ctr">
              <a:tabLst>
                <a:tab pos="801688" algn="l"/>
                <a:tab pos="1312863" algn="l"/>
              </a:tabLst>
            </a:pPr>
            <a:r>
              <a:rPr lang="en-US" sz="800" dirty="0">
                <a:solidFill>
                  <a:schemeClr val="tx2"/>
                </a:solidFill>
                <a:latin typeface="Century Gothic" pitchFamily="34" charset="0"/>
              </a:rPr>
              <a:t>Specific metrics for each placement type</a:t>
            </a:r>
          </a:p>
        </p:txBody>
      </p:sp>
      <p:sp>
        <p:nvSpPr>
          <p:cNvPr id="18" name="TextBox 17"/>
          <p:cNvSpPr txBox="1"/>
          <p:nvPr/>
        </p:nvSpPr>
        <p:spPr>
          <a:xfrm>
            <a:off x="6263277" y="3030058"/>
            <a:ext cx="1147665" cy="954107"/>
          </a:xfrm>
          <a:prstGeom prst="rect">
            <a:avLst/>
          </a:prstGeom>
          <a:noFill/>
          <a:ln w="9525">
            <a:noFill/>
          </a:ln>
        </p:spPr>
        <p:txBody>
          <a:bodyPr wrap="square" rtlCol="0">
            <a:spAutoFit/>
          </a:bodyPr>
          <a:lstStyle/>
          <a:p>
            <a:pPr algn="ctr">
              <a:tabLst>
                <a:tab pos="801688" algn="l"/>
                <a:tab pos="1312863" algn="l"/>
              </a:tabLst>
            </a:pPr>
            <a:r>
              <a:rPr lang="en-US" sz="800" dirty="0">
                <a:solidFill>
                  <a:schemeClr val="tx2"/>
                </a:solidFill>
                <a:latin typeface="Century Gothic" pitchFamily="34" charset="0"/>
              </a:rPr>
              <a:t>View Thru Conversions (VTC) track how many people visited the site AFTER seeing the ad but not clicking</a:t>
            </a:r>
          </a:p>
        </p:txBody>
      </p:sp>
      <p:sp>
        <p:nvSpPr>
          <p:cNvPr id="19" name="Arc 18"/>
          <p:cNvSpPr/>
          <p:nvPr/>
        </p:nvSpPr>
        <p:spPr>
          <a:xfrm rot="7013417">
            <a:off x="5442303" y="2967089"/>
            <a:ext cx="1409700" cy="1491997"/>
          </a:xfrm>
          <a:prstGeom prst="arc">
            <a:avLst>
              <a:gd name="adj1" fmla="val 15825779"/>
              <a:gd name="adj2" fmla="val 20037361"/>
            </a:avLst>
          </a:prstGeom>
          <a:ln w="952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4"/>
          <p:cNvGrpSpPr/>
          <p:nvPr/>
        </p:nvGrpSpPr>
        <p:grpSpPr>
          <a:xfrm>
            <a:off x="2897116" y="946600"/>
            <a:ext cx="3193212" cy="3759736"/>
            <a:chOff x="2048224" y="2280649"/>
            <a:chExt cx="5307303" cy="6248898"/>
          </a:xfrm>
          <a:solidFill>
            <a:schemeClr val="bg2"/>
          </a:solidFill>
        </p:grpSpPr>
        <p:grpSp>
          <p:nvGrpSpPr>
            <p:cNvPr id="4" name="Group 3"/>
            <p:cNvGrpSpPr/>
            <p:nvPr/>
          </p:nvGrpSpPr>
          <p:grpSpPr>
            <a:xfrm>
              <a:off x="2048224" y="2280649"/>
              <a:ext cx="5307303" cy="4587121"/>
              <a:chOff x="2048224" y="2280649"/>
              <a:chExt cx="5307303" cy="4587121"/>
            </a:xfrm>
            <a:grpFill/>
          </p:grpSpPr>
          <p:pic>
            <p:nvPicPr>
              <p:cNvPr id="1027" name="Picture 2" descr="image00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06" t="38044" r="2507"/>
              <a:stretch/>
            </p:blipFill>
            <p:spPr bwMode="auto">
              <a:xfrm>
                <a:off x="2048224" y="2280649"/>
                <a:ext cx="5307303" cy="23008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8" name="Picture 3" descr="image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7160" y="4494654"/>
                <a:ext cx="5288367" cy="23731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029" name="Picture 4" descr="image00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95" t="42180" r="3643" b="7455"/>
            <a:stretch/>
          </p:blipFill>
          <p:spPr bwMode="auto">
            <a:xfrm>
              <a:off x="2067158" y="6867770"/>
              <a:ext cx="5288369" cy="16617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0" name="Arc 9"/>
          <p:cNvSpPr/>
          <p:nvPr/>
        </p:nvSpPr>
        <p:spPr>
          <a:xfrm rot="18722414">
            <a:off x="1725856" y="841417"/>
            <a:ext cx="1409700" cy="1409700"/>
          </a:xfrm>
          <a:prstGeom prst="arc">
            <a:avLst/>
          </a:prstGeom>
          <a:ln w="952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1491962" y="1095083"/>
            <a:ext cx="744218" cy="584775"/>
          </a:xfrm>
          <a:prstGeom prst="rect">
            <a:avLst/>
          </a:prstGeom>
          <a:noFill/>
          <a:ln w="9525">
            <a:noFill/>
          </a:ln>
        </p:spPr>
        <p:txBody>
          <a:bodyPr wrap="square" rtlCol="0">
            <a:spAutoFit/>
          </a:bodyPr>
          <a:lstStyle/>
          <a:p>
            <a:pPr algn="ctr">
              <a:tabLst>
                <a:tab pos="801688" algn="l"/>
                <a:tab pos="1312863" algn="l"/>
              </a:tabLst>
            </a:pPr>
            <a:r>
              <a:rPr lang="en-US" sz="800" dirty="0">
                <a:solidFill>
                  <a:schemeClr val="tx2"/>
                </a:solidFill>
                <a:latin typeface="Century Gothic" pitchFamily="34" charset="0"/>
              </a:rPr>
              <a:t>Metrics based on each placement</a:t>
            </a:r>
          </a:p>
        </p:txBody>
      </p:sp>
      <p:sp>
        <p:nvSpPr>
          <p:cNvPr id="15" name="Arc 14"/>
          <p:cNvSpPr/>
          <p:nvPr/>
        </p:nvSpPr>
        <p:spPr>
          <a:xfrm rot="14908713" flipV="1">
            <a:off x="5184891" y="1736020"/>
            <a:ext cx="1409700" cy="2113272"/>
          </a:xfrm>
          <a:prstGeom prst="arc">
            <a:avLst>
              <a:gd name="adj1" fmla="val 16418281"/>
              <a:gd name="adj2" fmla="val 19306793"/>
            </a:avLst>
          </a:prstGeom>
          <a:ln w="952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310722" y="2950774"/>
            <a:ext cx="2324100" cy="1446550"/>
          </a:xfrm>
          <a:prstGeom prst="rect">
            <a:avLst/>
          </a:prstGeom>
          <a:noFill/>
        </p:spPr>
        <p:txBody>
          <a:bodyPr wrap="square" rtlCol="0">
            <a:spAutoFit/>
          </a:bodyPr>
          <a:lstStyle/>
          <a:p>
            <a:r>
              <a:rPr lang="en-US" sz="1100" dirty="0" err="1">
                <a:solidFill>
                  <a:schemeClr val="bg1"/>
                </a:solidFill>
              </a:rPr>
              <a:t>Amplified’s</a:t>
            </a:r>
            <a:r>
              <a:rPr lang="en-US" sz="1100" dirty="0">
                <a:solidFill>
                  <a:schemeClr val="bg1"/>
                </a:solidFill>
              </a:rPr>
              <a:t> “Always On” reporting dashboard lets you see the real numbers behind your campaigns – including the standard metrics like impressions and clicks – all the way through to conversions and view through conversions.</a:t>
            </a:r>
          </a:p>
        </p:txBody>
      </p:sp>
      <p:sp>
        <p:nvSpPr>
          <p:cNvPr id="7" name="TextBox 6">
            <a:extLst>
              <a:ext uri="{FF2B5EF4-FFF2-40B4-BE49-F238E27FC236}">
                <a16:creationId xmlns:a16="http://schemas.microsoft.com/office/drawing/2014/main" id="{2E604EDF-8740-4B9C-8EB6-25F7867C0D55}"/>
              </a:ext>
            </a:extLst>
          </p:cNvPr>
          <p:cNvSpPr txBox="1"/>
          <p:nvPr/>
        </p:nvSpPr>
        <p:spPr>
          <a:xfrm>
            <a:off x="6507783" y="4596337"/>
            <a:ext cx="2583159" cy="461665"/>
          </a:xfrm>
          <a:prstGeom prst="rect">
            <a:avLst/>
          </a:prstGeom>
          <a:noFill/>
        </p:spPr>
        <p:txBody>
          <a:bodyPr wrap="square" rtlCol="0">
            <a:spAutoFit/>
          </a:bodyPr>
          <a:lstStyle/>
          <a:p>
            <a:r>
              <a:rPr lang="en-US" sz="800" i="1" dirty="0">
                <a:solidFill>
                  <a:schemeClr val="tx2"/>
                </a:solidFill>
              </a:rPr>
              <a:t>*Login access to the reporting dashboard is available 24/7. Campaign reporting is updated 1x per day.</a:t>
            </a:r>
          </a:p>
        </p:txBody>
      </p:sp>
    </p:spTree>
    <p:extLst>
      <p:ext uri="{BB962C8B-B14F-4D97-AF65-F5344CB8AC3E}">
        <p14:creationId xmlns:p14="http://schemas.microsoft.com/office/powerpoint/2010/main" val="2578873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CE9A52-EE2C-4D3F-93AB-6FF6A51587D2}" type="slidenum">
              <a:rPr lang="en-US" smtClean="0"/>
              <a:pPr/>
              <a:t>17</a:t>
            </a:fld>
            <a:endParaRPr lang="en-US"/>
          </a:p>
        </p:txBody>
      </p:sp>
      <p:sp>
        <p:nvSpPr>
          <p:cNvPr id="5" name="TextBox 4"/>
          <p:cNvSpPr txBox="1"/>
          <p:nvPr/>
        </p:nvSpPr>
        <p:spPr>
          <a:xfrm>
            <a:off x="1752600" y="1504950"/>
            <a:ext cx="5791200" cy="2031325"/>
          </a:xfrm>
          <a:prstGeom prst="rect">
            <a:avLst/>
          </a:prstGeom>
          <a:noFill/>
        </p:spPr>
        <p:txBody>
          <a:bodyPr wrap="square" rtlCol="0">
            <a:spAutoFit/>
          </a:bodyPr>
          <a:lstStyle/>
          <a:p>
            <a:pPr algn="ctr"/>
            <a:r>
              <a:rPr lang="en-US" sz="3600" dirty="0">
                <a:solidFill>
                  <a:schemeClr val="bg1"/>
                </a:solidFill>
              </a:rPr>
              <a:t>BENCHMARKS &amp; </a:t>
            </a:r>
            <a:br>
              <a:rPr lang="en-US" sz="3600" dirty="0">
                <a:solidFill>
                  <a:schemeClr val="bg1"/>
                </a:solidFill>
              </a:rPr>
            </a:br>
            <a:r>
              <a:rPr lang="en-US" sz="3600" dirty="0">
                <a:solidFill>
                  <a:schemeClr val="bg1"/>
                </a:solidFill>
              </a:rPr>
              <a:t>CASE STUDIES</a:t>
            </a:r>
          </a:p>
          <a:p>
            <a:pPr algn="ctr"/>
            <a:r>
              <a:rPr lang="en-US" dirty="0">
                <a:solidFill>
                  <a:schemeClr val="bg1"/>
                </a:solidFill>
              </a:rPr>
              <a:t>Amplified Digital is highly experienced when it comes to digital marketing for the medical industry</a:t>
            </a:r>
          </a:p>
        </p:txBody>
      </p:sp>
    </p:spTree>
    <p:extLst>
      <p:ext uri="{BB962C8B-B14F-4D97-AF65-F5344CB8AC3E}">
        <p14:creationId xmlns:p14="http://schemas.microsoft.com/office/powerpoint/2010/main" val="445077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209550"/>
            <a:ext cx="9144000" cy="685800"/>
          </a:xfrm>
          <a:prstGeom prst="flowChart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INDUSTRY BENCHMARKS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401720069"/>
              </p:ext>
            </p:extLst>
          </p:nvPr>
        </p:nvGraphicFramePr>
        <p:xfrm>
          <a:off x="304800" y="1510110"/>
          <a:ext cx="8229600" cy="33940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DCCE9A52-EE2C-4D3F-93AB-6FF6A51587D2}" type="slidenum">
              <a:rPr lang="en-US" smtClean="0"/>
              <a:pPr/>
              <a:t>18</a:t>
            </a:fld>
            <a:endParaRPr lang="en-US"/>
          </a:p>
        </p:txBody>
      </p:sp>
      <p:sp>
        <p:nvSpPr>
          <p:cNvPr id="12" name="TextBox 11"/>
          <p:cNvSpPr txBox="1"/>
          <p:nvPr/>
        </p:nvSpPr>
        <p:spPr>
          <a:xfrm>
            <a:off x="914400" y="1050022"/>
            <a:ext cx="7467600" cy="646331"/>
          </a:xfrm>
          <a:prstGeom prst="rect">
            <a:avLst/>
          </a:prstGeom>
          <a:noFill/>
        </p:spPr>
        <p:txBody>
          <a:bodyPr wrap="square" rtlCol="0">
            <a:spAutoFit/>
          </a:bodyPr>
          <a:lstStyle/>
          <a:p>
            <a:pPr algn="ctr"/>
            <a:r>
              <a:rPr lang="en-US" dirty="0"/>
              <a:t>For 2017, our internal benchmarks for the medical industry compared to overall industry benchmarks are as follows:</a:t>
            </a:r>
          </a:p>
        </p:txBody>
      </p:sp>
    </p:spTree>
    <p:extLst>
      <p:ext uri="{BB962C8B-B14F-4D97-AF65-F5344CB8AC3E}">
        <p14:creationId xmlns:p14="http://schemas.microsoft.com/office/powerpoint/2010/main" val="500611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6629400" cy="3657599"/>
          </a:xfrm>
        </p:spPr>
        <p:txBody>
          <a:bodyPr>
            <a:noAutofit/>
          </a:bodyPr>
          <a:lstStyle/>
          <a:p>
            <a:pPr>
              <a:spcBef>
                <a:spcPts val="0"/>
              </a:spcBef>
            </a:pPr>
            <a:r>
              <a:rPr lang="en-US" sz="1100" b="1" dirty="0"/>
              <a:t>Overview &amp; Challenges</a:t>
            </a:r>
            <a:endParaRPr lang="en-US" sz="1100" dirty="0"/>
          </a:p>
          <a:p>
            <a:pPr>
              <a:spcBef>
                <a:spcPts val="0"/>
              </a:spcBef>
            </a:pPr>
            <a:r>
              <a:rPr lang="en-US" sz="1100" dirty="0"/>
              <a:t>A hospital was looking to increase traffic to and increase the number of conversions (requests for information, seminar registrations) coming from its newly launched Bariatric Surgery website. </a:t>
            </a:r>
          </a:p>
          <a:p>
            <a:pPr>
              <a:spcBef>
                <a:spcPts val="0"/>
              </a:spcBef>
            </a:pPr>
            <a:endParaRPr lang="en-US" sz="1100" dirty="0"/>
          </a:p>
          <a:p>
            <a:pPr>
              <a:spcBef>
                <a:spcPts val="0"/>
              </a:spcBef>
            </a:pPr>
            <a:r>
              <a:rPr lang="en-US" sz="1100" b="1" dirty="0"/>
              <a:t>Solution</a:t>
            </a:r>
            <a:endParaRPr lang="en-US" sz="1100" dirty="0"/>
          </a:p>
          <a:p>
            <a:pPr>
              <a:spcBef>
                <a:spcPts val="0"/>
              </a:spcBef>
            </a:pPr>
            <a:r>
              <a:rPr lang="en-US" sz="1100" dirty="0"/>
              <a:t>Having a new website, we knew it would take some time before client would begin to see a large amount of organic traffic. In order to begin immediately driving high quality traffic, we launched a PPC campaign targeted at users searching for information that matched the content the newly launched website was offering. Due to nature of Bariatric Surgery (users typically conduct quite a bit a research prior to committing to the procedure), a supplemental remarketing campaign was launched as well. This remarketing campaign allowed us to capitalize on the extended research process by giving us an opportunity to get our message across to potential patients as they took their research to other websites. </a:t>
            </a:r>
          </a:p>
          <a:p>
            <a:pPr>
              <a:spcBef>
                <a:spcPts val="0"/>
              </a:spcBef>
            </a:pPr>
            <a:r>
              <a:rPr lang="en-US" sz="1100" b="1" dirty="0"/>
              <a:t> </a:t>
            </a:r>
            <a:endParaRPr lang="en-US" sz="1100" dirty="0"/>
          </a:p>
          <a:p>
            <a:pPr>
              <a:spcBef>
                <a:spcPts val="0"/>
              </a:spcBef>
            </a:pPr>
            <a:r>
              <a:rPr lang="en-US" sz="1100" b="1" dirty="0"/>
              <a:t>Results</a:t>
            </a:r>
            <a:endParaRPr lang="en-US" sz="1100" dirty="0"/>
          </a:p>
          <a:p>
            <a:pPr>
              <a:spcBef>
                <a:spcPts val="0"/>
              </a:spcBef>
            </a:pPr>
            <a:r>
              <a:rPr lang="en-US" sz="1100" dirty="0"/>
              <a:t>The campaign generated over 1,900 new visitors to the site; 21.40% of whom either called the hospital for more information, requested more information via the website, or signed up for a seminar. </a:t>
            </a:r>
          </a:p>
          <a:p>
            <a:pPr>
              <a:spcBef>
                <a:spcPts val="0"/>
              </a:spcBef>
            </a:pPr>
            <a:endParaRPr lang="en-US" sz="1100" dirty="0"/>
          </a:p>
        </p:txBody>
      </p:sp>
      <p:sp>
        <p:nvSpPr>
          <p:cNvPr id="4" name="Slide Number Placeholder 3"/>
          <p:cNvSpPr>
            <a:spLocks noGrp="1"/>
          </p:cNvSpPr>
          <p:nvPr>
            <p:ph type="sldNum" sz="quarter" idx="12"/>
          </p:nvPr>
        </p:nvSpPr>
        <p:spPr/>
        <p:txBody>
          <a:bodyPr/>
          <a:lstStyle/>
          <a:p>
            <a:fld id="{DCCE9A52-EE2C-4D3F-93AB-6FF6A51587D2}" type="slidenum">
              <a:rPr lang="en-US" smtClean="0"/>
              <a:pPr/>
              <a:t>19</a:t>
            </a:fld>
            <a:endParaRPr lang="en-US"/>
          </a:p>
        </p:txBody>
      </p:sp>
      <p:sp>
        <p:nvSpPr>
          <p:cNvPr id="5" name="Flowchart: Off-page Connector 4"/>
          <p:cNvSpPr/>
          <p:nvPr/>
        </p:nvSpPr>
        <p:spPr>
          <a:xfrm rot="16200000">
            <a:off x="1035052" y="-672902"/>
            <a:ext cx="533400" cy="2578101"/>
          </a:xfrm>
          <a:prstGeom prst="flowChartOffpage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CASE STUDIES</a:t>
            </a:r>
          </a:p>
        </p:txBody>
      </p:sp>
      <p:sp>
        <p:nvSpPr>
          <p:cNvPr id="6" name="TextBox 5"/>
          <p:cNvSpPr txBox="1"/>
          <p:nvPr/>
        </p:nvSpPr>
        <p:spPr>
          <a:xfrm>
            <a:off x="2667000" y="431482"/>
            <a:ext cx="3657600" cy="369332"/>
          </a:xfrm>
          <a:prstGeom prst="rect">
            <a:avLst/>
          </a:prstGeom>
          <a:noFill/>
        </p:spPr>
        <p:txBody>
          <a:bodyPr wrap="square" rtlCol="0">
            <a:spAutoFit/>
          </a:bodyPr>
          <a:lstStyle/>
          <a:p>
            <a:r>
              <a:rPr lang="en-US" b="1" dirty="0">
                <a:solidFill>
                  <a:schemeClr val="accent4"/>
                </a:solidFill>
              </a:rPr>
              <a:t>Bariatric Surgery</a:t>
            </a:r>
          </a:p>
        </p:txBody>
      </p:sp>
      <p:pic>
        <p:nvPicPr>
          <p:cNvPr id="8" name="Picture 7"/>
          <p:cNvPicPr>
            <a:picLocks noChangeAspect="1"/>
          </p:cNvPicPr>
          <p:nvPr/>
        </p:nvPicPr>
        <p:blipFill rotWithShape="1">
          <a:blip r:embed="rId2"/>
          <a:srcRect l="33694" r="28569"/>
          <a:stretch/>
        </p:blipFill>
        <p:spPr>
          <a:xfrm>
            <a:off x="7010400" y="500300"/>
            <a:ext cx="2133600" cy="4240293"/>
          </a:xfrm>
          <a:prstGeom prst="rect">
            <a:avLst/>
          </a:prstGeom>
        </p:spPr>
      </p:pic>
    </p:spTree>
    <p:extLst>
      <p:ext uri="{BB962C8B-B14F-4D97-AF65-F5344CB8AC3E}">
        <p14:creationId xmlns:p14="http://schemas.microsoft.com/office/powerpoint/2010/main" val="277871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
            <a:ext cx="9144000" cy="280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459418" y="401181"/>
            <a:ext cx="5372100" cy="2031325"/>
          </a:xfrm>
          <a:prstGeom prst="rect">
            <a:avLst/>
          </a:prstGeom>
          <a:noFill/>
        </p:spPr>
        <p:txBody>
          <a:bodyPr wrap="square" rtlCol="0">
            <a:spAutoFit/>
          </a:bodyPr>
          <a:lstStyle/>
          <a:p>
            <a:r>
              <a:rPr lang="en-US" sz="1050" dirty="0"/>
              <a:t>Amplified Digital (AD) is a full service digital agency focused on strategic digital marketing, creative services, media planning and consulting. Born and bred out of a traditional media company, (the St. Louis Post-Dispatch) our Agency and its leaders understand ALL types of media, and can help strategize to incorporate digital with your traditional media placements to maximize your ROI. </a:t>
            </a:r>
          </a:p>
          <a:p>
            <a:endParaRPr lang="en-US" sz="1050" dirty="0"/>
          </a:p>
          <a:p>
            <a:r>
              <a:rPr lang="en-US" sz="1050" dirty="0"/>
              <a:t>At Amplified Digital, our #1 priority is your success, which means we first take the time to LISTEN to what your business goals and objectives, so that we fully understand your project before moving forward. From there, we investigate and strategize the best course of action, including campaign messaging, creative, and content, timeliness, and execution – working to navigate your team throughout the process to help you meet and exceed your company’s KPI’s. </a:t>
            </a:r>
          </a:p>
        </p:txBody>
      </p:sp>
      <p:sp>
        <p:nvSpPr>
          <p:cNvPr id="15" name="Slide Number Placeholder 14"/>
          <p:cNvSpPr>
            <a:spLocks noGrp="1"/>
          </p:cNvSpPr>
          <p:nvPr>
            <p:ph type="sldNum" sz="quarter" idx="12"/>
          </p:nvPr>
        </p:nvSpPr>
        <p:spPr/>
        <p:txBody>
          <a:bodyPr/>
          <a:lstStyle/>
          <a:p>
            <a:fld id="{DCCE9A52-EE2C-4D3F-93AB-6FF6A51587D2}" type="slidenum">
              <a:rPr lang="en-US" smtClean="0"/>
              <a:pPr/>
              <a:t>2</a:t>
            </a:fld>
            <a:endParaRPr lang="en-US"/>
          </a:p>
        </p:txBody>
      </p:sp>
      <p:sp>
        <p:nvSpPr>
          <p:cNvPr id="4" name="Content Placeholder 10"/>
          <p:cNvSpPr>
            <a:spLocks noGrp="1"/>
          </p:cNvSpPr>
          <p:nvPr>
            <p:ph idx="4294967295"/>
          </p:nvPr>
        </p:nvSpPr>
        <p:spPr>
          <a:xfrm>
            <a:off x="492284" y="2930179"/>
            <a:ext cx="2667000" cy="1908175"/>
          </a:xfrm>
        </p:spPr>
        <p:txBody>
          <a:bodyPr>
            <a:noAutofit/>
          </a:bodyPr>
          <a:lstStyle/>
          <a:p>
            <a:pPr marL="0" indent="0">
              <a:spcBef>
                <a:spcPts val="1200"/>
              </a:spcBef>
              <a:buNone/>
            </a:pPr>
            <a:r>
              <a:rPr lang="en-US" sz="900" b="1" dirty="0">
                <a:solidFill>
                  <a:schemeClr val="bg1"/>
                </a:solidFill>
                <a:latin typeface="+mj-lt"/>
              </a:rPr>
              <a:t>We’re Full Service. </a:t>
            </a:r>
            <a:r>
              <a:rPr lang="en-US" sz="900" dirty="0">
                <a:solidFill>
                  <a:schemeClr val="bg1"/>
                </a:solidFill>
                <a:latin typeface="+mj-lt"/>
              </a:rPr>
              <a:t>Our team of digital marketing experts are focused on developing strategic marketing plans, creative services, &amp; consulting to help grow your business and accomplish your goals.</a:t>
            </a:r>
          </a:p>
          <a:p>
            <a:pPr>
              <a:spcBef>
                <a:spcPts val="1200"/>
              </a:spcBef>
            </a:pPr>
            <a:r>
              <a:rPr lang="en-US" altLang="en-US" sz="900" b="1" dirty="0">
                <a:solidFill>
                  <a:schemeClr val="bg1"/>
                </a:solidFill>
                <a:latin typeface="+mj-lt"/>
                <a:sym typeface="Lato" charset="0"/>
              </a:rPr>
              <a:t>We’re Local. </a:t>
            </a:r>
            <a:r>
              <a:rPr lang="en-US" altLang="en-US" sz="900" dirty="0">
                <a:solidFill>
                  <a:schemeClr val="bg1"/>
                </a:solidFill>
                <a:latin typeface="+mj-lt"/>
                <a:sym typeface="Lato" charset="0"/>
              </a:rPr>
              <a:t>With teams in top U.S. markets, Amplified Digital is a nationwide digital agency. We work with brands large and small across 46 markets in the United States, as well as with other agencies and traditional media companies, serving as their digital marketing and solutions vendor.</a:t>
            </a:r>
          </a:p>
        </p:txBody>
      </p:sp>
      <p:sp>
        <p:nvSpPr>
          <p:cNvPr id="5" name="Content Placeholder 10"/>
          <p:cNvSpPr txBox="1">
            <a:spLocks/>
          </p:cNvSpPr>
          <p:nvPr/>
        </p:nvSpPr>
        <p:spPr>
          <a:xfrm>
            <a:off x="3429000" y="2975325"/>
            <a:ext cx="2514600" cy="1990422"/>
          </a:xfrm>
          <a:prstGeom prst="rect">
            <a:avLst/>
          </a:prstGeom>
        </p:spPr>
        <p:txBody>
          <a:bodyPr vert="horz" lIns="81635" tIns="40818" rIns="81635" bIns="40818" rtlCol="0">
            <a:noAutofit/>
          </a:bodyPr>
          <a:lstStyle>
            <a:lvl1pPr marL="306133" indent="-306133" algn="l" defTabSz="816355" rtl="0" eaLnBrk="1" latinLnBrk="0" hangingPunct="1">
              <a:spcBef>
                <a:spcPct val="20000"/>
              </a:spcBef>
              <a:buFont typeface="Arial" pitchFamily="34" charset="0"/>
              <a:buChar char="•"/>
              <a:defRPr sz="2900" kern="1200">
                <a:solidFill>
                  <a:schemeClr val="tx2"/>
                </a:solidFill>
                <a:latin typeface="Century Gothic" pitchFamily="34" charset="0"/>
                <a:ea typeface="+mn-ea"/>
                <a:cs typeface="+mn-cs"/>
              </a:defRPr>
            </a:lvl1pPr>
            <a:lvl2pPr marL="663289" indent="-255111" algn="l" defTabSz="816355" rtl="0" eaLnBrk="1" latinLnBrk="0" hangingPunct="1">
              <a:spcBef>
                <a:spcPct val="20000"/>
              </a:spcBef>
              <a:buFont typeface="Arial" pitchFamily="34" charset="0"/>
              <a:buChar char="–"/>
              <a:defRPr sz="2500" kern="1200">
                <a:solidFill>
                  <a:schemeClr val="tx2"/>
                </a:solidFill>
                <a:latin typeface="Century Gothic" pitchFamily="34" charset="0"/>
                <a:ea typeface="+mn-ea"/>
                <a:cs typeface="+mn-cs"/>
              </a:defRPr>
            </a:lvl2pPr>
            <a:lvl3pPr marL="1020444" indent="-204089" algn="l" defTabSz="816355" rtl="0" eaLnBrk="1" latinLnBrk="0" hangingPunct="1">
              <a:spcBef>
                <a:spcPct val="20000"/>
              </a:spcBef>
              <a:buFont typeface="Arial" pitchFamily="34" charset="0"/>
              <a:buChar char="•"/>
              <a:defRPr sz="2100" kern="1200">
                <a:solidFill>
                  <a:schemeClr val="tx2"/>
                </a:solidFill>
                <a:latin typeface="Century Gothic" pitchFamily="34" charset="0"/>
                <a:ea typeface="+mn-ea"/>
                <a:cs typeface="+mn-cs"/>
              </a:defRPr>
            </a:lvl3pPr>
            <a:lvl4pPr marL="1428623" indent="-204089" algn="l" defTabSz="816355" rtl="0" eaLnBrk="1" latinLnBrk="0" hangingPunct="1">
              <a:spcBef>
                <a:spcPct val="20000"/>
              </a:spcBef>
              <a:buFont typeface="Arial" pitchFamily="34" charset="0"/>
              <a:buChar char="–"/>
              <a:defRPr sz="1800" kern="1200">
                <a:solidFill>
                  <a:schemeClr val="tx2"/>
                </a:solidFill>
                <a:latin typeface="Century Gothic" pitchFamily="34" charset="0"/>
                <a:ea typeface="+mn-ea"/>
                <a:cs typeface="+mn-cs"/>
              </a:defRPr>
            </a:lvl4pPr>
            <a:lvl5pPr marL="1836801" indent="-204089" algn="l" defTabSz="816355" rtl="0" eaLnBrk="1" latinLnBrk="0" hangingPunct="1">
              <a:spcBef>
                <a:spcPct val="20000"/>
              </a:spcBef>
              <a:buFont typeface="Arial" pitchFamily="34" charset="0"/>
              <a:buChar char="»"/>
              <a:defRPr sz="1800" kern="1200">
                <a:solidFill>
                  <a:schemeClr val="tx2"/>
                </a:solidFill>
                <a:latin typeface="Century Gothic" pitchFamily="34" charset="0"/>
                <a:ea typeface="+mn-ea"/>
                <a:cs typeface="+mn-cs"/>
              </a:defRPr>
            </a:lvl5pPr>
            <a:lvl6pPr marL="2244978" indent="-204089" algn="l" defTabSz="81635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156" indent="-204089" algn="l" defTabSz="81635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34" indent="-204089" algn="l" defTabSz="81635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511" indent="-204089" algn="l" defTabSz="816355"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1200"/>
              </a:spcBef>
              <a:buNone/>
            </a:pPr>
            <a:r>
              <a:rPr lang="en-US" sz="900" dirty="0">
                <a:solidFill>
                  <a:schemeClr val="bg1"/>
                </a:solidFill>
                <a:latin typeface="+mj-lt"/>
              </a:rPr>
              <a:t>We’re</a:t>
            </a:r>
            <a:r>
              <a:rPr lang="en-US" sz="900" b="1" dirty="0">
                <a:solidFill>
                  <a:schemeClr val="bg1"/>
                </a:solidFill>
                <a:latin typeface="+mj-lt"/>
              </a:rPr>
              <a:t> Premier </a:t>
            </a:r>
            <a:r>
              <a:rPr lang="en-US" altLang="en-US" sz="900" b="1" dirty="0">
                <a:solidFill>
                  <a:schemeClr val="bg1"/>
                </a:solidFill>
                <a:latin typeface="+mj-lt"/>
                <a:sym typeface="Lato" charset="0"/>
              </a:rPr>
              <a:t>Google Partners </a:t>
            </a:r>
            <a:r>
              <a:rPr lang="en-US" altLang="en-US" sz="900" dirty="0">
                <a:solidFill>
                  <a:schemeClr val="bg1"/>
                </a:solidFill>
                <a:latin typeface="+mj-lt"/>
                <a:sym typeface="Lato" charset="0"/>
              </a:rPr>
              <a:t>and Bing Accredited Professionals – which means our team is held to the highest quality standards, get early access to new products, and participate in trainings.</a:t>
            </a:r>
          </a:p>
          <a:p>
            <a:pPr marL="0" indent="0">
              <a:spcBef>
                <a:spcPts val="1200"/>
              </a:spcBef>
              <a:buNone/>
            </a:pPr>
            <a:r>
              <a:rPr lang="en-US" altLang="en-US" sz="900" b="1" dirty="0">
                <a:solidFill>
                  <a:schemeClr val="bg1"/>
                </a:solidFill>
                <a:latin typeface="+mj-lt"/>
                <a:sym typeface="Lato" charset="0"/>
              </a:rPr>
              <a:t>We’re Resourceful. </a:t>
            </a:r>
            <a:r>
              <a:rPr lang="en-US" altLang="en-US" sz="900" dirty="0">
                <a:solidFill>
                  <a:schemeClr val="bg1"/>
                </a:solidFill>
                <a:latin typeface="+mj-lt"/>
                <a:sym typeface="Lato" charset="0"/>
              </a:rPr>
              <a:t>We have access to thousands of websites through major exchanges to allow you to </a:t>
            </a:r>
            <a:r>
              <a:rPr lang="en-US" altLang="en-US" sz="900" b="1" dirty="0">
                <a:solidFill>
                  <a:schemeClr val="bg1"/>
                </a:solidFill>
                <a:latin typeface="+mj-lt"/>
                <a:sym typeface="Lato" charset="0"/>
              </a:rPr>
              <a:t>reach the right person</a:t>
            </a:r>
            <a:r>
              <a:rPr lang="en-US" altLang="en-US" sz="900" dirty="0">
                <a:solidFill>
                  <a:schemeClr val="bg1"/>
                </a:solidFill>
                <a:latin typeface="+mj-lt"/>
                <a:sym typeface="Lato" charset="0"/>
              </a:rPr>
              <a:t> at the right time with your message.</a:t>
            </a:r>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02480" y="4624653"/>
            <a:ext cx="1123952" cy="341094"/>
          </a:xfrm>
          <a:prstGeom prst="rect">
            <a:avLst/>
          </a:prstGeom>
        </p:spPr>
      </p:pic>
      <p:sp>
        <p:nvSpPr>
          <p:cNvPr id="8" name="Freeform 126"/>
          <p:cNvSpPr>
            <a:spLocks noChangeArrowheads="1"/>
          </p:cNvSpPr>
          <p:nvPr/>
        </p:nvSpPr>
        <p:spPr bwMode="auto">
          <a:xfrm>
            <a:off x="280778" y="3825905"/>
            <a:ext cx="197411" cy="264564"/>
          </a:xfrm>
          <a:custGeom>
            <a:avLst/>
            <a:gdLst>
              <a:gd name="T0" fmla="*/ 29445126 w 454"/>
              <a:gd name="T1" fmla="*/ 78678142 h 609"/>
              <a:gd name="T2" fmla="*/ 29445126 w 454"/>
              <a:gd name="T3" fmla="*/ 78678142 h 609"/>
              <a:gd name="T4" fmla="*/ 0 w 454"/>
              <a:gd name="T5" fmla="*/ 29245613 h 609"/>
              <a:gd name="T6" fmla="*/ 29445126 w 454"/>
              <a:gd name="T7" fmla="*/ 0 h 609"/>
              <a:gd name="T8" fmla="*/ 58760594 w 454"/>
              <a:gd name="T9" fmla="*/ 29245613 h 609"/>
              <a:gd name="T10" fmla="*/ 29445126 w 454"/>
              <a:gd name="T11" fmla="*/ 78678142 h 609"/>
              <a:gd name="T12" fmla="*/ 29445126 w 454"/>
              <a:gd name="T13" fmla="*/ 10093638 h 609"/>
              <a:gd name="T14" fmla="*/ 29445126 w 454"/>
              <a:gd name="T15" fmla="*/ 10093638 h 609"/>
              <a:gd name="T16" fmla="*/ 9209615 w 454"/>
              <a:gd name="T17" fmla="*/ 29245613 h 609"/>
              <a:gd name="T18" fmla="*/ 29445126 w 454"/>
              <a:gd name="T19" fmla="*/ 49432889 h 609"/>
              <a:gd name="T20" fmla="*/ 48642659 w 454"/>
              <a:gd name="T21" fmla="*/ 29245613 h 609"/>
              <a:gd name="T22" fmla="*/ 29445126 w 454"/>
              <a:gd name="T23" fmla="*/ 10093638 h 609"/>
              <a:gd name="T24" fmla="*/ 29445126 w 454"/>
              <a:gd name="T25" fmla="*/ 39339251 h 609"/>
              <a:gd name="T26" fmla="*/ 29445126 w 454"/>
              <a:gd name="T27" fmla="*/ 39339251 h 609"/>
              <a:gd name="T28" fmla="*/ 19327551 w 454"/>
              <a:gd name="T29" fmla="*/ 29245613 h 609"/>
              <a:gd name="T30" fmla="*/ 29445126 w 454"/>
              <a:gd name="T31" fmla="*/ 20187276 h 609"/>
              <a:gd name="T32" fmla="*/ 38525084 w 454"/>
              <a:gd name="T33" fmla="*/ 29245613 h 609"/>
              <a:gd name="T34" fmla="*/ 29445126 w 454"/>
              <a:gd name="T35" fmla="*/ 39339251 h 6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4" h="609">
                <a:moveTo>
                  <a:pt x="227" y="608"/>
                </a:moveTo>
                <a:lnTo>
                  <a:pt x="227" y="608"/>
                </a:lnTo>
                <a:cubicBezTo>
                  <a:pt x="227" y="608"/>
                  <a:pt x="0" y="354"/>
                  <a:pt x="0" y="226"/>
                </a:cubicBezTo>
                <a:cubicBezTo>
                  <a:pt x="0" y="106"/>
                  <a:pt x="99" y="0"/>
                  <a:pt x="227" y="0"/>
                </a:cubicBezTo>
                <a:cubicBezTo>
                  <a:pt x="347" y="0"/>
                  <a:pt x="453" y="106"/>
                  <a:pt x="453" y="226"/>
                </a:cubicBezTo>
                <a:cubicBezTo>
                  <a:pt x="453" y="354"/>
                  <a:pt x="227" y="608"/>
                  <a:pt x="227" y="608"/>
                </a:cubicBezTo>
                <a:close/>
                <a:moveTo>
                  <a:pt x="227" y="78"/>
                </a:moveTo>
                <a:lnTo>
                  <a:pt x="227" y="78"/>
                </a:lnTo>
                <a:cubicBezTo>
                  <a:pt x="142" y="78"/>
                  <a:pt x="71" y="149"/>
                  <a:pt x="71" y="226"/>
                </a:cubicBezTo>
                <a:cubicBezTo>
                  <a:pt x="71" y="311"/>
                  <a:pt x="142" y="382"/>
                  <a:pt x="227" y="382"/>
                </a:cubicBezTo>
                <a:cubicBezTo>
                  <a:pt x="304" y="382"/>
                  <a:pt x="375" y="311"/>
                  <a:pt x="375" y="226"/>
                </a:cubicBezTo>
                <a:cubicBezTo>
                  <a:pt x="375" y="149"/>
                  <a:pt x="304" y="78"/>
                  <a:pt x="227" y="78"/>
                </a:cubicBezTo>
                <a:close/>
                <a:moveTo>
                  <a:pt x="227" y="304"/>
                </a:moveTo>
                <a:lnTo>
                  <a:pt x="227" y="304"/>
                </a:lnTo>
                <a:cubicBezTo>
                  <a:pt x="184" y="304"/>
                  <a:pt x="149" y="269"/>
                  <a:pt x="149" y="226"/>
                </a:cubicBezTo>
                <a:cubicBezTo>
                  <a:pt x="149" y="184"/>
                  <a:pt x="184" y="156"/>
                  <a:pt x="227" y="156"/>
                </a:cubicBezTo>
                <a:cubicBezTo>
                  <a:pt x="269" y="156"/>
                  <a:pt x="297" y="184"/>
                  <a:pt x="297" y="226"/>
                </a:cubicBezTo>
                <a:cubicBezTo>
                  <a:pt x="297" y="269"/>
                  <a:pt x="269" y="304"/>
                  <a:pt x="227" y="304"/>
                </a:cubicBezTo>
                <a:close/>
              </a:path>
            </a:pathLst>
          </a:custGeom>
          <a:solidFill>
            <a:schemeClr val="bg1"/>
          </a:solidFill>
          <a:ln>
            <a:noFill/>
          </a:ln>
        </p:spPr>
        <p:txBody>
          <a:bodyPr wrap="none" anchor="ctr"/>
          <a:lstStyle/>
          <a:p>
            <a:endParaRPr lang="en-US"/>
          </a:p>
        </p:txBody>
      </p:sp>
      <p:sp>
        <p:nvSpPr>
          <p:cNvPr id="9" name="Freeform 101"/>
          <p:cNvSpPr>
            <a:spLocks noChangeArrowheads="1"/>
          </p:cNvSpPr>
          <p:nvPr/>
        </p:nvSpPr>
        <p:spPr bwMode="auto">
          <a:xfrm>
            <a:off x="3159284" y="3060919"/>
            <a:ext cx="269360" cy="206373"/>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ffectLst/>
        </p:spPr>
        <p:txBody>
          <a:bodyPr wrap="none" lIns="91424" tIns="45712" rIns="91424" bIns="45712" anchor="ctr"/>
          <a:lstStyle/>
          <a:p>
            <a:pPr>
              <a:defRPr/>
            </a:pPr>
            <a:endParaRPr lang="en-US" dirty="0">
              <a:latin typeface="+mn-lt"/>
              <a:ea typeface="+mn-ea"/>
              <a:cs typeface="+mn-cs"/>
            </a:endParaRPr>
          </a:p>
        </p:txBody>
      </p:sp>
      <p:sp>
        <p:nvSpPr>
          <p:cNvPr id="10" name="Freeform 73"/>
          <p:cNvSpPr>
            <a:spLocks noChangeArrowheads="1"/>
          </p:cNvSpPr>
          <p:nvPr/>
        </p:nvSpPr>
        <p:spPr bwMode="auto">
          <a:xfrm>
            <a:off x="287623" y="2999391"/>
            <a:ext cx="183720" cy="185109"/>
          </a:xfrm>
          <a:custGeom>
            <a:avLst/>
            <a:gdLst>
              <a:gd name="T0" fmla="*/ 573 w 602"/>
              <a:gd name="T1" fmla="*/ 219 h 609"/>
              <a:gd name="T2" fmla="*/ 573 w 602"/>
              <a:gd name="T3" fmla="*/ 219 h 609"/>
              <a:gd name="T4" fmla="*/ 544 w 602"/>
              <a:gd name="T5" fmla="*/ 219 h 609"/>
              <a:gd name="T6" fmla="*/ 530 w 602"/>
              <a:gd name="T7" fmla="*/ 219 h 609"/>
              <a:gd name="T8" fmla="*/ 452 w 602"/>
              <a:gd name="T9" fmla="*/ 219 h 609"/>
              <a:gd name="T10" fmla="*/ 424 w 602"/>
              <a:gd name="T11" fmla="*/ 191 h 609"/>
              <a:gd name="T12" fmla="*/ 452 w 602"/>
              <a:gd name="T13" fmla="*/ 162 h 609"/>
              <a:gd name="T14" fmla="*/ 502 w 602"/>
              <a:gd name="T15" fmla="*/ 162 h 609"/>
              <a:gd name="T16" fmla="*/ 297 w 602"/>
              <a:gd name="T17" fmla="*/ 56 h 609"/>
              <a:gd name="T18" fmla="*/ 57 w 602"/>
              <a:gd name="T19" fmla="*/ 304 h 609"/>
              <a:gd name="T20" fmla="*/ 28 w 602"/>
              <a:gd name="T21" fmla="*/ 332 h 609"/>
              <a:gd name="T22" fmla="*/ 0 w 602"/>
              <a:gd name="T23" fmla="*/ 304 h 609"/>
              <a:gd name="T24" fmla="*/ 0 w 602"/>
              <a:gd name="T25" fmla="*/ 304 h 609"/>
              <a:gd name="T26" fmla="*/ 297 w 602"/>
              <a:gd name="T27" fmla="*/ 0 h 609"/>
              <a:gd name="T28" fmla="*/ 544 w 602"/>
              <a:gd name="T29" fmla="*/ 127 h 609"/>
              <a:gd name="T30" fmla="*/ 544 w 602"/>
              <a:gd name="T31" fmla="*/ 78 h 609"/>
              <a:gd name="T32" fmla="*/ 573 w 602"/>
              <a:gd name="T33" fmla="*/ 49 h 609"/>
              <a:gd name="T34" fmla="*/ 601 w 602"/>
              <a:gd name="T35" fmla="*/ 78 h 609"/>
              <a:gd name="T36" fmla="*/ 601 w 602"/>
              <a:gd name="T37" fmla="*/ 191 h 609"/>
              <a:gd name="T38" fmla="*/ 573 w 602"/>
              <a:gd name="T39" fmla="*/ 219 h 609"/>
              <a:gd name="T40" fmla="*/ 28 w 602"/>
              <a:gd name="T41" fmla="*/ 389 h 609"/>
              <a:gd name="T42" fmla="*/ 28 w 602"/>
              <a:gd name="T43" fmla="*/ 389 h 609"/>
              <a:gd name="T44" fmla="*/ 148 w 602"/>
              <a:gd name="T45" fmla="*/ 389 h 609"/>
              <a:gd name="T46" fmla="*/ 177 w 602"/>
              <a:gd name="T47" fmla="*/ 417 h 609"/>
              <a:gd name="T48" fmla="*/ 148 w 602"/>
              <a:gd name="T49" fmla="*/ 445 h 609"/>
              <a:gd name="T50" fmla="*/ 99 w 602"/>
              <a:gd name="T51" fmla="*/ 445 h 609"/>
              <a:gd name="T52" fmla="*/ 297 w 602"/>
              <a:gd name="T53" fmla="*/ 551 h 609"/>
              <a:gd name="T54" fmla="*/ 544 w 602"/>
              <a:gd name="T55" fmla="*/ 304 h 609"/>
              <a:gd name="T56" fmla="*/ 573 w 602"/>
              <a:gd name="T57" fmla="*/ 276 h 609"/>
              <a:gd name="T58" fmla="*/ 601 w 602"/>
              <a:gd name="T59" fmla="*/ 304 h 609"/>
              <a:gd name="T60" fmla="*/ 601 w 602"/>
              <a:gd name="T61" fmla="*/ 304 h 609"/>
              <a:gd name="T62" fmla="*/ 297 w 602"/>
              <a:gd name="T63" fmla="*/ 608 h 609"/>
              <a:gd name="T64" fmla="*/ 57 w 602"/>
              <a:gd name="T65" fmla="*/ 480 h 609"/>
              <a:gd name="T66" fmla="*/ 57 w 602"/>
              <a:gd name="T67" fmla="*/ 530 h 609"/>
              <a:gd name="T68" fmla="*/ 28 w 602"/>
              <a:gd name="T69" fmla="*/ 558 h 609"/>
              <a:gd name="T70" fmla="*/ 0 w 602"/>
              <a:gd name="T71" fmla="*/ 530 h 609"/>
              <a:gd name="T72" fmla="*/ 0 w 602"/>
              <a:gd name="T73" fmla="*/ 417 h 609"/>
              <a:gd name="T74" fmla="*/ 28 w 602"/>
              <a:gd name="T75" fmla="*/ 38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2" h="609">
                <a:moveTo>
                  <a:pt x="573" y="219"/>
                </a:moveTo>
                <a:lnTo>
                  <a:pt x="573" y="219"/>
                </a:lnTo>
                <a:cubicBezTo>
                  <a:pt x="544" y="219"/>
                  <a:pt x="544" y="219"/>
                  <a:pt x="544" y="219"/>
                </a:cubicBezTo>
                <a:cubicBezTo>
                  <a:pt x="530" y="219"/>
                  <a:pt x="530" y="219"/>
                  <a:pt x="530" y="219"/>
                </a:cubicBezTo>
                <a:cubicBezTo>
                  <a:pt x="452" y="219"/>
                  <a:pt x="452" y="219"/>
                  <a:pt x="452" y="219"/>
                </a:cubicBezTo>
                <a:cubicBezTo>
                  <a:pt x="431" y="219"/>
                  <a:pt x="424" y="205"/>
                  <a:pt x="424" y="191"/>
                </a:cubicBezTo>
                <a:cubicBezTo>
                  <a:pt x="424" y="177"/>
                  <a:pt x="431" y="162"/>
                  <a:pt x="452" y="162"/>
                </a:cubicBezTo>
                <a:cubicBezTo>
                  <a:pt x="502" y="162"/>
                  <a:pt x="502" y="162"/>
                  <a:pt x="502" y="162"/>
                </a:cubicBezTo>
                <a:cubicBezTo>
                  <a:pt x="452" y="99"/>
                  <a:pt x="382" y="56"/>
                  <a:pt x="297" y="56"/>
                </a:cubicBezTo>
                <a:cubicBezTo>
                  <a:pt x="163" y="56"/>
                  <a:pt x="57" y="169"/>
                  <a:pt x="57" y="304"/>
                </a:cubicBezTo>
                <a:cubicBezTo>
                  <a:pt x="57" y="318"/>
                  <a:pt x="42" y="332"/>
                  <a:pt x="28" y="332"/>
                </a:cubicBezTo>
                <a:cubicBezTo>
                  <a:pt x="7" y="332"/>
                  <a:pt x="0" y="318"/>
                  <a:pt x="0" y="304"/>
                </a:cubicBezTo>
                <a:lnTo>
                  <a:pt x="0" y="304"/>
                </a:lnTo>
                <a:cubicBezTo>
                  <a:pt x="0" y="134"/>
                  <a:pt x="134" y="0"/>
                  <a:pt x="297" y="0"/>
                </a:cubicBezTo>
                <a:cubicBezTo>
                  <a:pt x="403" y="0"/>
                  <a:pt x="488" y="49"/>
                  <a:pt x="544" y="127"/>
                </a:cubicBezTo>
                <a:cubicBezTo>
                  <a:pt x="544" y="78"/>
                  <a:pt x="544" y="78"/>
                  <a:pt x="544" y="78"/>
                </a:cubicBezTo>
                <a:cubicBezTo>
                  <a:pt x="544" y="64"/>
                  <a:pt x="558" y="49"/>
                  <a:pt x="573" y="49"/>
                </a:cubicBezTo>
                <a:cubicBezTo>
                  <a:pt x="587" y="49"/>
                  <a:pt x="601" y="64"/>
                  <a:pt x="601" y="78"/>
                </a:cubicBezTo>
                <a:cubicBezTo>
                  <a:pt x="601" y="191"/>
                  <a:pt x="601" y="191"/>
                  <a:pt x="601" y="191"/>
                </a:cubicBezTo>
                <a:cubicBezTo>
                  <a:pt x="601" y="205"/>
                  <a:pt x="587" y="219"/>
                  <a:pt x="573" y="219"/>
                </a:cubicBezTo>
                <a:close/>
                <a:moveTo>
                  <a:pt x="28" y="389"/>
                </a:moveTo>
                <a:lnTo>
                  <a:pt x="28" y="389"/>
                </a:lnTo>
                <a:cubicBezTo>
                  <a:pt x="148" y="389"/>
                  <a:pt x="148" y="389"/>
                  <a:pt x="148" y="389"/>
                </a:cubicBezTo>
                <a:cubicBezTo>
                  <a:pt x="163" y="389"/>
                  <a:pt x="177" y="403"/>
                  <a:pt x="177" y="417"/>
                </a:cubicBezTo>
                <a:cubicBezTo>
                  <a:pt x="177" y="431"/>
                  <a:pt x="163" y="445"/>
                  <a:pt x="148" y="445"/>
                </a:cubicBezTo>
                <a:cubicBezTo>
                  <a:pt x="99" y="445"/>
                  <a:pt x="99" y="445"/>
                  <a:pt x="99" y="445"/>
                </a:cubicBezTo>
                <a:cubicBezTo>
                  <a:pt x="141" y="509"/>
                  <a:pt x="219" y="551"/>
                  <a:pt x="297" y="551"/>
                </a:cubicBezTo>
                <a:cubicBezTo>
                  <a:pt x="431" y="551"/>
                  <a:pt x="544" y="438"/>
                  <a:pt x="544" y="304"/>
                </a:cubicBezTo>
                <a:cubicBezTo>
                  <a:pt x="544" y="290"/>
                  <a:pt x="558" y="276"/>
                  <a:pt x="573" y="276"/>
                </a:cubicBezTo>
                <a:cubicBezTo>
                  <a:pt x="587" y="276"/>
                  <a:pt x="601" y="290"/>
                  <a:pt x="601" y="304"/>
                </a:cubicBezTo>
                <a:lnTo>
                  <a:pt x="601" y="304"/>
                </a:lnTo>
                <a:cubicBezTo>
                  <a:pt x="601" y="473"/>
                  <a:pt x="466" y="608"/>
                  <a:pt x="297" y="608"/>
                </a:cubicBezTo>
                <a:cubicBezTo>
                  <a:pt x="198" y="608"/>
                  <a:pt x="106" y="558"/>
                  <a:pt x="57" y="480"/>
                </a:cubicBezTo>
                <a:cubicBezTo>
                  <a:pt x="57" y="530"/>
                  <a:pt x="57" y="530"/>
                  <a:pt x="57" y="530"/>
                </a:cubicBezTo>
                <a:cubicBezTo>
                  <a:pt x="57" y="544"/>
                  <a:pt x="42" y="558"/>
                  <a:pt x="28" y="558"/>
                </a:cubicBezTo>
                <a:cubicBezTo>
                  <a:pt x="7" y="558"/>
                  <a:pt x="0" y="544"/>
                  <a:pt x="0" y="530"/>
                </a:cubicBezTo>
                <a:cubicBezTo>
                  <a:pt x="0" y="417"/>
                  <a:pt x="0" y="417"/>
                  <a:pt x="0" y="417"/>
                </a:cubicBezTo>
                <a:cubicBezTo>
                  <a:pt x="0" y="403"/>
                  <a:pt x="7" y="389"/>
                  <a:pt x="28" y="389"/>
                </a:cubicBezTo>
                <a:close/>
              </a:path>
            </a:pathLst>
          </a:custGeom>
          <a:solidFill>
            <a:schemeClr val="bg1"/>
          </a:solidFill>
          <a:ln>
            <a:noFill/>
          </a:ln>
          <a:effectLst/>
        </p:spPr>
        <p:txBody>
          <a:bodyPr wrap="none" anchor="ctr"/>
          <a:lstStyle/>
          <a:p>
            <a:pPr>
              <a:defRPr/>
            </a:pPr>
            <a:endParaRPr lang="en-US">
              <a:latin typeface="+mn-lt"/>
              <a:ea typeface="+mn-ea"/>
              <a:cs typeface="+mn-cs"/>
            </a:endParaRPr>
          </a:p>
        </p:txBody>
      </p:sp>
      <p:sp>
        <p:nvSpPr>
          <p:cNvPr id="12" name="Freeform 121"/>
          <p:cNvSpPr>
            <a:spLocks noChangeArrowheads="1"/>
          </p:cNvSpPr>
          <p:nvPr/>
        </p:nvSpPr>
        <p:spPr bwMode="auto">
          <a:xfrm>
            <a:off x="3175343" y="3884267"/>
            <a:ext cx="237242" cy="239037"/>
          </a:xfrm>
          <a:custGeom>
            <a:avLst/>
            <a:gdLst>
              <a:gd name="T0" fmla="*/ 8353379 w 602"/>
              <a:gd name="T1" fmla="*/ 46715136 h 609"/>
              <a:gd name="T2" fmla="*/ 25842658 w 602"/>
              <a:gd name="T3" fmla="*/ 10999436 h 609"/>
              <a:gd name="T4" fmla="*/ 25842658 w 602"/>
              <a:gd name="T5" fmla="*/ 11905233 h 609"/>
              <a:gd name="T6" fmla="*/ 26756320 w 602"/>
              <a:gd name="T7" fmla="*/ 13716829 h 609"/>
              <a:gd name="T8" fmla="*/ 24928996 w 602"/>
              <a:gd name="T9" fmla="*/ 15528425 h 609"/>
              <a:gd name="T10" fmla="*/ 25842658 w 602"/>
              <a:gd name="T11" fmla="*/ 16434582 h 609"/>
              <a:gd name="T12" fmla="*/ 23102033 w 602"/>
              <a:gd name="T13" fmla="*/ 18246178 h 609"/>
              <a:gd name="T14" fmla="*/ 22188371 w 602"/>
              <a:gd name="T15" fmla="*/ 21093073 h 609"/>
              <a:gd name="T16" fmla="*/ 20230265 w 602"/>
              <a:gd name="T17" fmla="*/ 22904669 h 609"/>
              <a:gd name="T18" fmla="*/ 18403302 w 602"/>
              <a:gd name="T19" fmla="*/ 21998871 h 609"/>
              <a:gd name="T20" fmla="*/ 17489640 w 602"/>
              <a:gd name="T21" fmla="*/ 20187276 h 609"/>
              <a:gd name="T22" fmla="*/ 16575978 w 602"/>
              <a:gd name="T23" fmla="*/ 19281478 h 609"/>
              <a:gd name="T24" fmla="*/ 17489640 w 602"/>
              <a:gd name="T25" fmla="*/ 17340380 h 609"/>
              <a:gd name="T26" fmla="*/ 13834991 w 602"/>
              <a:gd name="T27" fmla="*/ 20187276 h 609"/>
              <a:gd name="T28" fmla="*/ 13834991 w 602"/>
              <a:gd name="T29" fmla="*/ 23810467 h 609"/>
              <a:gd name="T30" fmla="*/ 17489640 w 602"/>
              <a:gd name="T31" fmla="*/ 27434018 h 609"/>
              <a:gd name="T32" fmla="*/ 14748653 w 602"/>
              <a:gd name="T33" fmla="*/ 31963007 h 609"/>
              <a:gd name="T34" fmla="*/ 12921329 w 602"/>
              <a:gd name="T35" fmla="*/ 31963007 h 609"/>
              <a:gd name="T36" fmla="*/ 10180342 w 602"/>
              <a:gd name="T37" fmla="*/ 33904105 h 609"/>
              <a:gd name="T38" fmla="*/ 10180342 w 602"/>
              <a:gd name="T39" fmla="*/ 34809902 h 609"/>
              <a:gd name="T40" fmla="*/ 10180342 w 602"/>
              <a:gd name="T41" fmla="*/ 35715700 h 609"/>
              <a:gd name="T42" fmla="*/ 10180342 w 602"/>
              <a:gd name="T43" fmla="*/ 41150847 h 609"/>
              <a:gd name="T44" fmla="*/ 12921329 w 602"/>
              <a:gd name="T45" fmla="*/ 46715136 h 609"/>
              <a:gd name="T46" fmla="*/ 22188371 w 602"/>
              <a:gd name="T47" fmla="*/ 52150282 h 609"/>
              <a:gd name="T48" fmla="*/ 69174956 w 602"/>
              <a:gd name="T49" fmla="*/ 42056644 h 609"/>
              <a:gd name="T50" fmla="*/ 64607006 w 602"/>
              <a:gd name="T51" fmla="*/ 39339251 h 609"/>
              <a:gd name="T52" fmla="*/ 54426302 w 602"/>
              <a:gd name="T53" fmla="*/ 36621498 h 609"/>
              <a:gd name="T54" fmla="*/ 55339965 w 602"/>
              <a:gd name="T55" fmla="*/ 38433453 h 609"/>
              <a:gd name="T56" fmla="*/ 45159622 w 602"/>
              <a:gd name="T57" fmla="*/ 32868804 h 609"/>
              <a:gd name="T58" fmla="*/ 45159622 w 602"/>
              <a:gd name="T59" fmla="*/ 30151411 h 609"/>
              <a:gd name="T60" fmla="*/ 46073284 w 602"/>
              <a:gd name="T61" fmla="*/ 28339815 h 609"/>
              <a:gd name="T62" fmla="*/ 42418636 w 602"/>
              <a:gd name="T63" fmla="*/ 31057209 h 609"/>
              <a:gd name="T64" fmla="*/ 40591311 w 602"/>
              <a:gd name="T65" fmla="*/ 30151411 h 609"/>
              <a:gd name="T66" fmla="*/ 39677649 w 602"/>
              <a:gd name="T67" fmla="*/ 31057209 h 609"/>
              <a:gd name="T68" fmla="*/ 30410969 w 602"/>
              <a:gd name="T69" fmla="*/ 31963007 h 609"/>
              <a:gd name="T70" fmla="*/ 34196037 w 602"/>
              <a:gd name="T71" fmla="*/ 26527860 h 609"/>
              <a:gd name="T72" fmla="*/ 37850325 w 602"/>
              <a:gd name="T73" fmla="*/ 23810467 h 609"/>
              <a:gd name="T74" fmla="*/ 43332298 w 602"/>
              <a:gd name="T75" fmla="*/ 21998871 h 609"/>
              <a:gd name="T76" fmla="*/ 43332298 w 602"/>
              <a:gd name="T77" fmla="*/ 19281478 h 609"/>
              <a:gd name="T78" fmla="*/ 39677649 w 602"/>
              <a:gd name="T79" fmla="*/ 23810467 h 609"/>
              <a:gd name="T80" fmla="*/ 36023362 w 602"/>
              <a:gd name="T81" fmla="*/ 21998871 h 609"/>
              <a:gd name="T82" fmla="*/ 38763987 w 602"/>
              <a:gd name="T83" fmla="*/ 18246178 h 609"/>
              <a:gd name="T84" fmla="*/ 45159622 w 602"/>
              <a:gd name="T85" fmla="*/ 16434582 h 609"/>
              <a:gd name="T86" fmla="*/ 53512640 w 602"/>
              <a:gd name="T87" fmla="*/ 17340380 h 609"/>
              <a:gd name="T88" fmla="*/ 54426302 w 602"/>
              <a:gd name="T89" fmla="*/ 12811031 h 609"/>
              <a:gd name="T90" fmla="*/ 51685677 w 602"/>
              <a:gd name="T91" fmla="*/ 30151411 h 609"/>
              <a:gd name="T92" fmla="*/ 54426302 w 602"/>
              <a:gd name="T93" fmla="*/ 15528425 h 609"/>
              <a:gd name="T94" fmla="*/ 39677649 w 602"/>
              <a:gd name="T95" fmla="*/ 10999436 h 609"/>
              <a:gd name="T96" fmla="*/ 33282375 w 602"/>
              <a:gd name="T97" fmla="*/ 26527860 h 609"/>
              <a:gd name="T98" fmla="*/ 33282375 w 602"/>
              <a:gd name="T99" fmla="*/ 23810467 h 609"/>
              <a:gd name="T100" fmla="*/ 31324631 w 602"/>
              <a:gd name="T101" fmla="*/ 24716265 h 609"/>
              <a:gd name="T102" fmla="*/ 43332298 w 602"/>
              <a:gd name="T103" fmla="*/ 34809902 h 609"/>
              <a:gd name="T104" fmla="*/ 52598978 w 602"/>
              <a:gd name="T105" fmla="*/ 42962442 h 609"/>
              <a:gd name="T106" fmla="*/ 42418636 w 602"/>
              <a:gd name="T107" fmla="*/ 58491226 h 609"/>
              <a:gd name="T108" fmla="*/ 37850325 w 602"/>
              <a:gd name="T109" fmla="*/ 45809338 h 609"/>
              <a:gd name="T110" fmla="*/ 28583644 w 602"/>
              <a:gd name="T111" fmla="*/ 41150847 h 609"/>
              <a:gd name="T112" fmla="*/ 26756320 w 602"/>
              <a:gd name="T113" fmla="*/ 18246178 h 609"/>
              <a:gd name="T114" fmla="*/ 52598978 w 602"/>
              <a:gd name="T115" fmla="*/ 52150282 h 609"/>
              <a:gd name="T116" fmla="*/ 36937024 w 602"/>
              <a:gd name="T117" fmla="*/ 30151411 h 609"/>
              <a:gd name="T118" fmla="*/ 17489640 w 602"/>
              <a:gd name="T119" fmla="*/ 31057209 h 609"/>
              <a:gd name="T120" fmla="*/ 17489640 w 602"/>
              <a:gd name="T121" fmla="*/ 31057209 h 609"/>
              <a:gd name="T122" fmla="*/ 11094005 w 602"/>
              <a:gd name="T123" fmla="*/ 42056644 h 609"/>
              <a:gd name="T124" fmla="*/ 38763987 w 602"/>
              <a:gd name="T125" fmla="*/ 24716265 h 6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2" h="609">
                <a:moveTo>
                  <a:pt x="297" y="608"/>
                </a:moveTo>
                <a:lnTo>
                  <a:pt x="297" y="608"/>
                </a:lnTo>
                <a:cubicBezTo>
                  <a:pt x="134" y="608"/>
                  <a:pt x="0" y="474"/>
                  <a:pt x="0" y="304"/>
                </a:cubicBezTo>
                <a:cubicBezTo>
                  <a:pt x="0" y="134"/>
                  <a:pt x="134" y="0"/>
                  <a:pt x="297" y="0"/>
                </a:cubicBezTo>
                <a:cubicBezTo>
                  <a:pt x="466" y="0"/>
                  <a:pt x="601" y="134"/>
                  <a:pt x="601" y="304"/>
                </a:cubicBezTo>
                <a:cubicBezTo>
                  <a:pt x="601" y="474"/>
                  <a:pt x="466" y="608"/>
                  <a:pt x="297" y="608"/>
                </a:cubicBezTo>
                <a:close/>
                <a:moveTo>
                  <a:pt x="466" y="127"/>
                </a:moveTo>
                <a:lnTo>
                  <a:pt x="466" y="127"/>
                </a:lnTo>
                <a:cubicBezTo>
                  <a:pt x="466" y="127"/>
                  <a:pt x="466" y="127"/>
                  <a:pt x="466" y="120"/>
                </a:cubicBezTo>
                <a:lnTo>
                  <a:pt x="459" y="120"/>
                </a:lnTo>
                <a:cubicBezTo>
                  <a:pt x="459" y="120"/>
                  <a:pt x="459" y="120"/>
                  <a:pt x="459" y="127"/>
                </a:cubicBezTo>
                <a:cubicBezTo>
                  <a:pt x="459" y="127"/>
                  <a:pt x="459" y="127"/>
                  <a:pt x="466" y="127"/>
                </a:cubicBezTo>
                <a:cubicBezTo>
                  <a:pt x="466" y="134"/>
                  <a:pt x="466" y="134"/>
                  <a:pt x="459" y="134"/>
                </a:cubicBezTo>
                <a:cubicBezTo>
                  <a:pt x="459" y="141"/>
                  <a:pt x="459" y="141"/>
                  <a:pt x="459" y="141"/>
                </a:cubicBezTo>
                <a:lnTo>
                  <a:pt x="452" y="141"/>
                </a:lnTo>
                <a:cubicBezTo>
                  <a:pt x="452" y="141"/>
                  <a:pt x="452" y="141"/>
                  <a:pt x="459" y="141"/>
                </a:cubicBezTo>
                <a:cubicBezTo>
                  <a:pt x="459" y="141"/>
                  <a:pt x="459" y="141"/>
                  <a:pt x="466" y="141"/>
                </a:cubicBezTo>
                <a:cubicBezTo>
                  <a:pt x="466" y="134"/>
                  <a:pt x="466" y="134"/>
                  <a:pt x="466" y="134"/>
                </a:cubicBezTo>
                <a:cubicBezTo>
                  <a:pt x="466" y="127"/>
                  <a:pt x="466" y="127"/>
                  <a:pt x="474" y="127"/>
                </a:cubicBezTo>
                <a:lnTo>
                  <a:pt x="466" y="127"/>
                </a:lnTo>
                <a:close/>
                <a:moveTo>
                  <a:pt x="474" y="134"/>
                </a:moveTo>
                <a:lnTo>
                  <a:pt x="474" y="134"/>
                </a:lnTo>
                <a:close/>
                <a:moveTo>
                  <a:pt x="544" y="339"/>
                </a:moveTo>
                <a:lnTo>
                  <a:pt x="544" y="339"/>
                </a:lnTo>
                <a:cubicBezTo>
                  <a:pt x="544" y="332"/>
                  <a:pt x="544" y="325"/>
                  <a:pt x="544" y="325"/>
                </a:cubicBezTo>
                <a:cubicBezTo>
                  <a:pt x="544" y="318"/>
                  <a:pt x="544" y="325"/>
                  <a:pt x="537" y="325"/>
                </a:cubicBezTo>
                <a:cubicBezTo>
                  <a:pt x="537" y="318"/>
                  <a:pt x="537" y="318"/>
                  <a:pt x="537" y="318"/>
                </a:cubicBezTo>
                <a:cubicBezTo>
                  <a:pt x="537" y="318"/>
                  <a:pt x="537" y="318"/>
                  <a:pt x="537" y="325"/>
                </a:cubicBezTo>
                <a:cubicBezTo>
                  <a:pt x="537" y="325"/>
                  <a:pt x="530" y="332"/>
                  <a:pt x="537" y="332"/>
                </a:cubicBezTo>
                <a:cubicBezTo>
                  <a:pt x="537" y="339"/>
                  <a:pt x="537" y="339"/>
                  <a:pt x="544" y="339"/>
                </a:cubicBezTo>
                <a:close/>
                <a:moveTo>
                  <a:pt x="64" y="361"/>
                </a:moveTo>
                <a:lnTo>
                  <a:pt x="64" y="361"/>
                </a:lnTo>
                <a:cubicBezTo>
                  <a:pt x="71" y="361"/>
                  <a:pt x="71" y="361"/>
                  <a:pt x="71" y="361"/>
                </a:cubicBezTo>
                <a:cubicBezTo>
                  <a:pt x="71" y="354"/>
                  <a:pt x="71" y="354"/>
                  <a:pt x="71" y="354"/>
                </a:cubicBezTo>
                <a:cubicBezTo>
                  <a:pt x="71" y="354"/>
                  <a:pt x="71" y="354"/>
                  <a:pt x="64" y="354"/>
                </a:cubicBezTo>
                <a:lnTo>
                  <a:pt x="64" y="361"/>
                </a:lnTo>
                <a:cubicBezTo>
                  <a:pt x="64" y="354"/>
                  <a:pt x="64" y="354"/>
                  <a:pt x="64" y="354"/>
                </a:cubicBezTo>
                <a:cubicBezTo>
                  <a:pt x="64" y="354"/>
                  <a:pt x="64" y="354"/>
                  <a:pt x="57" y="354"/>
                </a:cubicBezTo>
                <a:cubicBezTo>
                  <a:pt x="64" y="361"/>
                  <a:pt x="64" y="361"/>
                  <a:pt x="64" y="361"/>
                </a:cubicBezTo>
                <a:close/>
                <a:moveTo>
                  <a:pt x="71" y="269"/>
                </a:moveTo>
                <a:lnTo>
                  <a:pt x="71" y="269"/>
                </a:lnTo>
                <a:close/>
                <a:moveTo>
                  <a:pt x="71" y="226"/>
                </a:moveTo>
                <a:lnTo>
                  <a:pt x="71" y="226"/>
                </a:lnTo>
                <a:lnTo>
                  <a:pt x="71" y="219"/>
                </a:lnTo>
                <a:lnTo>
                  <a:pt x="71" y="226"/>
                </a:lnTo>
                <a:close/>
                <a:moveTo>
                  <a:pt x="134" y="127"/>
                </a:moveTo>
                <a:lnTo>
                  <a:pt x="134" y="127"/>
                </a:lnTo>
                <a:cubicBezTo>
                  <a:pt x="134" y="127"/>
                  <a:pt x="134" y="127"/>
                  <a:pt x="127" y="127"/>
                </a:cubicBezTo>
                <a:cubicBezTo>
                  <a:pt x="134" y="127"/>
                  <a:pt x="134" y="127"/>
                  <a:pt x="134" y="127"/>
                </a:cubicBezTo>
                <a:close/>
                <a:moveTo>
                  <a:pt x="127" y="134"/>
                </a:moveTo>
                <a:lnTo>
                  <a:pt x="127" y="134"/>
                </a:lnTo>
                <a:close/>
                <a:moveTo>
                  <a:pt x="191" y="85"/>
                </a:moveTo>
                <a:lnTo>
                  <a:pt x="191" y="85"/>
                </a:lnTo>
                <a:lnTo>
                  <a:pt x="198" y="85"/>
                </a:lnTo>
                <a:lnTo>
                  <a:pt x="191" y="85"/>
                </a:lnTo>
                <a:cubicBezTo>
                  <a:pt x="198" y="85"/>
                  <a:pt x="198" y="85"/>
                  <a:pt x="198" y="85"/>
                </a:cubicBezTo>
                <a:lnTo>
                  <a:pt x="198" y="92"/>
                </a:lnTo>
                <a:lnTo>
                  <a:pt x="198" y="85"/>
                </a:lnTo>
                <a:cubicBezTo>
                  <a:pt x="191" y="85"/>
                  <a:pt x="191" y="92"/>
                  <a:pt x="191" y="92"/>
                </a:cubicBezTo>
                <a:cubicBezTo>
                  <a:pt x="191" y="92"/>
                  <a:pt x="191" y="92"/>
                  <a:pt x="191" y="85"/>
                </a:cubicBezTo>
                <a:cubicBezTo>
                  <a:pt x="191" y="92"/>
                  <a:pt x="191" y="92"/>
                  <a:pt x="191" y="92"/>
                </a:cubicBezTo>
                <a:cubicBezTo>
                  <a:pt x="191" y="92"/>
                  <a:pt x="191" y="92"/>
                  <a:pt x="198" y="92"/>
                </a:cubicBezTo>
                <a:lnTo>
                  <a:pt x="191" y="92"/>
                </a:lnTo>
                <a:lnTo>
                  <a:pt x="198" y="92"/>
                </a:lnTo>
                <a:lnTo>
                  <a:pt x="191" y="92"/>
                </a:lnTo>
                <a:cubicBezTo>
                  <a:pt x="198" y="92"/>
                  <a:pt x="198" y="92"/>
                  <a:pt x="198" y="92"/>
                </a:cubicBezTo>
                <a:cubicBezTo>
                  <a:pt x="198" y="92"/>
                  <a:pt x="205" y="99"/>
                  <a:pt x="198" y="99"/>
                </a:cubicBezTo>
                <a:lnTo>
                  <a:pt x="191" y="99"/>
                </a:lnTo>
                <a:lnTo>
                  <a:pt x="198" y="99"/>
                </a:lnTo>
                <a:cubicBezTo>
                  <a:pt x="191" y="99"/>
                  <a:pt x="191" y="99"/>
                  <a:pt x="191" y="99"/>
                </a:cubicBezTo>
                <a:cubicBezTo>
                  <a:pt x="191" y="106"/>
                  <a:pt x="184" y="106"/>
                  <a:pt x="191" y="106"/>
                </a:cubicBezTo>
                <a:cubicBezTo>
                  <a:pt x="191" y="99"/>
                  <a:pt x="191" y="99"/>
                  <a:pt x="191" y="99"/>
                </a:cubicBezTo>
                <a:cubicBezTo>
                  <a:pt x="191" y="106"/>
                  <a:pt x="191" y="106"/>
                  <a:pt x="191" y="106"/>
                </a:cubicBezTo>
                <a:lnTo>
                  <a:pt x="198" y="106"/>
                </a:lnTo>
                <a:cubicBezTo>
                  <a:pt x="198" y="106"/>
                  <a:pt x="198" y="106"/>
                  <a:pt x="205" y="106"/>
                </a:cubicBezTo>
                <a:cubicBezTo>
                  <a:pt x="212" y="106"/>
                  <a:pt x="212" y="106"/>
                  <a:pt x="212" y="106"/>
                </a:cubicBezTo>
                <a:cubicBezTo>
                  <a:pt x="212" y="113"/>
                  <a:pt x="212" y="113"/>
                  <a:pt x="212" y="113"/>
                </a:cubicBezTo>
                <a:cubicBezTo>
                  <a:pt x="212" y="113"/>
                  <a:pt x="205" y="113"/>
                  <a:pt x="205" y="106"/>
                </a:cubicBezTo>
                <a:cubicBezTo>
                  <a:pt x="205" y="113"/>
                  <a:pt x="212" y="113"/>
                  <a:pt x="205" y="113"/>
                </a:cubicBezTo>
                <a:cubicBezTo>
                  <a:pt x="198" y="106"/>
                  <a:pt x="198" y="106"/>
                  <a:pt x="198" y="106"/>
                </a:cubicBezTo>
                <a:lnTo>
                  <a:pt x="198" y="113"/>
                </a:lnTo>
                <a:cubicBezTo>
                  <a:pt x="191" y="106"/>
                  <a:pt x="191" y="106"/>
                  <a:pt x="191" y="106"/>
                </a:cubicBezTo>
                <a:cubicBezTo>
                  <a:pt x="191" y="106"/>
                  <a:pt x="191" y="106"/>
                  <a:pt x="191" y="113"/>
                </a:cubicBezTo>
                <a:cubicBezTo>
                  <a:pt x="198" y="113"/>
                  <a:pt x="198" y="113"/>
                  <a:pt x="198" y="113"/>
                </a:cubicBezTo>
                <a:lnTo>
                  <a:pt x="198" y="106"/>
                </a:lnTo>
                <a:cubicBezTo>
                  <a:pt x="198" y="113"/>
                  <a:pt x="198" y="113"/>
                  <a:pt x="198" y="113"/>
                </a:cubicBezTo>
                <a:lnTo>
                  <a:pt x="191" y="113"/>
                </a:lnTo>
                <a:cubicBezTo>
                  <a:pt x="198" y="113"/>
                  <a:pt x="191" y="113"/>
                  <a:pt x="191" y="120"/>
                </a:cubicBezTo>
                <a:cubicBezTo>
                  <a:pt x="191" y="120"/>
                  <a:pt x="191" y="113"/>
                  <a:pt x="198" y="113"/>
                </a:cubicBezTo>
                <a:lnTo>
                  <a:pt x="198" y="120"/>
                </a:lnTo>
                <a:cubicBezTo>
                  <a:pt x="198" y="120"/>
                  <a:pt x="198" y="120"/>
                  <a:pt x="198" y="113"/>
                </a:cubicBezTo>
                <a:lnTo>
                  <a:pt x="205" y="113"/>
                </a:lnTo>
                <a:cubicBezTo>
                  <a:pt x="205" y="113"/>
                  <a:pt x="205" y="113"/>
                  <a:pt x="212" y="113"/>
                </a:cubicBezTo>
                <a:lnTo>
                  <a:pt x="205" y="113"/>
                </a:lnTo>
                <a:cubicBezTo>
                  <a:pt x="205" y="120"/>
                  <a:pt x="205" y="120"/>
                  <a:pt x="212" y="120"/>
                </a:cubicBezTo>
                <a:cubicBezTo>
                  <a:pt x="205" y="120"/>
                  <a:pt x="205" y="120"/>
                  <a:pt x="205" y="120"/>
                </a:cubicBezTo>
                <a:lnTo>
                  <a:pt x="205" y="127"/>
                </a:lnTo>
                <a:cubicBezTo>
                  <a:pt x="198" y="127"/>
                  <a:pt x="198" y="127"/>
                  <a:pt x="198" y="127"/>
                </a:cubicBezTo>
                <a:cubicBezTo>
                  <a:pt x="198" y="127"/>
                  <a:pt x="198" y="127"/>
                  <a:pt x="191" y="127"/>
                </a:cubicBezTo>
                <a:lnTo>
                  <a:pt x="191" y="134"/>
                </a:lnTo>
                <a:cubicBezTo>
                  <a:pt x="191" y="134"/>
                  <a:pt x="191" y="134"/>
                  <a:pt x="191" y="141"/>
                </a:cubicBezTo>
                <a:cubicBezTo>
                  <a:pt x="191" y="141"/>
                  <a:pt x="191" y="141"/>
                  <a:pt x="184" y="141"/>
                </a:cubicBezTo>
                <a:cubicBezTo>
                  <a:pt x="184" y="141"/>
                  <a:pt x="184" y="149"/>
                  <a:pt x="177" y="149"/>
                </a:cubicBezTo>
                <a:cubicBezTo>
                  <a:pt x="177" y="149"/>
                  <a:pt x="177" y="149"/>
                  <a:pt x="177" y="141"/>
                </a:cubicBezTo>
                <a:cubicBezTo>
                  <a:pt x="177" y="141"/>
                  <a:pt x="177" y="141"/>
                  <a:pt x="177" y="149"/>
                </a:cubicBezTo>
                <a:cubicBezTo>
                  <a:pt x="170" y="149"/>
                  <a:pt x="177" y="149"/>
                  <a:pt x="170" y="149"/>
                </a:cubicBezTo>
                <a:cubicBezTo>
                  <a:pt x="170" y="149"/>
                  <a:pt x="170" y="149"/>
                  <a:pt x="177" y="149"/>
                </a:cubicBezTo>
                <a:cubicBezTo>
                  <a:pt x="170" y="149"/>
                  <a:pt x="170" y="149"/>
                  <a:pt x="170" y="149"/>
                </a:cubicBezTo>
                <a:cubicBezTo>
                  <a:pt x="170" y="156"/>
                  <a:pt x="170" y="149"/>
                  <a:pt x="170" y="156"/>
                </a:cubicBezTo>
                <a:lnTo>
                  <a:pt x="177" y="156"/>
                </a:lnTo>
                <a:cubicBezTo>
                  <a:pt x="170" y="156"/>
                  <a:pt x="170" y="156"/>
                  <a:pt x="170" y="156"/>
                </a:cubicBezTo>
                <a:cubicBezTo>
                  <a:pt x="170" y="156"/>
                  <a:pt x="170" y="156"/>
                  <a:pt x="170" y="163"/>
                </a:cubicBezTo>
                <a:cubicBezTo>
                  <a:pt x="170" y="163"/>
                  <a:pt x="170" y="163"/>
                  <a:pt x="170" y="170"/>
                </a:cubicBezTo>
                <a:cubicBezTo>
                  <a:pt x="170" y="170"/>
                  <a:pt x="170" y="170"/>
                  <a:pt x="170" y="177"/>
                </a:cubicBezTo>
                <a:cubicBezTo>
                  <a:pt x="170" y="177"/>
                  <a:pt x="170" y="177"/>
                  <a:pt x="163" y="177"/>
                </a:cubicBezTo>
                <a:lnTo>
                  <a:pt x="170" y="177"/>
                </a:lnTo>
                <a:cubicBezTo>
                  <a:pt x="170" y="177"/>
                  <a:pt x="170" y="177"/>
                  <a:pt x="163" y="177"/>
                </a:cubicBezTo>
                <a:cubicBezTo>
                  <a:pt x="155" y="177"/>
                  <a:pt x="163" y="177"/>
                  <a:pt x="155" y="177"/>
                </a:cubicBezTo>
                <a:lnTo>
                  <a:pt x="163" y="177"/>
                </a:lnTo>
                <a:lnTo>
                  <a:pt x="155" y="177"/>
                </a:lnTo>
                <a:lnTo>
                  <a:pt x="155" y="170"/>
                </a:lnTo>
                <a:lnTo>
                  <a:pt x="155" y="177"/>
                </a:lnTo>
                <a:cubicBezTo>
                  <a:pt x="155" y="177"/>
                  <a:pt x="155" y="177"/>
                  <a:pt x="148" y="177"/>
                </a:cubicBezTo>
                <a:lnTo>
                  <a:pt x="148" y="170"/>
                </a:lnTo>
                <a:cubicBezTo>
                  <a:pt x="148" y="177"/>
                  <a:pt x="148" y="170"/>
                  <a:pt x="148" y="170"/>
                </a:cubicBezTo>
                <a:lnTo>
                  <a:pt x="148" y="177"/>
                </a:lnTo>
                <a:cubicBezTo>
                  <a:pt x="141" y="177"/>
                  <a:pt x="141" y="177"/>
                  <a:pt x="141" y="170"/>
                </a:cubicBezTo>
                <a:cubicBezTo>
                  <a:pt x="141" y="170"/>
                  <a:pt x="148" y="170"/>
                  <a:pt x="141" y="170"/>
                </a:cubicBezTo>
                <a:cubicBezTo>
                  <a:pt x="141" y="163"/>
                  <a:pt x="141" y="163"/>
                  <a:pt x="141" y="163"/>
                </a:cubicBezTo>
                <a:lnTo>
                  <a:pt x="141" y="170"/>
                </a:lnTo>
                <a:cubicBezTo>
                  <a:pt x="141" y="170"/>
                  <a:pt x="141" y="170"/>
                  <a:pt x="141" y="163"/>
                </a:cubicBezTo>
                <a:lnTo>
                  <a:pt x="141" y="170"/>
                </a:lnTo>
                <a:cubicBezTo>
                  <a:pt x="134" y="163"/>
                  <a:pt x="141" y="163"/>
                  <a:pt x="141" y="163"/>
                </a:cubicBezTo>
                <a:cubicBezTo>
                  <a:pt x="141" y="163"/>
                  <a:pt x="141" y="163"/>
                  <a:pt x="134" y="163"/>
                </a:cubicBezTo>
                <a:cubicBezTo>
                  <a:pt x="134" y="163"/>
                  <a:pt x="134" y="163"/>
                  <a:pt x="141" y="163"/>
                </a:cubicBezTo>
                <a:cubicBezTo>
                  <a:pt x="141" y="163"/>
                  <a:pt x="141" y="163"/>
                  <a:pt x="141" y="156"/>
                </a:cubicBezTo>
                <a:cubicBezTo>
                  <a:pt x="141" y="163"/>
                  <a:pt x="141" y="163"/>
                  <a:pt x="141" y="163"/>
                </a:cubicBezTo>
                <a:cubicBezTo>
                  <a:pt x="134" y="163"/>
                  <a:pt x="134" y="163"/>
                  <a:pt x="134" y="163"/>
                </a:cubicBezTo>
                <a:cubicBezTo>
                  <a:pt x="134" y="163"/>
                  <a:pt x="134" y="163"/>
                  <a:pt x="134" y="156"/>
                </a:cubicBezTo>
                <a:cubicBezTo>
                  <a:pt x="134" y="156"/>
                  <a:pt x="134" y="156"/>
                  <a:pt x="141" y="156"/>
                </a:cubicBezTo>
                <a:cubicBezTo>
                  <a:pt x="141" y="156"/>
                  <a:pt x="141" y="156"/>
                  <a:pt x="134" y="156"/>
                </a:cubicBezTo>
                <a:lnTo>
                  <a:pt x="134" y="163"/>
                </a:lnTo>
                <a:cubicBezTo>
                  <a:pt x="134" y="163"/>
                  <a:pt x="134" y="163"/>
                  <a:pt x="134" y="156"/>
                </a:cubicBezTo>
                <a:cubicBezTo>
                  <a:pt x="134" y="156"/>
                  <a:pt x="134" y="156"/>
                  <a:pt x="127" y="156"/>
                </a:cubicBezTo>
                <a:lnTo>
                  <a:pt x="127" y="149"/>
                </a:lnTo>
                <a:lnTo>
                  <a:pt x="134" y="149"/>
                </a:lnTo>
                <a:cubicBezTo>
                  <a:pt x="134" y="149"/>
                  <a:pt x="134" y="149"/>
                  <a:pt x="141" y="149"/>
                </a:cubicBezTo>
                <a:cubicBezTo>
                  <a:pt x="134" y="149"/>
                  <a:pt x="134" y="149"/>
                  <a:pt x="134" y="149"/>
                </a:cubicBezTo>
                <a:lnTo>
                  <a:pt x="127" y="149"/>
                </a:lnTo>
                <a:lnTo>
                  <a:pt x="134" y="149"/>
                </a:lnTo>
                <a:cubicBezTo>
                  <a:pt x="127" y="149"/>
                  <a:pt x="127" y="149"/>
                  <a:pt x="127" y="149"/>
                </a:cubicBezTo>
                <a:cubicBezTo>
                  <a:pt x="127" y="141"/>
                  <a:pt x="134" y="141"/>
                  <a:pt x="134" y="141"/>
                </a:cubicBezTo>
                <a:cubicBezTo>
                  <a:pt x="127" y="141"/>
                  <a:pt x="127" y="141"/>
                  <a:pt x="127" y="141"/>
                </a:cubicBezTo>
                <a:cubicBezTo>
                  <a:pt x="127" y="141"/>
                  <a:pt x="127" y="141"/>
                  <a:pt x="134" y="141"/>
                </a:cubicBezTo>
                <a:lnTo>
                  <a:pt x="127" y="141"/>
                </a:lnTo>
                <a:lnTo>
                  <a:pt x="134" y="141"/>
                </a:lnTo>
                <a:cubicBezTo>
                  <a:pt x="127" y="141"/>
                  <a:pt x="127" y="141"/>
                  <a:pt x="127" y="141"/>
                </a:cubicBezTo>
                <a:cubicBezTo>
                  <a:pt x="127" y="141"/>
                  <a:pt x="127" y="141"/>
                  <a:pt x="134" y="141"/>
                </a:cubicBezTo>
                <a:cubicBezTo>
                  <a:pt x="127" y="141"/>
                  <a:pt x="127" y="141"/>
                  <a:pt x="127" y="141"/>
                </a:cubicBezTo>
                <a:cubicBezTo>
                  <a:pt x="127" y="141"/>
                  <a:pt x="127" y="141"/>
                  <a:pt x="134" y="134"/>
                </a:cubicBezTo>
                <a:cubicBezTo>
                  <a:pt x="134" y="127"/>
                  <a:pt x="134" y="127"/>
                  <a:pt x="134" y="127"/>
                </a:cubicBezTo>
                <a:lnTo>
                  <a:pt x="127" y="127"/>
                </a:lnTo>
                <a:cubicBezTo>
                  <a:pt x="127" y="127"/>
                  <a:pt x="127" y="127"/>
                  <a:pt x="134" y="134"/>
                </a:cubicBezTo>
                <a:cubicBezTo>
                  <a:pt x="134" y="134"/>
                  <a:pt x="134" y="134"/>
                  <a:pt x="127" y="134"/>
                </a:cubicBezTo>
                <a:cubicBezTo>
                  <a:pt x="120" y="141"/>
                  <a:pt x="113" y="149"/>
                  <a:pt x="106" y="156"/>
                </a:cubicBezTo>
                <a:lnTo>
                  <a:pt x="113" y="156"/>
                </a:lnTo>
                <a:cubicBezTo>
                  <a:pt x="113" y="156"/>
                  <a:pt x="113" y="163"/>
                  <a:pt x="120" y="163"/>
                </a:cubicBezTo>
                <a:cubicBezTo>
                  <a:pt x="113" y="163"/>
                  <a:pt x="113" y="163"/>
                  <a:pt x="113" y="163"/>
                </a:cubicBezTo>
                <a:lnTo>
                  <a:pt x="113" y="170"/>
                </a:lnTo>
                <a:lnTo>
                  <a:pt x="106" y="170"/>
                </a:lnTo>
                <a:cubicBezTo>
                  <a:pt x="106" y="163"/>
                  <a:pt x="106" y="163"/>
                  <a:pt x="106" y="163"/>
                </a:cubicBezTo>
                <a:lnTo>
                  <a:pt x="99" y="163"/>
                </a:lnTo>
                <a:lnTo>
                  <a:pt x="99" y="170"/>
                </a:lnTo>
                <a:cubicBezTo>
                  <a:pt x="99" y="170"/>
                  <a:pt x="99" y="170"/>
                  <a:pt x="106" y="170"/>
                </a:cubicBezTo>
                <a:cubicBezTo>
                  <a:pt x="106" y="170"/>
                  <a:pt x="106" y="170"/>
                  <a:pt x="106" y="177"/>
                </a:cubicBezTo>
                <a:lnTo>
                  <a:pt x="106" y="170"/>
                </a:lnTo>
                <a:cubicBezTo>
                  <a:pt x="106" y="177"/>
                  <a:pt x="106" y="177"/>
                  <a:pt x="106" y="177"/>
                </a:cubicBezTo>
                <a:cubicBezTo>
                  <a:pt x="99" y="177"/>
                  <a:pt x="99" y="177"/>
                  <a:pt x="99" y="170"/>
                </a:cubicBezTo>
                <a:lnTo>
                  <a:pt x="99" y="177"/>
                </a:lnTo>
                <a:lnTo>
                  <a:pt x="99" y="170"/>
                </a:lnTo>
                <a:cubicBezTo>
                  <a:pt x="99" y="177"/>
                  <a:pt x="99" y="177"/>
                  <a:pt x="99" y="177"/>
                </a:cubicBezTo>
                <a:cubicBezTo>
                  <a:pt x="99" y="177"/>
                  <a:pt x="106" y="177"/>
                  <a:pt x="106" y="184"/>
                </a:cubicBezTo>
                <a:cubicBezTo>
                  <a:pt x="99" y="184"/>
                  <a:pt x="99" y="177"/>
                  <a:pt x="99" y="177"/>
                </a:cubicBezTo>
                <a:cubicBezTo>
                  <a:pt x="99" y="177"/>
                  <a:pt x="99" y="177"/>
                  <a:pt x="92" y="177"/>
                </a:cubicBezTo>
                <a:cubicBezTo>
                  <a:pt x="92" y="177"/>
                  <a:pt x="85" y="177"/>
                  <a:pt x="85" y="184"/>
                </a:cubicBezTo>
                <a:cubicBezTo>
                  <a:pt x="92" y="184"/>
                  <a:pt x="92" y="184"/>
                  <a:pt x="92" y="184"/>
                </a:cubicBezTo>
                <a:lnTo>
                  <a:pt x="92" y="191"/>
                </a:lnTo>
                <a:cubicBezTo>
                  <a:pt x="92" y="191"/>
                  <a:pt x="92" y="191"/>
                  <a:pt x="92" y="198"/>
                </a:cubicBezTo>
                <a:cubicBezTo>
                  <a:pt x="92" y="191"/>
                  <a:pt x="99" y="191"/>
                  <a:pt x="99" y="198"/>
                </a:cubicBezTo>
                <a:lnTo>
                  <a:pt x="99" y="191"/>
                </a:lnTo>
                <a:cubicBezTo>
                  <a:pt x="106" y="191"/>
                  <a:pt x="106" y="198"/>
                  <a:pt x="106" y="198"/>
                </a:cubicBezTo>
                <a:cubicBezTo>
                  <a:pt x="106" y="191"/>
                  <a:pt x="106" y="191"/>
                  <a:pt x="106" y="191"/>
                </a:cubicBezTo>
                <a:lnTo>
                  <a:pt x="113" y="191"/>
                </a:lnTo>
                <a:cubicBezTo>
                  <a:pt x="113" y="198"/>
                  <a:pt x="113" y="198"/>
                  <a:pt x="113" y="198"/>
                </a:cubicBezTo>
                <a:cubicBezTo>
                  <a:pt x="113" y="198"/>
                  <a:pt x="113" y="198"/>
                  <a:pt x="113" y="205"/>
                </a:cubicBezTo>
                <a:cubicBezTo>
                  <a:pt x="113" y="205"/>
                  <a:pt x="113" y="198"/>
                  <a:pt x="113" y="205"/>
                </a:cubicBezTo>
                <a:cubicBezTo>
                  <a:pt x="120" y="205"/>
                  <a:pt x="120" y="205"/>
                  <a:pt x="120" y="205"/>
                </a:cubicBezTo>
                <a:cubicBezTo>
                  <a:pt x="120" y="205"/>
                  <a:pt x="120" y="212"/>
                  <a:pt x="127" y="212"/>
                </a:cubicBezTo>
                <a:cubicBezTo>
                  <a:pt x="120" y="212"/>
                  <a:pt x="120" y="212"/>
                  <a:pt x="120" y="212"/>
                </a:cubicBezTo>
                <a:cubicBezTo>
                  <a:pt x="127" y="212"/>
                  <a:pt x="127" y="212"/>
                  <a:pt x="127" y="212"/>
                </a:cubicBezTo>
                <a:lnTo>
                  <a:pt x="134" y="212"/>
                </a:lnTo>
                <a:cubicBezTo>
                  <a:pt x="134" y="219"/>
                  <a:pt x="134" y="219"/>
                  <a:pt x="134" y="219"/>
                </a:cubicBezTo>
                <a:lnTo>
                  <a:pt x="127" y="219"/>
                </a:lnTo>
                <a:cubicBezTo>
                  <a:pt x="120" y="226"/>
                  <a:pt x="120" y="226"/>
                  <a:pt x="120" y="226"/>
                </a:cubicBezTo>
                <a:cubicBezTo>
                  <a:pt x="120" y="226"/>
                  <a:pt x="120" y="226"/>
                  <a:pt x="113" y="226"/>
                </a:cubicBezTo>
                <a:lnTo>
                  <a:pt x="106" y="226"/>
                </a:lnTo>
                <a:cubicBezTo>
                  <a:pt x="106" y="226"/>
                  <a:pt x="106" y="226"/>
                  <a:pt x="99" y="226"/>
                </a:cubicBezTo>
                <a:cubicBezTo>
                  <a:pt x="99" y="226"/>
                  <a:pt x="99" y="226"/>
                  <a:pt x="99" y="233"/>
                </a:cubicBezTo>
                <a:cubicBezTo>
                  <a:pt x="92" y="233"/>
                  <a:pt x="92" y="233"/>
                  <a:pt x="92" y="240"/>
                </a:cubicBezTo>
                <a:lnTo>
                  <a:pt x="92" y="233"/>
                </a:lnTo>
                <a:cubicBezTo>
                  <a:pt x="99" y="233"/>
                  <a:pt x="99" y="233"/>
                  <a:pt x="99" y="233"/>
                </a:cubicBezTo>
                <a:cubicBezTo>
                  <a:pt x="106" y="226"/>
                  <a:pt x="106" y="226"/>
                  <a:pt x="106" y="233"/>
                </a:cubicBezTo>
                <a:cubicBezTo>
                  <a:pt x="106" y="233"/>
                  <a:pt x="106" y="233"/>
                  <a:pt x="99" y="233"/>
                </a:cubicBezTo>
                <a:cubicBezTo>
                  <a:pt x="106" y="233"/>
                  <a:pt x="106" y="233"/>
                  <a:pt x="106" y="233"/>
                </a:cubicBezTo>
                <a:cubicBezTo>
                  <a:pt x="106" y="233"/>
                  <a:pt x="106" y="233"/>
                  <a:pt x="106" y="240"/>
                </a:cubicBezTo>
                <a:cubicBezTo>
                  <a:pt x="106" y="240"/>
                  <a:pt x="106" y="240"/>
                  <a:pt x="113" y="240"/>
                </a:cubicBezTo>
                <a:cubicBezTo>
                  <a:pt x="113" y="240"/>
                  <a:pt x="113" y="240"/>
                  <a:pt x="106" y="240"/>
                </a:cubicBezTo>
                <a:cubicBezTo>
                  <a:pt x="106" y="240"/>
                  <a:pt x="106" y="240"/>
                  <a:pt x="113" y="240"/>
                </a:cubicBezTo>
                <a:cubicBezTo>
                  <a:pt x="120" y="240"/>
                  <a:pt x="120" y="240"/>
                  <a:pt x="120" y="240"/>
                </a:cubicBezTo>
                <a:cubicBezTo>
                  <a:pt x="113" y="240"/>
                  <a:pt x="120" y="240"/>
                  <a:pt x="113" y="240"/>
                </a:cubicBezTo>
                <a:cubicBezTo>
                  <a:pt x="113" y="240"/>
                  <a:pt x="113" y="240"/>
                  <a:pt x="113" y="247"/>
                </a:cubicBezTo>
                <a:lnTo>
                  <a:pt x="113" y="240"/>
                </a:lnTo>
                <a:cubicBezTo>
                  <a:pt x="113" y="247"/>
                  <a:pt x="113" y="247"/>
                  <a:pt x="113" y="247"/>
                </a:cubicBezTo>
                <a:cubicBezTo>
                  <a:pt x="113" y="247"/>
                  <a:pt x="113" y="247"/>
                  <a:pt x="106" y="247"/>
                </a:cubicBezTo>
                <a:lnTo>
                  <a:pt x="106" y="240"/>
                </a:lnTo>
                <a:cubicBezTo>
                  <a:pt x="106" y="240"/>
                  <a:pt x="106" y="240"/>
                  <a:pt x="106" y="247"/>
                </a:cubicBezTo>
                <a:lnTo>
                  <a:pt x="106" y="240"/>
                </a:lnTo>
                <a:lnTo>
                  <a:pt x="113" y="240"/>
                </a:lnTo>
                <a:cubicBezTo>
                  <a:pt x="106" y="240"/>
                  <a:pt x="106" y="240"/>
                  <a:pt x="106" y="240"/>
                </a:cubicBezTo>
                <a:cubicBezTo>
                  <a:pt x="106" y="240"/>
                  <a:pt x="106" y="247"/>
                  <a:pt x="99" y="247"/>
                </a:cubicBezTo>
                <a:cubicBezTo>
                  <a:pt x="99" y="240"/>
                  <a:pt x="99" y="240"/>
                  <a:pt x="99" y="247"/>
                </a:cubicBezTo>
                <a:lnTo>
                  <a:pt x="99" y="240"/>
                </a:lnTo>
                <a:cubicBezTo>
                  <a:pt x="99" y="247"/>
                  <a:pt x="99" y="247"/>
                  <a:pt x="99" y="247"/>
                </a:cubicBezTo>
                <a:lnTo>
                  <a:pt x="92" y="247"/>
                </a:lnTo>
                <a:lnTo>
                  <a:pt x="92" y="254"/>
                </a:lnTo>
                <a:cubicBezTo>
                  <a:pt x="85" y="254"/>
                  <a:pt x="85" y="254"/>
                  <a:pt x="85" y="262"/>
                </a:cubicBezTo>
                <a:lnTo>
                  <a:pt x="85" y="254"/>
                </a:lnTo>
                <a:lnTo>
                  <a:pt x="85" y="262"/>
                </a:lnTo>
                <a:cubicBezTo>
                  <a:pt x="78" y="262"/>
                  <a:pt x="78" y="262"/>
                  <a:pt x="78" y="262"/>
                </a:cubicBezTo>
                <a:cubicBezTo>
                  <a:pt x="78" y="262"/>
                  <a:pt x="78" y="262"/>
                  <a:pt x="85" y="262"/>
                </a:cubicBezTo>
                <a:lnTo>
                  <a:pt x="78" y="262"/>
                </a:lnTo>
                <a:cubicBezTo>
                  <a:pt x="78" y="269"/>
                  <a:pt x="78" y="269"/>
                  <a:pt x="78" y="269"/>
                </a:cubicBezTo>
                <a:cubicBezTo>
                  <a:pt x="78" y="262"/>
                  <a:pt x="78" y="262"/>
                  <a:pt x="78" y="269"/>
                </a:cubicBezTo>
                <a:cubicBezTo>
                  <a:pt x="78" y="262"/>
                  <a:pt x="78" y="262"/>
                  <a:pt x="78" y="262"/>
                </a:cubicBezTo>
                <a:cubicBezTo>
                  <a:pt x="78" y="262"/>
                  <a:pt x="78" y="262"/>
                  <a:pt x="78" y="269"/>
                </a:cubicBezTo>
                <a:lnTo>
                  <a:pt x="71" y="269"/>
                </a:lnTo>
                <a:cubicBezTo>
                  <a:pt x="78" y="269"/>
                  <a:pt x="78" y="269"/>
                  <a:pt x="78" y="269"/>
                </a:cubicBezTo>
                <a:lnTo>
                  <a:pt x="71" y="269"/>
                </a:lnTo>
                <a:lnTo>
                  <a:pt x="78" y="269"/>
                </a:lnTo>
                <a:lnTo>
                  <a:pt x="71" y="269"/>
                </a:lnTo>
                <a:lnTo>
                  <a:pt x="78" y="269"/>
                </a:lnTo>
                <a:cubicBezTo>
                  <a:pt x="78" y="269"/>
                  <a:pt x="78" y="269"/>
                  <a:pt x="71" y="269"/>
                </a:cubicBezTo>
                <a:cubicBezTo>
                  <a:pt x="78" y="269"/>
                  <a:pt x="78" y="269"/>
                  <a:pt x="78" y="269"/>
                </a:cubicBezTo>
                <a:lnTo>
                  <a:pt x="71" y="269"/>
                </a:lnTo>
                <a:lnTo>
                  <a:pt x="78" y="269"/>
                </a:lnTo>
                <a:cubicBezTo>
                  <a:pt x="78" y="269"/>
                  <a:pt x="78" y="269"/>
                  <a:pt x="78" y="276"/>
                </a:cubicBezTo>
                <a:lnTo>
                  <a:pt x="71" y="276"/>
                </a:lnTo>
                <a:cubicBezTo>
                  <a:pt x="78" y="276"/>
                  <a:pt x="78" y="276"/>
                  <a:pt x="78" y="276"/>
                </a:cubicBezTo>
                <a:cubicBezTo>
                  <a:pt x="71" y="276"/>
                  <a:pt x="71" y="276"/>
                  <a:pt x="71" y="276"/>
                </a:cubicBezTo>
                <a:lnTo>
                  <a:pt x="78" y="276"/>
                </a:lnTo>
                <a:cubicBezTo>
                  <a:pt x="78" y="276"/>
                  <a:pt x="78" y="276"/>
                  <a:pt x="71" y="276"/>
                </a:cubicBezTo>
                <a:lnTo>
                  <a:pt x="78" y="276"/>
                </a:lnTo>
                <a:cubicBezTo>
                  <a:pt x="71" y="276"/>
                  <a:pt x="71" y="276"/>
                  <a:pt x="71" y="276"/>
                </a:cubicBezTo>
                <a:lnTo>
                  <a:pt x="71" y="283"/>
                </a:lnTo>
                <a:cubicBezTo>
                  <a:pt x="71" y="283"/>
                  <a:pt x="71" y="283"/>
                  <a:pt x="64" y="283"/>
                </a:cubicBezTo>
                <a:lnTo>
                  <a:pt x="64" y="290"/>
                </a:lnTo>
                <a:lnTo>
                  <a:pt x="64" y="297"/>
                </a:lnTo>
                <a:lnTo>
                  <a:pt x="64" y="304"/>
                </a:lnTo>
                <a:cubicBezTo>
                  <a:pt x="57" y="304"/>
                  <a:pt x="64" y="304"/>
                  <a:pt x="57" y="304"/>
                </a:cubicBezTo>
                <a:lnTo>
                  <a:pt x="57" y="297"/>
                </a:lnTo>
                <a:cubicBezTo>
                  <a:pt x="57" y="297"/>
                  <a:pt x="57" y="297"/>
                  <a:pt x="57" y="290"/>
                </a:cubicBezTo>
                <a:cubicBezTo>
                  <a:pt x="57" y="297"/>
                  <a:pt x="57" y="297"/>
                  <a:pt x="57" y="304"/>
                </a:cubicBezTo>
                <a:lnTo>
                  <a:pt x="57" y="311"/>
                </a:lnTo>
                <a:cubicBezTo>
                  <a:pt x="64" y="311"/>
                  <a:pt x="64" y="311"/>
                  <a:pt x="64" y="311"/>
                </a:cubicBezTo>
                <a:cubicBezTo>
                  <a:pt x="64" y="311"/>
                  <a:pt x="64" y="311"/>
                  <a:pt x="64" y="318"/>
                </a:cubicBezTo>
                <a:cubicBezTo>
                  <a:pt x="71" y="318"/>
                  <a:pt x="71" y="318"/>
                  <a:pt x="71" y="318"/>
                </a:cubicBezTo>
                <a:lnTo>
                  <a:pt x="78" y="318"/>
                </a:lnTo>
                <a:lnTo>
                  <a:pt x="78" y="325"/>
                </a:lnTo>
                <a:cubicBezTo>
                  <a:pt x="78" y="325"/>
                  <a:pt x="78" y="325"/>
                  <a:pt x="78" y="318"/>
                </a:cubicBezTo>
                <a:cubicBezTo>
                  <a:pt x="71" y="318"/>
                  <a:pt x="71" y="325"/>
                  <a:pt x="71" y="325"/>
                </a:cubicBezTo>
                <a:lnTo>
                  <a:pt x="71" y="318"/>
                </a:lnTo>
                <a:lnTo>
                  <a:pt x="64" y="318"/>
                </a:lnTo>
                <a:lnTo>
                  <a:pt x="57" y="318"/>
                </a:lnTo>
                <a:cubicBezTo>
                  <a:pt x="57" y="318"/>
                  <a:pt x="57" y="318"/>
                  <a:pt x="57" y="311"/>
                </a:cubicBezTo>
                <a:cubicBezTo>
                  <a:pt x="57" y="311"/>
                  <a:pt x="57" y="311"/>
                  <a:pt x="57" y="318"/>
                </a:cubicBezTo>
                <a:cubicBezTo>
                  <a:pt x="57" y="325"/>
                  <a:pt x="57" y="339"/>
                  <a:pt x="57" y="354"/>
                </a:cubicBezTo>
                <a:cubicBezTo>
                  <a:pt x="57" y="354"/>
                  <a:pt x="57" y="354"/>
                  <a:pt x="64" y="354"/>
                </a:cubicBezTo>
                <a:cubicBezTo>
                  <a:pt x="64" y="354"/>
                  <a:pt x="64" y="354"/>
                  <a:pt x="71" y="354"/>
                </a:cubicBezTo>
                <a:cubicBezTo>
                  <a:pt x="71" y="354"/>
                  <a:pt x="71" y="354"/>
                  <a:pt x="71" y="361"/>
                </a:cubicBezTo>
                <a:cubicBezTo>
                  <a:pt x="71" y="354"/>
                  <a:pt x="71" y="354"/>
                  <a:pt x="71" y="354"/>
                </a:cubicBezTo>
                <a:cubicBezTo>
                  <a:pt x="78" y="354"/>
                  <a:pt x="78" y="354"/>
                  <a:pt x="78" y="354"/>
                </a:cubicBezTo>
                <a:cubicBezTo>
                  <a:pt x="71" y="354"/>
                  <a:pt x="71" y="354"/>
                  <a:pt x="71" y="361"/>
                </a:cubicBezTo>
                <a:cubicBezTo>
                  <a:pt x="71" y="361"/>
                  <a:pt x="71" y="361"/>
                  <a:pt x="71" y="368"/>
                </a:cubicBezTo>
                <a:cubicBezTo>
                  <a:pt x="78" y="368"/>
                  <a:pt x="78" y="361"/>
                  <a:pt x="78" y="361"/>
                </a:cubicBezTo>
                <a:cubicBezTo>
                  <a:pt x="78" y="361"/>
                  <a:pt x="78" y="361"/>
                  <a:pt x="71" y="361"/>
                </a:cubicBezTo>
                <a:cubicBezTo>
                  <a:pt x="78" y="361"/>
                  <a:pt x="78" y="361"/>
                  <a:pt x="78" y="361"/>
                </a:cubicBezTo>
                <a:lnTo>
                  <a:pt x="78" y="354"/>
                </a:lnTo>
                <a:cubicBezTo>
                  <a:pt x="78" y="354"/>
                  <a:pt x="78" y="354"/>
                  <a:pt x="78" y="361"/>
                </a:cubicBezTo>
                <a:lnTo>
                  <a:pt x="85" y="361"/>
                </a:lnTo>
                <a:cubicBezTo>
                  <a:pt x="92" y="361"/>
                  <a:pt x="92" y="361"/>
                  <a:pt x="92" y="361"/>
                </a:cubicBezTo>
                <a:cubicBezTo>
                  <a:pt x="99" y="361"/>
                  <a:pt x="99" y="361"/>
                  <a:pt x="99" y="361"/>
                </a:cubicBezTo>
                <a:lnTo>
                  <a:pt x="106" y="361"/>
                </a:lnTo>
                <a:cubicBezTo>
                  <a:pt x="99" y="361"/>
                  <a:pt x="106" y="368"/>
                  <a:pt x="99" y="368"/>
                </a:cubicBezTo>
                <a:cubicBezTo>
                  <a:pt x="99" y="368"/>
                  <a:pt x="99" y="368"/>
                  <a:pt x="106" y="368"/>
                </a:cubicBezTo>
                <a:cubicBezTo>
                  <a:pt x="113" y="368"/>
                  <a:pt x="113" y="368"/>
                  <a:pt x="113" y="375"/>
                </a:cubicBezTo>
                <a:lnTo>
                  <a:pt x="113" y="368"/>
                </a:lnTo>
                <a:lnTo>
                  <a:pt x="113" y="375"/>
                </a:lnTo>
                <a:cubicBezTo>
                  <a:pt x="113" y="375"/>
                  <a:pt x="113" y="375"/>
                  <a:pt x="120" y="375"/>
                </a:cubicBezTo>
                <a:lnTo>
                  <a:pt x="127" y="375"/>
                </a:lnTo>
                <a:lnTo>
                  <a:pt x="127" y="382"/>
                </a:lnTo>
                <a:lnTo>
                  <a:pt x="134" y="382"/>
                </a:lnTo>
                <a:lnTo>
                  <a:pt x="134" y="389"/>
                </a:lnTo>
                <a:lnTo>
                  <a:pt x="127" y="389"/>
                </a:lnTo>
                <a:lnTo>
                  <a:pt x="127" y="396"/>
                </a:lnTo>
                <a:cubicBezTo>
                  <a:pt x="134" y="396"/>
                  <a:pt x="134" y="396"/>
                  <a:pt x="134" y="396"/>
                </a:cubicBezTo>
                <a:cubicBezTo>
                  <a:pt x="141" y="396"/>
                  <a:pt x="141" y="389"/>
                  <a:pt x="141" y="389"/>
                </a:cubicBezTo>
                <a:cubicBezTo>
                  <a:pt x="141" y="396"/>
                  <a:pt x="148" y="396"/>
                  <a:pt x="148" y="396"/>
                </a:cubicBezTo>
                <a:cubicBezTo>
                  <a:pt x="155" y="396"/>
                  <a:pt x="155" y="396"/>
                  <a:pt x="155" y="396"/>
                </a:cubicBezTo>
                <a:lnTo>
                  <a:pt x="163" y="396"/>
                </a:lnTo>
                <a:cubicBezTo>
                  <a:pt x="163" y="396"/>
                  <a:pt x="163" y="403"/>
                  <a:pt x="170" y="403"/>
                </a:cubicBezTo>
                <a:cubicBezTo>
                  <a:pt x="177" y="403"/>
                  <a:pt x="177" y="410"/>
                  <a:pt x="177" y="410"/>
                </a:cubicBezTo>
                <a:cubicBezTo>
                  <a:pt x="177" y="417"/>
                  <a:pt x="170" y="417"/>
                  <a:pt x="170" y="417"/>
                </a:cubicBezTo>
                <a:cubicBezTo>
                  <a:pt x="170" y="417"/>
                  <a:pt x="170" y="417"/>
                  <a:pt x="170" y="424"/>
                </a:cubicBezTo>
                <a:cubicBezTo>
                  <a:pt x="170" y="424"/>
                  <a:pt x="170" y="424"/>
                  <a:pt x="163" y="424"/>
                </a:cubicBezTo>
                <a:cubicBezTo>
                  <a:pt x="163" y="424"/>
                  <a:pt x="163" y="424"/>
                  <a:pt x="163" y="431"/>
                </a:cubicBezTo>
                <a:lnTo>
                  <a:pt x="163" y="438"/>
                </a:lnTo>
                <a:cubicBezTo>
                  <a:pt x="163" y="438"/>
                  <a:pt x="163" y="438"/>
                  <a:pt x="163" y="445"/>
                </a:cubicBezTo>
                <a:cubicBezTo>
                  <a:pt x="155" y="445"/>
                  <a:pt x="155" y="445"/>
                  <a:pt x="155" y="452"/>
                </a:cubicBezTo>
                <a:cubicBezTo>
                  <a:pt x="155" y="452"/>
                  <a:pt x="155" y="452"/>
                  <a:pt x="148" y="452"/>
                </a:cubicBezTo>
                <a:cubicBezTo>
                  <a:pt x="148" y="452"/>
                  <a:pt x="148" y="452"/>
                  <a:pt x="148" y="460"/>
                </a:cubicBezTo>
                <a:cubicBezTo>
                  <a:pt x="148" y="460"/>
                  <a:pt x="148" y="452"/>
                  <a:pt x="141" y="452"/>
                </a:cubicBezTo>
                <a:cubicBezTo>
                  <a:pt x="141" y="460"/>
                  <a:pt x="141" y="460"/>
                  <a:pt x="141" y="460"/>
                </a:cubicBezTo>
                <a:cubicBezTo>
                  <a:pt x="141" y="460"/>
                  <a:pt x="141" y="460"/>
                  <a:pt x="134" y="460"/>
                </a:cubicBezTo>
                <a:cubicBezTo>
                  <a:pt x="141" y="460"/>
                  <a:pt x="134" y="467"/>
                  <a:pt x="134" y="467"/>
                </a:cubicBezTo>
                <a:cubicBezTo>
                  <a:pt x="141" y="474"/>
                  <a:pt x="134" y="474"/>
                  <a:pt x="134" y="474"/>
                </a:cubicBezTo>
                <a:cubicBezTo>
                  <a:pt x="134" y="481"/>
                  <a:pt x="127" y="481"/>
                  <a:pt x="127" y="481"/>
                </a:cubicBezTo>
                <a:cubicBezTo>
                  <a:pt x="127" y="481"/>
                  <a:pt x="134" y="481"/>
                  <a:pt x="134" y="474"/>
                </a:cubicBezTo>
                <a:lnTo>
                  <a:pt x="127" y="474"/>
                </a:lnTo>
                <a:cubicBezTo>
                  <a:pt x="127" y="474"/>
                  <a:pt x="127" y="474"/>
                  <a:pt x="127" y="481"/>
                </a:cubicBezTo>
                <a:cubicBezTo>
                  <a:pt x="170" y="523"/>
                  <a:pt x="233" y="551"/>
                  <a:pt x="297" y="551"/>
                </a:cubicBezTo>
                <a:cubicBezTo>
                  <a:pt x="417" y="551"/>
                  <a:pt x="516" y="460"/>
                  <a:pt x="537" y="347"/>
                </a:cubicBezTo>
                <a:cubicBezTo>
                  <a:pt x="537" y="339"/>
                  <a:pt x="537" y="339"/>
                  <a:pt x="537" y="339"/>
                </a:cubicBezTo>
                <a:cubicBezTo>
                  <a:pt x="537" y="332"/>
                  <a:pt x="530" y="332"/>
                  <a:pt x="530" y="332"/>
                </a:cubicBezTo>
                <a:cubicBezTo>
                  <a:pt x="530" y="332"/>
                  <a:pt x="530" y="332"/>
                  <a:pt x="530" y="325"/>
                </a:cubicBezTo>
                <a:cubicBezTo>
                  <a:pt x="530" y="325"/>
                  <a:pt x="530" y="325"/>
                  <a:pt x="530" y="318"/>
                </a:cubicBezTo>
                <a:lnTo>
                  <a:pt x="530" y="311"/>
                </a:lnTo>
                <a:cubicBezTo>
                  <a:pt x="530" y="311"/>
                  <a:pt x="530" y="311"/>
                  <a:pt x="523" y="311"/>
                </a:cubicBezTo>
                <a:cubicBezTo>
                  <a:pt x="523" y="304"/>
                  <a:pt x="523" y="304"/>
                  <a:pt x="523" y="304"/>
                </a:cubicBezTo>
                <a:cubicBezTo>
                  <a:pt x="516" y="304"/>
                  <a:pt x="516" y="304"/>
                  <a:pt x="516" y="304"/>
                </a:cubicBezTo>
                <a:cubicBezTo>
                  <a:pt x="516" y="304"/>
                  <a:pt x="516" y="304"/>
                  <a:pt x="523" y="304"/>
                </a:cubicBezTo>
                <a:lnTo>
                  <a:pt x="516" y="304"/>
                </a:lnTo>
                <a:lnTo>
                  <a:pt x="516" y="297"/>
                </a:lnTo>
                <a:cubicBezTo>
                  <a:pt x="516" y="297"/>
                  <a:pt x="516" y="297"/>
                  <a:pt x="516" y="290"/>
                </a:cubicBezTo>
                <a:cubicBezTo>
                  <a:pt x="516" y="297"/>
                  <a:pt x="516" y="297"/>
                  <a:pt x="509" y="297"/>
                </a:cubicBezTo>
                <a:cubicBezTo>
                  <a:pt x="509" y="290"/>
                  <a:pt x="509" y="290"/>
                  <a:pt x="509" y="290"/>
                </a:cubicBezTo>
                <a:cubicBezTo>
                  <a:pt x="509" y="290"/>
                  <a:pt x="509" y="290"/>
                  <a:pt x="509" y="297"/>
                </a:cubicBezTo>
                <a:cubicBezTo>
                  <a:pt x="509" y="297"/>
                  <a:pt x="509" y="297"/>
                  <a:pt x="502" y="297"/>
                </a:cubicBezTo>
                <a:lnTo>
                  <a:pt x="502" y="304"/>
                </a:lnTo>
                <a:cubicBezTo>
                  <a:pt x="495" y="304"/>
                  <a:pt x="495" y="304"/>
                  <a:pt x="495" y="304"/>
                </a:cubicBezTo>
                <a:lnTo>
                  <a:pt x="488" y="311"/>
                </a:lnTo>
                <a:cubicBezTo>
                  <a:pt x="481" y="311"/>
                  <a:pt x="481" y="311"/>
                  <a:pt x="481" y="311"/>
                </a:cubicBezTo>
                <a:cubicBezTo>
                  <a:pt x="481" y="311"/>
                  <a:pt x="481" y="311"/>
                  <a:pt x="481" y="318"/>
                </a:cubicBezTo>
                <a:lnTo>
                  <a:pt x="481" y="325"/>
                </a:lnTo>
                <a:cubicBezTo>
                  <a:pt x="481" y="325"/>
                  <a:pt x="481" y="325"/>
                  <a:pt x="481" y="332"/>
                </a:cubicBezTo>
                <a:cubicBezTo>
                  <a:pt x="481" y="332"/>
                  <a:pt x="481" y="332"/>
                  <a:pt x="474" y="332"/>
                </a:cubicBezTo>
                <a:cubicBezTo>
                  <a:pt x="474" y="325"/>
                  <a:pt x="474" y="325"/>
                  <a:pt x="466" y="325"/>
                </a:cubicBezTo>
                <a:cubicBezTo>
                  <a:pt x="466" y="325"/>
                  <a:pt x="466" y="325"/>
                  <a:pt x="466" y="318"/>
                </a:cubicBezTo>
                <a:lnTo>
                  <a:pt x="466" y="311"/>
                </a:lnTo>
                <a:cubicBezTo>
                  <a:pt x="466" y="311"/>
                  <a:pt x="466" y="304"/>
                  <a:pt x="459" y="304"/>
                </a:cubicBezTo>
                <a:cubicBezTo>
                  <a:pt x="459" y="297"/>
                  <a:pt x="459" y="297"/>
                  <a:pt x="459" y="297"/>
                </a:cubicBezTo>
                <a:cubicBezTo>
                  <a:pt x="466" y="297"/>
                  <a:pt x="459" y="297"/>
                  <a:pt x="459" y="297"/>
                </a:cubicBezTo>
                <a:cubicBezTo>
                  <a:pt x="452" y="297"/>
                  <a:pt x="452" y="297"/>
                  <a:pt x="452" y="297"/>
                </a:cubicBezTo>
                <a:cubicBezTo>
                  <a:pt x="452" y="297"/>
                  <a:pt x="452" y="297"/>
                  <a:pt x="452" y="290"/>
                </a:cubicBezTo>
                <a:cubicBezTo>
                  <a:pt x="452" y="297"/>
                  <a:pt x="452" y="290"/>
                  <a:pt x="452" y="290"/>
                </a:cubicBezTo>
                <a:cubicBezTo>
                  <a:pt x="445" y="290"/>
                  <a:pt x="445" y="290"/>
                  <a:pt x="445" y="290"/>
                </a:cubicBezTo>
                <a:cubicBezTo>
                  <a:pt x="445" y="283"/>
                  <a:pt x="445" y="283"/>
                  <a:pt x="445" y="283"/>
                </a:cubicBezTo>
                <a:cubicBezTo>
                  <a:pt x="445" y="283"/>
                  <a:pt x="438" y="290"/>
                  <a:pt x="438" y="283"/>
                </a:cubicBezTo>
                <a:lnTo>
                  <a:pt x="431" y="283"/>
                </a:lnTo>
                <a:cubicBezTo>
                  <a:pt x="431" y="290"/>
                  <a:pt x="431" y="290"/>
                  <a:pt x="431" y="290"/>
                </a:cubicBezTo>
                <a:lnTo>
                  <a:pt x="431" y="283"/>
                </a:lnTo>
                <a:cubicBezTo>
                  <a:pt x="424" y="283"/>
                  <a:pt x="424" y="283"/>
                  <a:pt x="424" y="283"/>
                </a:cubicBezTo>
                <a:cubicBezTo>
                  <a:pt x="417" y="283"/>
                  <a:pt x="417" y="283"/>
                  <a:pt x="417" y="283"/>
                </a:cubicBezTo>
                <a:lnTo>
                  <a:pt x="410" y="283"/>
                </a:lnTo>
                <a:cubicBezTo>
                  <a:pt x="410" y="283"/>
                  <a:pt x="403" y="283"/>
                  <a:pt x="403" y="276"/>
                </a:cubicBezTo>
                <a:cubicBezTo>
                  <a:pt x="403" y="276"/>
                  <a:pt x="403" y="276"/>
                  <a:pt x="403" y="269"/>
                </a:cubicBezTo>
                <a:cubicBezTo>
                  <a:pt x="396" y="269"/>
                  <a:pt x="396" y="269"/>
                  <a:pt x="396" y="269"/>
                </a:cubicBezTo>
                <a:cubicBezTo>
                  <a:pt x="396" y="269"/>
                  <a:pt x="396" y="269"/>
                  <a:pt x="396" y="276"/>
                </a:cubicBezTo>
                <a:cubicBezTo>
                  <a:pt x="396" y="276"/>
                  <a:pt x="396" y="276"/>
                  <a:pt x="396" y="283"/>
                </a:cubicBezTo>
                <a:cubicBezTo>
                  <a:pt x="396" y="283"/>
                  <a:pt x="396" y="283"/>
                  <a:pt x="403" y="283"/>
                </a:cubicBezTo>
                <a:cubicBezTo>
                  <a:pt x="403" y="283"/>
                  <a:pt x="403" y="283"/>
                  <a:pt x="396" y="283"/>
                </a:cubicBezTo>
                <a:lnTo>
                  <a:pt x="403" y="283"/>
                </a:lnTo>
                <a:cubicBezTo>
                  <a:pt x="396" y="283"/>
                  <a:pt x="396" y="283"/>
                  <a:pt x="403" y="283"/>
                </a:cubicBezTo>
                <a:lnTo>
                  <a:pt x="403" y="290"/>
                </a:lnTo>
                <a:cubicBezTo>
                  <a:pt x="403" y="283"/>
                  <a:pt x="403" y="283"/>
                  <a:pt x="403" y="283"/>
                </a:cubicBezTo>
                <a:lnTo>
                  <a:pt x="403" y="290"/>
                </a:lnTo>
                <a:cubicBezTo>
                  <a:pt x="410" y="290"/>
                  <a:pt x="410" y="290"/>
                  <a:pt x="410" y="290"/>
                </a:cubicBezTo>
                <a:cubicBezTo>
                  <a:pt x="417" y="283"/>
                  <a:pt x="417" y="283"/>
                  <a:pt x="417" y="283"/>
                </a:cubicBezTo>
                <a:lnTo>
                  <a:pt x="417" y="290"/>
                </a:lnTo>
                <a:lnTo>
                  <a:pt x="424" y="290"/>
                </a:lnTo>
                <a:cubicBezTo>
                  <a:pt x="424" y="290"/>
                  <a:pt x="424" y="290"/>
                  <a:pt x="424" y="297"/>
                </a:cubicBezTo>
                <a:cubicBezTo>
                  <a:pt x="424" y="304"/>
                  <a:pt x="424" y="304"/>
                  <a:pt x="424" y="304"/>
                </a:cubicBezTo>
                <a:cubicBezTo>
                  <a:pt x="417" y="304"/>
                  <a:pt x="417" y="304"/>
                  <a:pt x="417" y="304"/>
                </a:cubicBezTo>
                <a:lnTo>
                  <a:pt x="417" y="311"/>
                </a:lnTo>
                <a:cubicBezTo>
                  <a:pt x="410" y="311"/>
                  <a:pt x="410" y="311"/>
                  <a:pt x="410" y="311"/>
                </a:cubicBezTo>
                <a:lnTo>
                  <a:pt x="403" y="311"/>
                </a:lnTo>
                <a:cubicBezTo>
                  <a:pt x="403" y="318"/>
                  <a:pt x="403" y="318"/>
                  <a:pt x="396" y="318"/>
                </a:cubicBezTo>
                <a:lnTo>
                  <a:pt x="389" y="318"/>
                </a:lnTo>
                <a:cubicBezTo>
                  <a:pt x="382" y="325"/>
                  <a:pt x="382" y="325"/>
                  <a:pt x="382" y="318"/>
                </a:cubicBezTo>
                <a:cubicBezTo>
                  <a:pt x="382" y="318"/>
                  <a:pt x="382" y="318"/>
                  <a:pt x="382" y="311"/>
                </a:cubicBezTo>
                <a:cubicBezTo>
                  <a:pt x="382" y="311"/>
                  <a:pt x="375" y="311"/>
                  <a:pt x="375" y="304"/>
                </a:cubicBezTo>
                <a:cubicBezTo>
                  <a:pt x="375" y="304"/>
                  <a:pt x="375" y="304"/>
                  <a:pt x="368" y="297"/>
                </a:cubicBezTo>
                <a:cubicBezTo>
                  <a:pt x="368" y="297"/>
                  <a:pt x="368" y="297"/>
                  <a:pt x="368" y="290"/>
                </a:cubicBezTo>
                <a:cubicBezTo>
                  <a:pt x="368" y="283"/>
                  <a:pt x="361" y="283"/>
                  <a:pt x="361" y="283"/>
                </a:cubicBezTo>
                <a:cubicBezTo>
                  <a:pt x="361" y="276"/>
                  <a:pt x="361" y="276"/>
                  <a:pt x="361" y="276"/>
                </a:cubicBezTo>
                <a:cubicBezTo>
                  <a:pt x="361" y="269"/>
                  <a:pt x="353" y="269"/>
                  <a:pt x="353" y="269"/>
                </a:cubicBezTo>
                <a:cubicBezTo>
                  <a:pt x="353" y="269"/>
                  <a:pt x="353" y="269"/>
                  <a:pt x="361" y="262"/>
                </a:cubicBezTo>
                <a:cubicBezTo>
                  <a:pt x="361" y="254"/>
                  <a:pt x="361" y="254"/>
                  <a:pt x="361" y="254"/>
                </a:cubicBezTo>
                <a:cubicBezTo>
                  <a:pt x="361" y="254"/>
                  <a:pt x="361" y="254"/>
                  <a:pt x="353" y="254"/>
                </a:cubicBezTo>
                <a:cubicBezTo>
                  <a:pt x="353" y="254"/>
                  <a:pt x="353" y="254"/>
                  <a:pt x="346" y="254"/>
                </a:cubicBezTo>
                <a:cubicBezTo>
                  <a:pt x="346" y="254"/>
                  <a:pt x="346" y="247"/>
                  <a:pt x="346" y="254"/>
                </a:cubicBezTo>
                <a:cubicBezTo>
                  <a:pt x="346" y="254"/>
                  <a:pt x="346" y="254"/>
                  <a:pt x="339" y="254"/>
                </a:cubicBezTo>
                <a:cubicBezTo>
                  <a:pt x="339" y="247"/>
                  <a:pt x="339" y="247"/>
                  <a:pt x="339" y="247"/>
                </a:cubicBezTo>
                <a:cubicBezTo>
                  <a:pt x="332" y="247"/>
                  <a:pt x="332" y="247"/>
                  <a:pt x="332" y="247"/>
                </a:cubicBezTo>
                <a:cubicBezTo>
                  <a:pt x="339" y="247"/>
                  <a:pt x="339" y="247"/>
                  <a:pt x="332" y="247"/>
                </a:cubicBezTo>
                <a:lnTo>
                  <a:pt x="339" y="247"/>
                </a:lnTo>
                <a:lnTo>
                  <a:pt x="332" y="247"/>
                </a:lnTo>
                <a:cubicBezTo>
                  <a:pt x="332" y="240"/>
                  <a:pt x="332" y="240"/>
                  <a:pt x="332" y="240"/>
                </a:cubicBezTo>
                <a:cubicBezTo>
                  <a:pt x="332" y="240"/>
                  <a:pt x="332" y="240"/>
                  <a:pt x="339" y="240"/>
                </a:cubicBezTo>
                <a:cubicBezTo>
                  <a:pt x="332" y="240"/>
                  <a:pt x="332" y="240"/>
                  <a:pt x="332" y="240"/>
                </a:cubicBezTo>
                <a:lnTo>
                  <a:pt x="339" y="240"/>
                </a:lnTo>
                <a:lnTo>
                  <a:pt x="346" y="240"/>
                </a:lnTo>
                <a:cubicBezTo>
                  <a:pt x="346" y="240"/>
                  <a:pt x="346" y="240"/>
                  <a:pt x="339" y="240"/>
                </a:cubicBezTo>
                <a:cubicBezTo>
                  <a:pt x="339" y="240"/>
                  <a:pt x="339" y="240"/>
                  <a:pt x="339" y="233"/>
                </a:cubicBezTo>
                <a:lnTo>
                  <a:pt x="346" y="240"/>
                </a:lnTo>
                <a:lnTo>
                  <a:pt x="346" y="233"/>
                </a:lnTo>
                <a:cubicBezTo>
                  <a:pt x="346" y="240"/>
                  <a:pt x="346" y="240"/>
                  <a:pt x="346" y="240"/>
                </a:cubicBezTo>
                <a:cubicBezTo>
                  <a:pt x="346" y="233"/>
                  <a:pt x="346" y="233"/>
                  <a:pt x="346" y="233"/>
                </a:cubicBezTo>
                <a:lnTo>
                  <a:pt x="353" y="233"/>
                </a:lnTo>
                <a:cubicBezTo>
                  <a:pt x="353" y="233"/>
                  <a:pt x="353" y="233"/>
                  <a:pt x="361" y="233"/>
                </a:cubicBezTo>
                <a:cubicBezTo>
                  <a:pt x="361" y="233"/>
                  <a:pt x="361" y="240"/>
                  <a:pt x="368" y="240"/>
                </a:cubicBezTo>
                <a:lnTo>
                  <a:pt x="375" y="240"/>
                </a:lnTo>
                <a:lnTo>
                  <a:pt x="375" y="233"/>
                </a:lnTo>
                <a:cubicBezTo>
                  <a:pt x="375" y="226"/>
                  <a:pt x="375" y="226"/>
                  <a:pt x="375" y="226"/>
                </a:cubicBezTo>
                <a:lnTo>
                  <a:pt x="368" y="226"/>
                </a:lnTo>
                <a:lnTo>
                  <a:pt x="361" y="226"/>
                </a:lnTo>
                <a:cubicBezTo>
                  <a:pt x="361" y="226"/>
                  <a:pt x="368" y="226"/>
                  <a:pt x="368" y="219"/>
                </a:cubicBezTo>
                <a:cubicBezTo>
                  <a:pt x="368" y="219"/>
                  <a:pt x="368" y="219"/>
                  <a:pt x="361" y="219"/>
                </a:cubicBezTo>
                <a:cubicBezTo>
                  <a:pt x="353" y="219"/>
                  <a:pt x="353" y="219"/>
                  <a:pt x="353" y="219"/>
                </a:cubicBezTo>
                <a:cubicBezTo>
                  <a:pt x="353" y="219"/>
                  <a:pt x="361" y="219"/>
                  <a:pt x="361" y="226"/>
                </a:cubicBezTo>
                <a:cubicBezTo>
                  <a:pt x="361" y="226"/>
                  <a:pt x="361" y="226"/>
                  <a:pt x="353" y="226"/>
                </a:cubicBezTo>
                <a:cubicBezTo>
                  <a:pt x="353" y="219"/>
                  <a:pt x="353" y="219"/>
                  <a:pt x="353" y="219"/>
                </a:cubicBezTo>
                <a:cubicBezTo>
                  <a:pt x="353" y="219"/>
                  <a:pt x="353" y="219"/>
                  <a:pt x="346" y="219"/>
                </a:cubicBezTo>
                <a:cubicBezTo>
                  <a:pt x="346" y="219"/>
                  <a:pt x="346" y="219"/>
                  <a:pt x="353" y="219"/>
                </a:cubicBezTo>
                <a:cubicBezTo>
                  <a:pt x="346" y="219"/>
                  <a:pt x="346" y="219"/>
                  <a:pt x="346" y="219"/>
                </a:cubicBezTo>
                <a:cubicBezTo>
                  <a:pt x="346" y="219"/>
                  <a:pt x="339" y="219"/>
                  <a:pt x="346" y="219"/>
                </a:cubicBezTo>
                <a:cubicBezTo>
                  <a:pt x="346" y="226"/>
                  <a:pt x="346" y="226"/>
                  <a:pt x="346" y="226"/>
                </a:cubicBezTo>
                <a:cubicBezTo>
                  <a:pt x="346" y="226"/>
                  <a:pt x="346" y="226"/>
                  <a:pt x="339" y="226"/>
                </a:cubicBezTo>
                <a:cubicBezTo>
                  <a:pt x="339" y="226"/>
                  <a:pt x="339" y="226"/>
                  <a:pt x="339" y="233"/>
                </a:cubicBezTo>
                <a:cubicBezTo>
                  <a:pt x="339" y="240"/>
                  <a:pt x="339" y="240"/>
                  <a:pt x="339" y="240"/>
                </a:cubicBezTo>
                <a:lnTo>
                  <a:pt x="332" y="240"/>
                </a:lnTo>
                <a:cubicBezTo>
                  <a:pt x="332" y="240"/>
                  <a:pt x="332" y="240"/>
                  <a:pt x="325" y="240"/>
                </a:cubicBezTo>
                <a:cubicBezTo>
                  <a:pt x="325" y="240"/>
                  <a:pt x="325" y="240"/>
                  <a:pt x="325" y="247"/>
                </a:cubicBezTo>
                <a:cubicBezTo>
                  <a:pt x="325" y="247"/>
                  <a:pt x="325" y="247"/>
                  <a:pt x="325" y="254"/>
                </a:cubicBezTo>
                <a:lnTo>
                  <a:pt x="325" y="247"/>
                </a:lnTo>
                <a:cubicBezTo>
                  <a:pt x="325" y="247"/>
                  <a:pt x="325" y="247"/>
                  <a:pt x="318" y="254"/>
                </a:cubicBezTo>
                <a:cubicBezTo>
                  <a:pt x="318" y="247"/>
                  <a:pt x="318" y="247"/>
                  <a:pt x="318" y="247"/>
                </a:cubicBezTo>
                <a:lnTo>
                  <a:pt x="325" y="247"/>
                </a:lnTo>
                <a:lnTo>
                  <a:pt x="318" y="247"/>
                </a:lnTo>
                <a:cubicBezTo>
                  <a:pt x="318" y="247"/>
                  <a:pt x="318" y="247"/>
                  <a:pt x="318" y="240"/>
                </a:cubicBezTo>
                <a:cubicBezTo>
                  <a:pt x="318" y="247"/>
                  <a:pt x="318" y="240"/>
                  <a:pt x="318" y="240"/>
                </a:cubicBezTo>
                <a:lnTo>
                  <a:pt x="318" y="233"/>
                </a:lnTo>
                <a:cubicBezTo>
                  <a:pt x="318" y="233"/>
                  <a:pt x="318" y="233"/>
                  <a:pt x="311" y="233"/>
                </a:cubicBezTo>
                <a:lnTo>
                  <a:pt x="304" y="226"/>
                </a:lnTo>
                <a:cubicBezTo>
                  <a:pt x="297" y="226"/>
                  <a:pt x="297" y="226"/>
                  <a:pt x="297" y="226"/>
                </a:cubicBezTo>
                <a:lnTo>
                  <a:pt x="297" y="219"/>
                </a:lnTo>
                <a:lnTo>
                  <a:pt x="297" y="226"/>
                </a:lnTo>
                <a:cubicBezTo>
                  <a:pt x="297" y="233"/>
                  <a:pt x="297" y="233"/>
                  <a:pt x="297" y="233"/>
                </a:cubicBezTo>
                <a:lnTo>
                  <a:pt x="304" y="233"/>
                </a:lnTo>
                <a:cubicBezTo>
                  <a:pt x="311" y="240"/>
                  <a:pt x="311" y="240"/>
                  <a:pt x="311" y="240"/>
                </a:cubicBezTo>
                <a:lnTo>
                  <a:pt x="304" y="240"/>
                </a:lnTo>
                <a:cubicBezTo>
                  <a:pt x="311" y="240"/>
                  <a:pt x="311" y="240"/>
                  <a:pt x="311" y="240"/>
                </a:cubicBezTo>
                <a:cubicBezTo>
                  <a:pt x="311" y="240"/>
                  <a:pt x="311" y="240"/>
                  <a:pt x="311" y="247"/>
                </a:cubicBezTo>
                <a:cubicBezTo>
                  <a:pt x="311" y="247"/>
                  <a:pt x="311" y="247"/>
                  <a:pt x="304" y="247"/>
                </a:cubicBezTo>
                <a:lnTo>
                  <a:pt x="304" y="240"/>
                </a:lnTo>
                <a:cubicBezTo>
                  <a:pt x="304" y="240"/>
                  <a:pt x="304" y="240"/>
                  <a:pt x="297" y="240"/>
                </a:cubicBezTo>
                <a:cubicBezTo>
                  <a:pt x="297" y="233"/>
                  <a:pt x="297" y="240"/>
                  <a:pt x="297" y="233"/>
                </a:cubicBezTo>
                <a:cubicBezTo>
                  <a:pt x="297" y="233"/>
                  <a:pt x="297" y="233"/>
                  <a:pt x="290" y="233"/>
                </a:cubicBezTo>
                <a:lnTo>
                  <a:pt x="290" y="226"/>
                </a:lnTo>
                <a:lnTo>
                  <a:pt x="283" y="226"/>
                </a:lnTo>
                <a:cubicBezTo>
                  <a:pt x="283" y="226"/>
                  <a:pt x="283" y="233"/>
                  <a:pt x="276" y="233"/>
                </a:cubicBezTo>
                <a:cubicBezTo>
                  <a:pt x="276" y="226"/>
                  <a:pt x="276" y="233"/>
                  <a:pt x="276" y="233"/>
                </a:cubicBezTo>
                <a:cubicBezTo>
                  <a:pt x="276" y="233"/>
                  <a:pt x="276" y="226"/>
                  <a:pt x="269" y="233"/>
                </a:cubicBezTo>
                <a:cubicBezTo>
                  <a:pt x="269" y="240"/>
                  <a:pt x="262" y="233"/>
                  <a:pt x="262" y="240"/>
                </a:cubicBezTo>
                <a:cubicBezTo>
                  <a:pt x="262" y="240"/>
                  <a:pt x="262" y="240"/>
                  <a:pt x="262" y="247"/>
                </a:cubicBezTo>
                <a:lnTo>
                  <a:pt x="255" y="247"/>
                </a:lnTo>
                <a:cubicBezTo>
                  <a:pt x="255" y="247"/>
                  <a:pt x="255" y="247"/>
                  <a:pt x="255" y="254"/>
                </a:cubicBezTo>
                <a:lnTo>
                  <a:pt x="248" y="254"/>
                </a:lnTo>
                <a:cubicBezTo>
                  <a:pt x="248" y="254"/>
                  <a:pt x="248" y="254"/>
                  <a:pt x="240" y="254"/>
                </a:cubicBezTo>
                <a:cubicBezTo>
                  <a:pt x="240" y="247"/>
                  <a:pt x="240" y="247"/>
                  <a:pt x="240" y="247"/>
                </a:cubicBezTo>
                <a:cubicBezTo>
                  <a:pt x="233" y="247"/>
                  <a:pt x="240" y="247"/>
                  <a:pt x="240" y="247"/>
                </a:cubicBezTo>
                <a:lnTo>
                  <a:pt x="233" y="247"/>
                </a:lnTo>
                <a:cubicBezTo>
                  <a:pt x="233" y="247"/>
                  <a:pt x="233" y="247"/>
                  <a:pt x="240" y="247"/>
                </a:cubicBezTo>
                <a:cubicBezTo>
                  <a:pt x="240" y="247"/>
                  <a:pt x="240" y="247"/>
                  <a:pt x="233" y="247"/>
                </a:cubicBezTo>
                <a:lnTo>
                  <a:pt x="233" y="240"/>
                </a:lnTo>
                <a:cubicBezTo>
                  <a:pt x="240" y="240"/>
                  <a:pt x="240" y="240"/>
                  <a:pt x="240" y="233"/>
                </a:cubicBezTo>
                <a:cubicBezTo>
                  <a:pt x="240" y="233"/>
                  <a:pt x="240" y="233"/>
                  <a:pt x="233" y="233"/>
                </a:cubicBezTo>
                <a:lnTo>
                  <a:pt x="240" y="233"/>
                </a:lnTo>
                <a:cubicBezTo>
                  <a:pt x="240" y="226"/>
                  <a:pt x="240" y="226"/>
                  <a:pt x="240" y="226"/>
                </a:cubicBezTo>
                <a:lnTo>
                  <a:pt x="248" y="226"/>
                </a:lnTo>
                <a:cubicBezTo>
                  <a:pt x="248" y="226"/>
                  <a:pt x="255" y="233"/>
                  <a:pt x="255" y="226"/>
                </a:cubicBezTo>
                <a:lnTo>
                  <a:pt x="255" y="233"/>
                </a:lnTo>
                <a:cubicBezTo>
                  <a:pt x="255" y="226"/>
                  <a:pt x="255" y="226"/>
                  <a:pt x="255" y="226"/>
                </a:cubicBezTo>
                <a:cubicBezTo>
                  <a:pt x="262" y="226"/>
                  <a:pt x="262" y="226"/>
                  <a:pt x="262" y="226"/>
                </a:cubicBezTo>
                <a:lnTo>
                  <a:pt x="255" y="226"/>
                </a:lnTo>
                <a:cubicBezTo>
                  <a:pt x="255" y="226"/>
                  <a:pt x="255" y="226"/>
                  <a:pt x="262" y="219"/>
                </a:cubicBezTo>
                <a:cubicBezTo>
                  <a:pt x="262" y="226"/>
                  <a:pt x="262" y="226"/>
                  <a:pt x="262" y="226"/>
                </a:cubicBezTo>
                <a:lnTo>
                  <a:pt x="262" y="219"/>
                </a:lnTo>
                <a:cubicBezTo>
                  <a:pt x="255" y="219"/>
                  <a:pt x="262" y="219"/>
                  <a:pt x="255" y="219"/>
                </a:cubicBezTo>
                <a:cubicBezTo>
                  <a:pt x="255" y="212"/>
                  <a:pt x="255" y="212"/>
                  <a:pt x="255" y="212"/>
                </a:cubicBezTo>
                <a:lnTo>
                  <a:pt x="255" y="219"/>
                </a:lnTo>
                <a:cubicBezTo>
                  <a:pt x="255" y="212"/>
                  <a:pt x="255" y="212"/>
                  <a:pt x="248" y="212"/>
                </a:cubicBezTo>
                <a:lnTo>
                  <a:pt x="255" y="212"/>
                </a:lnTo>
                <a:cubicBezTo>
                  <a:pt x="255" y="212"/>
                  <a:pt x="255" y="212"/>
                  <a:pt x="255" y="205"/>
                </a:cubicBezTo>
                <a:cubicBezTo>
                  <a:pt x="255" y="205"/>
                  <a:pt x="255" y="205"/>
                  <a:pt x="262" y="205"/>
                </a:cubicBezTo>
                <a:lnTo>
                  <a:pt x="262" y="212"/>
                </a:lnTo>
                <a:cubicBezTo>
                  <a:pt x="262" y="205"/>
                  <a:pt x="262" y="212"/>
                  <a:pt x="262" y="212"/>
                </a:cubicBezTo>
                <a:cubicBezTo>
                  <a:pt x="262" y="205"/>
                  <a:pt x="262" y="205"/>
                  <a:pt x="262" y="205"/>
                </a:cubicBezTo>
                <a:cubicBezTo>
                  <a:pt x="262" y="205"/>
                  <a:pt x="262" y="205"/>
                  <a:pt x="269" y="205"/>
                </a:cubicBezTo>
                <a:cubicBezTo>
                  <a:pt x="269" y="198"/>
                  <a:pt x="269" y="198"/>
                  <a:pt x="269" y="198"/>
                </a:cubicBezTo>
                <a:lnTo>
                  <a:pt x="276" y="198"/>
                </a:lnTo>
                <a:cubicBezTo>
                  <a:pt x="276" y="198"/>
                  <a:pt x="276" y="191"/>
                  <a:pt x="283" y="198"/>
                </a:cubicBezTo>
                <a:cubicBezTo>
                  <a:pt x="283" y="198"/>
                  <a:pt x="283" y="198"/>
                  <a:pt x="283" y="191"/>
                </a:cubicBezTo>
                <a:cubicBezTo>
                  <a:pt x="283" y="191"/>
                  <a:pt x="283" y="191"/>
                  <a:pt x="283" y="198"/>
                </a:cubicBezTo>
                <a:cubicBezTo>
                  <a:pt x="283" y="198"/>
                  <a:pt x="283" y="198"/>
                  <a:pt x="283" y="191"/>
                </a:cubicBezTo>
                <a:cubicBezTo>
                  <a:pt x="283" y="191"/>
                  <a:pt x="283" y="191"/>
                  <a:pt x="290" y="191"/>
                </a:cubicBezTo>
                <a:lnTo>
                  <a:pt x="283" y="191"/>
                </a:lnTo>
                <a:cubicBezTo>
                  <a:pt x="283" y="191"/>
                  <a:pt x="283" y="191"/>
                  <a:pt x="283" y="184"/>
                </a:cubicBezTo>
                <a:cubicBezTo>
                  <a:pt x="283" y="184"/>
                  <a:pt x="283" y="184"/>
                  <a:pt x="290" y="184"/>
                </a:cubicBezTo>
                <a:lnTo>
                  <a:pt x="290" y="191"/>
                </a:lnTo>
                <a:lnTo>
                  <a:pt x="297" y="191"/>
                </a:lnTo>
                <a:lnTo>
                  <a:pt x="304" y="191"/>
                </a:lnTo>
                <a:cubicBezTo>
                  <a:pt x="304" y="191"/>
                  <a:pt x="304" y="191"/>
                  <a:pt x="311" y="191"/>
                </a:cubicBezTo>
                <a:lnTo>
                  <a:pt x="318" y="191"/>
                </a:lnTo>
                <a:cubicBezTo>
                  <a:pt x="318" y="184"/>
                  <a:pt x="318" y="191"/>
                  <a:pt x="318" y="184"/>
                </a:cubicBezTo>
                <a:lnTo>
                  <a:pt x="318" y="177"/>
                </a:lnTo>
                <a:cubicBezTo>
                  <a:pt x="325" y="177"/>
                  <a:pt x="325" y="177"/>
                  <a:pt x="325" y="177"/>
                </a:cubicBezTo>
                <a:cubicBezTo>
                  <a:pt x="325" y="177"/>
                  <a:pt x="325" y="177"/>
                  <a:pt x="325" y="184"/>
                </a:cubicBezTo>
                <a:cubicBezTo>
                  <a:pt x="325" y="184"/>
                  <a:pt x="325" y="184"/>
                  <a:pt x="325" y="177"/>
                </a:cubicBezTo>
                <a:cubicBezTo>
                  <a:pt x="325" y="177"/>
                  <a:pt x="325" y="177"/>
                  <a:pt x="332" y="177"/>
                </a:cubicBezTo>
                <a:lnTo>
                  <a:pt x="325" y="177"/>
                </a:lnTo>
                <a:cubicBezTo>
                  <a:pt x="325" y="177"/>
                  <a:pt x="325" y="177"/>
                  <a:pt x="325" y="170"/>
                </a:cubicBezTo>
                <a:cubicBezTo>
                  <a:pt x="332" y="170"/>
                  <a:pt x="332" y="170"/>
                  <a:pt x="332" y="170"/>
                </a:cubicBezTo>
                <a:lnTo>
                  <a:pt x="339" y="170"/>
                </a:lnTo>
                <a:lnTo>
                  <a:pt x="346" y="170"/>
                </a:lnTo>
                <a:lnTo>
                  <a:pt x="339" y="170"/>
                </a:lnTo>
                <a:lnTo>
                  <a:pt x="339" y="163"/>
                </a:lnTo>
                <a:lnTo>
                  <a:pt x="339" y="170"/>
                </a:lnTo>
                <a:cubicBezTo>
                  <a:pt x="339" y="170"/>
                  <a:pt x="339" y="170"/>
                  <a:pt x="332" y="170"/>
                </a:cubicBezTo>
                <a:cubicBezTo>
                  <a:pt x="325" y="170"/>
                  <a:pt x="325" y="170"/>
                  <a:pt x="325" y="170"/>
                </a:cubicBezTo>
                <a:cubicBezTo>
                  <a:pt x="318" y="170"/>
                  <a:pt x="318" y="163"/>
                  <a:pt x="318" y="163"/>
                </a:cubicBezTo>
                <a:cubicBezTo>
                  <a:pt x="318" y="163"/>
                  <a:pt x="318" y="163"/>
                  <a:pt x="318" y="156"/>
                </a:cubicBezTo>
                <a:lnTo>
                  <a:pt x="325" y="156"/>
                </a:lnTo>
                <a:lnTo>
                  <a:pt x="332" y="149"/>
                </a:lnTo>
                <a:cubicBezTo>
                  <a:pt x="332" y="141"/>
                  <a:pt x="332" y="141"/>
                  <a:pt x="332" y="141"/>
                </a:cubicBezTo>
                <a:cubicBezTo>
                  <a:pt x="332" y="141"/>
                  <a:pt x="332" y="141"/>
                  <a:pt x="325" y="141"/>
                </a:cubicBezTo>
                <a:cubicBezTo>
                  <a:pt x="325" y="141"/>
                  <a:pt x="325" y="141"/>
                  <a:pt x="325" y="149"/>
                </a:cubicBezTo>
                <a:cubicBezTo>
                  <a:pt x="318" y="149"/>
                  <a:pt x="318" y="149"/>
                  <a:pt x="318" y="149"/>
                </a:cubicBezTo>
                <a:cubicBezTo>
                  <a:pt x="318" y="149"/>
                  <a:pt x="318" y="149"/>
                  <a:pt x="318" y="156"/>
                </a:cubicBezTo>
                <a:cubicBezTo>
                  <a:pt x="311" y="156"/>
                  <a:pt x="311" y="156"/>
                  <a:pt x="311" y="156"/>
                </a:cubicBezTo>
                <a:cubicBezTo>
                  <a:pt x="311" y="163"/>
                  <a:pt x="311" y="163"/>
                  <a:pt x="311" y="163"/>
                </a:cubicBezTo>
                <a:cubicBezTo>
                  <a:pt x="311" y="170"/>
                  <a:pt x="311" y="170"/>
                  <a:pt x="311" y="170"/>
                </a:cubicBezTo>
                <a:lnTo>
                  <a:pt x="304" y="170"/>
                </a:lnTo>
                <a:cubicBezTo>
                  <a:pt x="311" y="170"/>
                  <a:pt x="311" y="170"/>
                  <a:pt x="311" y="170"/>
                </a:cubicBezTo>
                <a:lnTo>
                  <a:pt x="311" y="177"/>
                </a:lnTo>
                <a:lnTo>
                  <a:pt x="304" y="177"/>
                </a:lnTo>
                <a:lnTo>
                  <a:pt x="311" y="177"/>
                </a:lnTo>
                <a:cubicBezTo>
                  <a:pt x="304" y="177"/>
                  <a:pt x="304" y="177"/>
                  <a:pt x="304" y="177"/>
                </a:cubicBezTo>
                <a:cubicBezTo>
                  <a:pt x="304" y="184"/>
                  <a:pt x="304" y="184"/>
                  <a:pt x="304" y="184"/>
                </a:cubicBezTo>
                <a:cubicBezTo>
                  <a:pt x="304" y="184"/>
                  <a:pt x="304" y="184"/>
                  <a:pt x="297" y="184"/>
                </a:cubicBezTo>
                <a:cubicBezTo>
                  <a:pt x="297" y="184"/>
                  <a:pt x="297" y="184"/>
                  <a:pt x="297" y="177"/>
                </a:cubicBezTo>
                <a:cubicBezTo>
                  <a:pt x="297" y="177"/>
                  <a:pt x="297" y="177"/>
                  <a:pt x="290" y="177"/>
                </a:cubicBezTo>
                <a:cubicBezTo>
                  <a:pt x="290" y="177"/>
                  <a:pt x="290" y="177"/>
                  <a:pt x="290" y="170"/>
                </a:cubicBezTo>
                <a:lnTo>
                  <a:pt x="290" y="177"/>
                </a:lnTo>
                <a:cubicBezTo>
                  <a:pt x="283" y="177"/>
                  <a:pt x="283" y="177"/>
                  <a:pt x="283" y="177"/>
                </a:cubicBezTo>
                <a:cubicBezTo>
                  <a:pt x="276" y="177"/>
                  <a:pt x="276" y="177"/>
                  <a:pt x="276" y="177"/>
                </a:cubicBezTo>
                <a:lnTo>
                  <a:pt x="276" y="170"/>
                </a:lnTo>
                <a:cubicBezTo>
                  <a:pt x="276" y="170"/>
                  <a:pt x="276" y="170"/>
                  <a:pt x="276" y="177"/>
                </a:cubicBezTo>
                <a:cubicBezTo>
                  <a:pt x="276" y="170"/>
                  <a:pt x="276" y="170"/>
                  <a:pt x="276" y="170"/>
                </a:cubicBezTo>
                <a:lnTo>
                  <a:pt x="276" y="163"/>
                </a:lnTo>
                <a:cubicBezTo>
                  <a:pt x="276" y="170"/>
                  <a:pt x="276" y="163"/>
                  <a:pt x="276" y="163"/>
                </a:cubicBezTo>
                <a:lnTo>
                  <a:pt x="276" y="156"/>
                </a:lnTo>
                <a:cubicBezTo>
                  <a:pt x="283" y="156"/>
                  <a:pt x="283" y="156"/>
                  <a:pt x="283" y="156"/>
                </a:cubicBezTo>
                <a:cubicBezTo>
                  <a:pt x="283" y="156"/>
                  <a:pt x="283" y="156"/>
                  <a:pt x="290" y="156"/>
                </a:cubicBezTo>
                <a:cubicBezTo>
                  <a:pt x="290" y="156"/>
                  <a:pt x="290" y="156"/>
                  <a:pt x="290" y="149"/>
                </a:cubicBezTo>
                <a:cubicBezTo>
                  <a:pt x="297" y="149"/>
                  <a:pt x="297" y="149"/>
                  <a:pt x="297" y="149"/>
                </a:cubicBezTo>
                <a:cubicBezTo>
                  <a:pt x="297" y="141"/>
                  <a:pt x="297" y="141"/>
                  <a:pt x="297" y="141"/>
                </a:cubicBezTo>
                <a:cubicBezTo>
                  <a:pt x="297" y="134"/>
                  <a:pt x="304" y="134"/>
                  <a:pt x="304" y="134"/>
                </a:cubicBezTo>
                <a:cubicBezTo>
                  <a:pt x="311" y="134"/>
                  <a:pt x="311" y="134"/>
                  <a:pt x="311" y="134"/>
                </a:cubicBezTo>
                <a:cubicBezTo>
                  <a:pt x="311" y="134"/>
                  <a:pt x="311" y="134"/>
                  <a:pt x="311" y="127"/>
                </a:cubicBezTo>
                <a:cubicBezTo>
                  <a:pt x="311" y="127"/>
                  <a:pt x="311" y="127"/>
                  <a:pt x="318" y="127"/>
                </a:cubicBezTo>
                <a:cubicBezTo>
                  <a:pt x="318" y="127"/>
                  <a:pt x="318" y="127"/>
                  <a:pt x="318" y="120"/>
                </a:cubicBezTo>
                <a:cubicBezTo>
                  <a:pt x="318" y="127"/>
                  <a:pt x="318" y="127"/>
                  <a:pt x="325" y="127"/>
                </a:cubicBezTo>
                <a:cubicBezTo>
                  <a:pt x="325" y="120"/>
                  <a:pt x="325" y="120"/>
                  <a:pt x="325" y="120"/>
                </a:cubicBezTo>
                <a:cubicBezTo>
                  <a:pt x="332" y="120"/>
                  <a:pt x="332" y="120"/>
                  <a:pt x="332" y="120"/>
                </a:cubicBezTo>
                <a:cubicBezTo>
                  <a:pt x="339" y="120"/>
                  <a:pt x="339" y="120"/>
                  <a:pt x="339" y="120"/>
                </a:cubicBezTo>
                <a:cubicBezTo>
                  <a:pt x="339" y="120"/>
                  <a:pt x="339" y="120"/>
                  <a:pt x="346" y="120"/>
                </a:cubicBezTo>
                <a:cubicBezTo>
                  <a:pt x="346" y="120"/>
                  <a:pt x="346" y="120"/>
                  <a:pt x="339" y="120"/>
                </a:cubicBezTo>
                <a:cubicBezTo>
                  <a:pt x="339" y="127"/>
                  <a:pt x="339" y="127"/>
                  <a:pt x="346" y="127"/>
                </a:cubicBezTo>
                <a:cubicBezTo>
                  <a:pt x="346" y="127"/>
                  <a:pt x="346" y="127"/>
                  <a:pt x="353" y="127"/>
                </a:cubicBezTo>
                <a:lnTo>
                  <a:pt x="361" y="127"/>
                </a:lnTo>
                <a:cubicBezTo>
                  <a:pt x="361" y="127"/>
                  <a:pt x="361" y="127"/>
                  <a:pt x="368" y="127"/>
                </a:cubicBezTo>
                <a:lnTo>
                  <a:pt x="368" y="134"/>
                </a:lnTo>
                <a:cubicBezTo>
                  <a:pt x="368" y="134"/>
                  <a:pt x="368" y="134"/>
                  <a:pt x="375" y="134"/>
                </a:cubicBezTo>
                <a:cubicBezTo>
                  <a:pt x="375" y="141"/>
                  <a:pt x="375" y="141"/>
                  <a:pt x="375" y="141"/>
                </a:cubicBezTo>
                <a:cubicBezTo>
                  <a:pt x="368" y="141"/>
                  <a:pt x="361" y="141"/>
                  <a:pt x="353" y="141"/>
                </a:cubicBezTo>
                <a:lnTo>
                  <a:pt x="353" y="134"/>
                </a:lnTo>
                <a:cubicBezTo>
                  <a:pt x="353" y="141"/>
                  <a:pt x="353" y="141"/>
                  <a:pt x="353" y="141"/>
                </a:cubicBezTo>
                <a:cubicBezTo>
                  <a:pt x="361" y="141"/>
                  <a:pt x="361" y="141"/>
                  <a:pt x="353" y="141"/>
                </a:cubicBezTo>
                <a:cubicBezTo>
                  <a:pt x="353" y="149"/>
                  <a:pt x="361" y="149"/>
                  <a:pt x="361" y="149"/>
                </a:cubicBezTo>
                <a:cubicBezTo>
                  <a:pt x="368" y="156"/>
                  <a:pt x="368" y="156"/>
                  <a:pt x="368" y="149"/>
                </a:cubicBezTo>
                <a:cubicBezTo>
                  <a:pt x="361" y="149"/>
                  <a:pt x="361" y="149"/>
                  <a:pt x="361" y="149"/>
                </a:cubicBezTo>
                <a:cubicBezTo>
                  <a:pt x="368" y="149"/>
                  <a:pt x="368" y="149"/>
                  <a:pt x="368" y="149"/>
                </a:cubicBezTo>
                <a:cubicBezTo>
                  <a:pt x="368" y="149"/>
                  <a:pt x="368" y="149"/>
                  <a:pt x="375" y="149"/>
                </a:cubicBezTo>
                <a:cubicBezTo>
                  <a:pt x="375" y="149"/>
                  <a:pt x="375" y="149"/>
                  <a:pt x="375" y="141"/>
                </a:cubicBezTo>
                <a:cubicBezTo>
                  <a:pt x="382" y="141"/>
                  <a:pt x="382" y="141"/>
                  <a:pt x="382" y="141"/>
                </a:cubicBezTo>
                <a:cubicBezTo>
                  <a:pt x="382" y="141"/>
                  <a:pt x="382" y="141"/>
                  <a:pt x="382" y="134"/>
                </a:cubicBezTo>
                <a:cubicBezTo>
                  <a:pt x="382" y="134"/>
                  <a:pt x="382" y="134"/>
                  <a:pt x="382" y="127"/>
                </a:cubicBezTo>
                <a:lnTo>
                  <a:pt x="382" y="134"/>
                </a:lnTo>
                <a:cubicBezTo>
                  <a:pt x="382" y="134"/>
                  <a:pt x="389" y="134"/>
                  <a:pt x="389" y="127"/>
                </a:cubicBezTo>
                <a:cubicBezTo>
                  <a:pt x="389" y="134"/>
                  <a:pt x="389" y="134"/>
                  <a:pt x="389" y="134"/>
                </a:cubicBezTo>
                <a:cubicBezTo>
                  <a:pt x="389" y="134"/>
                  <a:pt x="389" y="134"/>
                  <a:pt x="382" y="134"/>
                </a:cubicBezTo>
                <a:cubicBezTo>
                  <a:pt x="389" y="134"/>
                  <a:pt x="389" y="141"/>
                  <a:pt x="389" y="141"/>
                </a:cubicBezTo>
                <a:cubicBezTo>
                  <a:pt x="389" y="141"/>
                  <a:pt x="389" y="141"/>
                  <a:pt x="396" y="141"/>
                </a:cubicBezTo>
                <a:cubicBezTo>
                  <a:pt x="396" y="134"/>
                  <a:pt x="396" y="134"/>
                  <a:pt x="396" y="134"/>
                </a:cubicBezTo>
                <a:lnTo>
                  <a:pt x="403" y="134"/>
                </a:lnTo>
                <a:cubicBezTo>
                  <a:pt x="403" y="134"/>
                  <a:pt x="403" y="134"/>
                  <a:pt x="403" y="127"/>
                </a:cubicBezTo>
                <a:lnTo>
                  <a:pt x="403" y="134"/>
                </a:lnTo>
                <a:cubicBezTo>
                  <a:pt x="410" y="134"/>
                  <a:pt x="403" y="127"/>
                  <a:pt x="410" y="127"/>
                </a:cubicBezTo>
                <a:cubicBezTo>
                  <a:pt x="410" y="127"/>
                  <a:pt x="410" y="127"/>
                  <a:pt x="410" y="134"/>
                </a:cubicBezTo>
                <a:cubicBezTo>
                  <a:pt x="410" y="134"/>
                  <a:pt x="410" y="134"/>
                  <a:pt x="417" y="127"/>
                </a:cubicBezTo>
                <a:cubicBezTo>
                  <a:pt x="417" y="127"/>
                  <a:pt x="417" y="134"/>
                  <a:pt x="417" y="127"/>
                </a:cubicBezTo>
                <a:cubicBezTo>
                  <a:pt x="417" y="127"/>
                  <a:pt x="417" y="127"/>
                  <a:pt x="424" y="127"/>
                </a:cubicBezTo>
                <a:cubicBezTo>
                  <a:pt x="424" y="134"/>
                  <a:pt x="424" y="134"/>
                  <a:pt x="424" y="134"/>
                </a:cubicBezTo>
                <a:lnTo>
                  <a:pt x="424" y="127"/>
                </a:lnTo>
                <a:cubicBezTo>
                  <a:pt x="431" y="127"/>
                  <a:pt x="431" y="127"/>
                  <a:pt x="431" y="127"/>
                </a:cubicBezTo>
                <a:cubicBezTo>
                  <a:pt x="431" y="127"/>
                  <a:pt x="431" y="127"/>
                  <a:pt x="438" y="127"/>
                </a:cubicBezTo>
                <a:cubicBezTo>
                  <a:pt x="438" y="127"/>
                  <a:pt x="445" y="127"/>
                  <a:pt x="452" y="134"/>
                </a:cubicBezTo>
                <a:lnTo>
                  <a:pt x="452" y="127"/>
                </a:lnTo>
                <a:cubicBezTo>
                  <a:pt x="445" y="127"/>
                  <a:pt x="452" y="127"/>
                  <a:pt x="445" y="127"/>
                </a:cubicBezTo>
                <a:cubicBezTo>
                  <a:pt x="445" y="120"/>
                  <a:pt x="445" y="120"/>
                  <a:pt x="445" y="120"/>
                </a:cubicBezTo>
                <a:cubicBezTo>
                  <a:pt x="445" y="120"/>
                  <a:pt x="445" y="113"/>
                  <a:pt x="452" y="113"/>
                </a:cubicBezTo>
                <a:cubicBezTo>
                  <a:pt x="445" y="106"/>
                  <a:pt x="438" y="99"/>
                  <a:pt x="431" y="99"/>
                </a:cubicBezTo>
                <a:cubicBezTo>
                  <a:pt x="424" y="99"/>
                  <a:pt x="424" y="99"/>
                  <a:pt x="424" y="99"/>
                </a:cubicBezTo>
                <a:cubicBezTo>
                  <a:pt x="424" y="99"/>
                  <a:pt x="424" y="99"/>
                  <a:pt x="417" y="99"/>
                </a:cubicBezTo>
                <a:cubicBezTo>
                  <a:pt x="417" y="99"/>
                  <a:pt x="417" y="99"/>
                  <a:pt x="417" y="106"/>
                </a:cubicBezTo>
                <a:cubicBezTo>
                  <a:pt x="417" y="106"/>
                  <a:pt x="417" y="106"/>
                  <a:pt x="424" y="106"/>
                </a:cubicBezTo>
                <a:cubicBezTo>
                  <a:pt x="417" y="106"/>
                  <a:pt x="417" y="106"/>
                  <a:pt x="417" y="106"/>
                </a:cubicBezTo>
                <a:cubicBezTo>
                  <a:pt x="410" y="106"/>
                  <a:pt x="410" y="106"/>
                  <a:pt x="410" y="106"/>
                </a:cubicBezTo>
                <a:cubicBezTo>
                  <a:pt x="410" y="106"/>
                  <a:pt x="410" y="99"/>
                  <a:pt x="417" y="99"/>
                </a:cubicBezTo>
                <a:cubicBezTo>
                  <a:pt x="417" y="99"/>
                  <a:pt x="417" y="99"/>
                  <a:pt x="417" y="92"/>
                </a:cubicBezTo>
                <a:lnTo>
                  <a:pt x="417" y="99"/>
                </a:lnTo>
                <a:cubicBezTo>
                  <a:pt x="424" y="92"/>
                  <a:pt x="424" y="92"/>
                  <a:pt x="424" y="92"/>
                </a:cubicBezTo>
                <a:cubicBezTo>
                  <a:pt x="389" y="71"/>
                  <a:pt x="346" y="57"/>
                  <a:pt x="297" y="57"/>
                </a:cubicBezTo>
                <a:cubicBezTo>
                  <a:pt x="262" y="57"/>
                  <a:pt x="226" y="71"/>
                  <a:pt x="191" y="85"/>
                </a:cubicBezTo>
                <a:close/>
                <a:moveTo>
                  <a:pt x="198" y="92"/>
                </a:moveTo>
                <a:lnTo>
                  <a:pt x="198" y="92"/>
                </a:lnTo>
                <a:close/>
                <a:moveTo>
                  <a:pt x="410" y="233"/>
                </a:moveTo>
                <a:lnTo>
                  <a:pt x="410" y="233"/>
                </a:lnTo>
                <a:cubicBezTo>
                  <a:pt x="410" y="233"/>
                  <a:pt x="410" y="233"/>
                  <a:pt x="403" y="233"/>
                </a:cubicBezTo>
                <a:cubicBezTo>
                  <a:pt x="410" y="233"/>
                  <a:pt x="410" y="233"/>
                  <a:pt x="410" y="233"/>
                </a:cubicBezTo>
                <a:lnTo>
                  <a:pt x="403" y="233"/>
                </a:lnTo>
                <a:cubicBezTo>
                  <a:pt x="403" y="226"/>
                  <a:pt x="403" y="226"/>
                  <a:pt x="403" y="226"/>
                </a:cubicBezTo>
                <a:lnTo>
                  <a:pt x="403" y="219"/>
                </a:lnTo>
                <a:lnTo>
                  <a:pt x="410" y="226"/>
                </a:lnTo>
                <a:cubicBezTo>
                  <a:pt x="410" y="219"/>
                  <a:pt x="410" y="219"/>
                  <a:pt x="410" y="219"/>
                </a:cubicBezTo>
                <a:cubicBezTo>
                  <a:pt x="410" y="219"/>
                  <a:pt x="410" y="219"/>
                  <a:pt x="403" y="219"/>
                </a:cubicBezTo>
                <a:cubicBezTo>
                  <a:pt x="403" y="219"/>
                  <a:pt x="403" y="219"/>
                  <a:pt x="396" y="219"/>
                </a:cubicBezTo>
                <a:lnTo>
                  <a:pt x="389" y="226"/>
                </a:lnTo>
                <a:lnTo>
                  <a:pt x="396" y="226"/>
                </a:lnTo>
                <a:cubicBezTo>
                  <a:pt x="396" y="226"/>
                  <a:pt x="389" y="233"/>
                  <a:pt x="396" y="233"/>
                </a:cubicBezTo>
                <a:cubicBezTo>
                  <a:pt x="396" y="233"/>
                  <a:pt x="396" y="233"/>
                  <a:pt x="396" y="240"/>
                </a:cubicBezTo>
                <a:lnTo>
                  <a:pt x="403" y="240"/>
                </a:lnTo>
                <a:cubicBezTo>
                  <a:pt x="396" y="240"/>
                  <a:pt x="396" y="240"/>
                  <a:pt x="396" y="240"/>
                </a:cubicBezTo>
                <a:cubicBezTo>
                  <a:pt x="396" y="247"/>
                  <a:pt x="396" y="247"/>
                  <a:pt x="396" y="247"/>
                </a:cubicBezTo>
                <a:cubicBezTo>
                  <a:pt x="396" y="247"/>
                  <a:pt x="396" y="247"/>
                  <a:pt x="403" y="247"/>
                </a:cubicBezTo>
                <a:cubicBezTo>
                  <a:pt x="403" y="254"/>
                  <a:pt x="403" y="254"/>
                  <a:pt x="410" y="254"/>
                </a:cubicBezTo>
                <a:cubicBezTo>
                  <a:pt x="410" y="247"/>
                  <a:pt x="410" y="247"/>
                  <a:pt x="410" y="247"/>
                </a:cubicBezTo>
                <a:cubicBezTo>
                  <a:pt x="410" y="240"/>
                  <a:pt x="410" y="240"/>
                  <a:pt x="410" y="240"/>
                </a:cubicBezTo>
                <a:cubicBezTo>
                  <a:pt x="410" y="233"/>
                  <a:pt x="410" y="233"/>
                  <a:pt x="410" y="233"/>
                </a:cubicBezTo>
                <a:cubicBezTo>
                  <a:pt x="410" y="233"/>
                  <a:pt x="410" y="233"/>
                  <a:pt x="410" y="240"/>
                </a:cubicBezTo>
                <a:cubicBezTo>
                  <a:pt x="410" y="233"/>
                  <a:pt x="410" y="233"/>
                  <a:pt x="410" y="233"/>
                </a:cubicBezTo>
                <a:close/>
                <a:moveTo>
                  <a:pt x="332" y="233"/>
                </a:moveTo>
                <a:lnTo>
                  <a:pt x="332" y="233"/>
                </a:lnTo>
                <a:close/>
                <a:moveTo>
                  <a:pt x="417" y="106"/>
                </a:moveTo>
                <a:lnTo>
                  <a:pt x="417" y="106"/>
                </a:lnTo>
                <a:cubicBezTo>
                  <a:pt x="417" y="113"/>
                  <a:pt x="417" y="106"/>
                  <a:pt x="417" y="113"/>
                </a:cubicBezTo>
                <a:lnTo>
                  <a:pt x="417" y="120"/>
                </a:lnTo>
                <a:cubicBezTo>
                  <a:pt x="417" y="120"/>
                  <a:pt x="417" y="120"/>
                  <a:pt x="410" y="120"/>
                </a:cubicBezTo>
                <a:lnTo>
                  <a:pt x="410" y="113"/>
                </a:lnTo>
                <a:cubicBezTo>
                  <a:pt x="403" y="113"/>
                  <a:pt x="403" y="113"/>
                  <a:pt x="403" y="113"/>
                </a:cubicBezTo>
                <a:cubicBezTo>
                  <a:pt x="410" y="113"/>
                  <a:pt x="410" y="113"/>
                  <a:pt x="410" y="113"/>
                </a:cubicBezTo>
                <a:cubicBezTo>
                  <a:pt x="410" y="113"/>
                  <a:pt x="410" y="113"/>
                  <a:pt x="403" y="106"/>
                </a:cubicBezTo>
                <a:lnTo>
                  <a:pt x="410" y="106"/>
                </a:lnTo>
                <a:lnTo>
                  <a:pt x="417" y="106"/>
                </a:lnTo>
                <a:close/>
                <a:moveTo>
                  <a:pt x="332" y="71"/>
                </a:moveTo>
                <a:lnTo>
                  <a:pt x="332" y="71"/>
                </a:lnTo>
                <a:cubicBezTo>
                  <a:pt x="325" y="71"/>
                  <a:pt x="325" y="71"/>
                  <a:pt x="325" y="71"/>
                </a:cubicBezTo>
                <a:cubicBezTo>
                  <a:pt x="325" y="71"/>
                  <a:pt x="325" y="71"/>
                  <a:pt x="318" y="71"/>
                </a:cubicBezTo>
                <a:cubicBezTo>
                  <a:pt x="318" y="71"/>
                  <a:pt x="318" y="71"/>
                  <a:pt x="325" y="71"/>
                </a:cubicBezTo>
                <a:cubicBezTo>
                  <a:pt x="318" y="71"/>
                  <a:pt x="311" y="71"/>
                  <a:pt x="311" y="71"/>
                </a:cubicBezTo>
                <a:cubicBezTo>
                  <a:pt x="311" y="71"/>
                  <a:pt x="311" y="71"/>
                  <a:pt x="311" y="64"/>
                </a:cubicBezTo>
                <a:cubicBezTo>
                  <a:pt x="318" y="64"/>
                  <a:pt x="318" y="64"/>
                  <a:pt x="318" y="64"/>
                </a:cubicBezTo>
                <a:cubicBezTo>
                  <a:pt x="318" y="71"/>
                  <a:pt x="318" y="64"/>
                  <a:pt x="325" y="71"/>
                </a:cubicBezTo>
                <a:lnTo>
                  <a:pt x="325" y="64"/>
                </a:lnTo>
                <a:cubicBezTo>
                  <a:pt x="325" y="64"/>
                  <a:pt x="325" y="64"/>
                  <a:pt x="325" y="71"/>
                </a:cubicBezTo>
                <a:cubicBezTo>
                  <a:pt x="325" y="64"/>
                  <a:pt x="325" y="64"/>
                  <a:pt x="332" y="64"/>
                </a:cubicBezTo>
                <a:cubicBezTo>
                  <a:pt x="332" y="64"/>
                  <a:pt x="332" y="71"/>
                  <a:pt x="339" y="71"/>
                </a:cubicBezTo>
                <a:cubicBezTo>
                  <a:pt x="332" y="71"/>
                  <a:pt x="332" y="71"/>
                  <a:pt x="332" y="71"/>
                </a:cubicBezTo>
                <a:close/>
                <a:moveTo>
                  <a:pt x="311" y="71"/>
                </a:moveTo>
                <a:lnTo>
                  <a:pt x="311" y="71"/>
                </a:lnTo>
                <a:cubicBezTo>
                  <a:pt x="318" y="71"/>
                  <a:pt x="318" y="71"/>
                  <a:pt x="318" y="71"/>
                </a:cubicBezTo>
                <a:lnTo>
                  <a:pt x="318" y="78"/>
                </a:lnTo>
                <a:cubicBezTo>
                  <a:pt x="311" y="78"/>
                  <a:pt x="311" y="78"/>
                  <a:pt x="311" y="78"/>
                </a:cubicBezTo>
                <a:cubicBezTo>
                  <a:pt x="311" y="85"/>
                  <a:pt x="311" y="85"/>
                  <a:pt x="311" y="85"/>
                </a:cubicBezTo>
                <a:cubicBezTo>
                  <a:pt x="304" y="85"/>
                  <a:pt x="304" y="85"/>
                  <a:pt x="304" y="85"/>
                </a:cubicBezTo>
                <a:cubicBezTo>
                  <a:pt x="304" y="85"/>
                  <a:pt x="304" y="85"/>
                  <a:pt x="311" y="85"/>
                </a:cubicBezTo>
                <a:cubicBezTo>
                  <a:pt x="304" y="85"/>
                  <a:pt x="304" y="78"/>
                  <a:pt x="304" y="78"/>
                </a:cubicBezTo>
                <a:lnTo>
                  <a:pt x="304" y="85"/>
                </a:lnTo>
                <a:cubicBezTo>
                  <a:pt x="297" y="85"/>
                  <a:pt x="297" y="78"/>
                  <a:pt x="297" y="78"/>
                </a:cubicBezTo>
                <a:cubicBezTo>
                  <a:pt x="304" y="78"/>
                  <a:pt x="304" y="78"/>
                  <a:pt x="304" y="78"/>
                </a:cubicBezTo>
                <a:cubicBezTo>
                  <a:pt x="304" y="78"/>
                  <a:pt x="304" y="78"/>
                  <a:pt x="297" y="78"/>
                </a:cubicBezTo>
                <a:cubicBezTo>
                  <a:pt x="297" y="78"/>
                  <a:pt x="297" y="78"/>
                  <a:pt x="297" y="71"/>
                </a:cubicBezTo>
                <a:cubicBezTo>
                  <a:pt x="297" y="71"/>
                  <a:pt x="297" y="71"/>
                  <a:pt x="290" y="71"/>
                </a:cubicBezTo>
                <a:cubicBezTo>
                  <a:pt x="290" y="71"/>
                  <a:pt x="290" y="71"/>
                  <a:pt x="297" y="71"/>
                </a:cubicBezTo>
                <a:cubicBezTo>
                  <a:pt x="297" y="71"/>
                  <a:pt x="297" y="71"/>
                  <a:pt x="304" y="71"/>
                </a:cubicBezTo>
                <a:lnTo>
                  <a:pt x="311" y="71"/>
                </a:lnTo>
                <a:close/>
                <a:moveTo>
                  <a:pt x="262" y="205"/>
                </a:moveTo>
                <a:lnTo>
                  <a:pt x="262" y="205"/>
                </a:lnTo>
                <a:lnTo>
                  <a:pt x="269" y="205"/>
                </a:lnTo>
                <a:cubicBezTo>
                  <a:pt x="262" y="205"/>
                  <a:pt x="262" y="205"/>
                  <a:pt x="262" y="205"/>
                </a:cubicBezTo>
                <a:cubicBezTo>
                  <a:pt x="255" y="205"/>
                  <a:pt x="255" y="205"/>
                  <a:pt x="255" y="205"/>
                </a:cubicBezTo>
                <a:cubicBezTo>
                  <a:pt x="255" y="205"/>
                  <a:pt x="255" y="205"/>
                  <a:pt x="248" y="205"/>
                </a:cubicBezTo>
                <a:cubicBezTo>
                  <a:pt x="255" y="205"/>
                  <a:pt x="255" y="205"/>
                  <a:pt x="255" y="205"/>
                </a:cubicBezTo>
                <a:lnTo>
                  <a:pt x="255" y="198"/>
                </a:lnTo>
                <a:lnTo>
                  <a:pt x="255" y="205"/>
                </a:lnTo>
                <a:cubicBezTo>
                  <a:pt x="255" y="198"/>
                  <a:pt x="248" y="198"/>
                  <a:pt x="248" y="198"/>
                </a:cubicBezTo>
                <a:lnTo>
                  <a:pt x="255" y="198"/>
                </a:lnTo>
                <a:cubicBezTo>
                  <a:pt x="255" y="191"/>
                  <a:pt x="255" y="191"/>
                  <a:pt x="255" y="191"/>
                </a:cubicBezTo>
                <a:cubicBezTo>
                  <a:pt x="255" y="191"/>
                  <a:pt x="255" y="191"/>
                  <a:pt x="248" y="191"/>
                </a:cubicBezTo>
                <a:lnTo>
                  <a:pt x="248" y="184"/>
                </a:lnTo>
                <a:cubicBezTo>
                  <a:pt x="248" y="177"/>
                  <a:pt x="248" y="177"/>
                  <a:pt x="248" y="177"/>
                </a:cubicBezTo>
                <a:lnTo>
                  <a:pt x="255" y="177"/>
                </a:lnTo>
                <a:lnTo>
                  <a:pt x="248" y="177"/>
                </a:lnTo>
                <a:cubicBezTo>
                  <a:pt x="255" y="177"/>
                  <a:pt x="255" y="177"/>
                  <a:pt x="255" y="177"/>
                </a:cubicBezTo>
                <a:cubicBezTo>
                  <a:pt x="255" y="184"/>
                  <a:pt x="255" y="184"/>
                  <a:pt x="255" y="184"/>
                </a:cubicBezTo>
                <a:cubicBezTo>
                  <a:pt x="255" y="191"/>
                  <a:pt x="255" y="191"/>
                  <a:pt x="255" y="191"/>
                </a:cubicBezTo>
                <a:cubicBezTo>
                  <a:pt x="262" y="191"/>
                  <a:pt x="262" y="191"/>
                  <a:pt x="262" y="191"/>
                </a:cubicBezTo>
                <a:cubicBezTo>
                  <a:pt x="262" y="198"/>
                  <a:pt x="262" y="198"/>
                  <a:pt x="262" y="198"/>
                </a:cubicBezTo>
                <a:lnTo>
                  <a:pt x="269" y="198"/>
                </a:lnTo>
                <a:cubicBezTo>
                  <a:pt x="269" y="198"/>
                  <a:pt x="262" y="198"/>
                  <a:pt x="262" y="205"/>
                </a:cubicBezTo>
                <a:close/>
                <a:moveTo>
                  <a:pt x="248" y="184"/>
                </a:moveTo>
                <a:lnTo>
                  <a:pt x="248" y="184"/>
                </a:lnTo>
                <a:close/>
                <a:moveTo>
                  <a:pt x="248" y="191"/>
                </a:moveTo>
                <a:lnTo>
                  <a:pt x="248" y="191"/>
                </a:lnTo>
                <a:cubicBezTo>
                  <a:pt x="248" y="191"/>
                  <a:pt x="248" y="191"/>
                  <a:pt x="240" y="191"/>
                </a:cubicBezTo>
                <a:cubicBezTo>
                  <a:pt x="248" y="191"/>
                  <a:pt x="248" y="198"/>
                  <a:pt x="248" y="198"/>
                </a:cubicBezTo>
                <a:cubicBezTo>
                  <a:pt x="240" y="198"/>
                  <a:pt x="240" y="198"/>
                  <a:pt x="240" y="198"/>
                </a:cubicBezTo>
                <a:cubicBezTo>
                  <a:pt x="233" y="198"/>
                  <a:pt x="233" y="205"/>
                  <a:pt x="233" y="205"/>
                </a:cubicBezTo>
                <a:cubicBezTo>
                  <a:pt x="233" y="198"/>
                  <a:pt x="233" y="198"/>
                  <a:pt x="233" y="198"/>
                </a:cubicBezTo>
                <a:cubicBezTo>
                  <a:pt x="233" y="198"/>
                  <a:pt x="233" y="198"/>
                  <a:pt x="240" y="198"/>
                </a:cubicBezTo>
                <a:cubicBezTo>
                  <a:pt x="233" y="198"/>
                  <a:pt x="233" y="198"/>
                  <a:pt x="233" y="191"/>
                </a:cubicBezTo>
                <a:cubicBezTo>
                  <a:pt x="233" y="191"/>
                  <a:pt x="233" y="191"/>
                  <a:pt x="240" y="191"/>
                </a:cubicBezTo>
                <a:cubicBezTo>
                  <a:pt x="240" y="191"/>
                  <a:pt x="240" y="191"/>
                  <a:pt x="240" y="184"/>
                </a:cubicBezTo>
                <a:cubicBezTo>
                  <a:pt x="240" y="191"/>
                  <a:pt x="240" y="191"/>
                  <a:pt x="240" y="191"/>
                </a:cubicBezTo>
                <a:cubicBezTo>
                  <a:pt x="240" y="191"/>
                  <a:pt x="248" y="184"/>
                  <a:pt x="248" y="191"/>
                </a:cubicBezTo>
                <a:close/>
                <a:moveTo>
                  <a:pt x="233" y="269"/>
                </a:moveTo>
                <a:lnTo>
                  <a:pt x="233" y="269"/>
                </a:lnTo>
                <a:lnTo>
                  <a:pt x="233" y="262"/>
                </a:lnTo>
                <a:lnTo>
                  <a:pt x="240" y="262"/>
                </a:lnTo>
                <a:lnTo>
                  <a:pt x="248" y="254"/>
                </a:lnTo>
                <a:lnTo>
                  <a:pt x="255" y="254"/>
                </a:lnTo>
                <a:cubicBezTo>
                  <a:pt x="255" y="254"/>
                  <a:pt x="255" y="254"/>
                  <a:pt x="262" y="254"/>
                </a:cubicBezTo>
                <a:lnTo>
                  <a:pt x="269" y="254"/>
                </a:lnTo>
                <a:cubicBezTo>
                  <a:pt x="269" y="254"/>
                  <a:pt x="269" y="254"/>
                  <a:pt x="269" y="247"/>
                </a:cubicBezTo>
                <a:cubicBezTo>
                  <a:pt x="276" y="247"/>
                  <a:pt x="276" y="254"/>
                  <a:pt x="276" y="254"/>
                </a:cubicBezTo>
                <a:lnTo>
                  <a:pt x="276" y="247"/>
                </a:lnTo>
                <a:cubicBezTo>
                  <a:pt x="283" y="247"/>
                  <a:pt x="283" y="247"/>
                  <a:pt x="283" y="247"/>
                </a:cubicBezTo>
                <a:lnTo>
                  <a:pt x="283" y="254"/>
                </a:lnTo>
                <a:lnTo>
                  <a:pt x="290" y="247"/>
                </a:lnTo>
                <a:cubicBezTo>
                  <a:pt x="290" y="247"/>
                  <a:pt x="290" y="247"/>
                  <a:pt x="290" y="254"/>
                </a:cubicBezTo>
                <a:cubicBezTo>
                  <a:pt x="290" y="247"/>
                  <a:pt x="290" y="247"/>
                  <a:pt x="290" y="247"/>
                </a:cubicBezTo>
                <a:cubicBezTo>
                  <a:pt x="290" y="254"/>
                  <a:pt x="290" y="254"/>
                  <a:pt x="290" y="254"/>
                </a:cubicBezTo>
                <a:lnTo>
                  <a:pt x="290" y="262"/>
                </a:lnTo>
                <a:cubicBezTo>
                  <a:pt x="297" y="262"/>
                  <a:pt x="297" y="262"/>
                  <a:pt x="297" y="262"/>
                </a:cubicBezTo>
                <a:cubicBezTo>
                  <a:pt x="297" y="262"/>
                  <a:pt x="297" y="262"/>
                  <a:pt x="304" y="262"/>
                </a:cubicBezTo>
                <a:cubicBezTo>
                  <a:pt x="304" y="269"/>
                  <a:pt x="304" y="269"/>
                  <a:pt x="304" y="269"/>
                </a:cubicBezTo>
                <a:lnTo>
                  <a:pt x="311" y="269"/>
                </a:lnTo>
                <a:lnTo>
                  <a:pt x="318" y="269"/>
                </a:lnTo>
                <a:cubicBezTo>
                  <a:pt x="318" y="262"/>
                  <a:pt x="318" y="262"/>
                  <a:pt x="325" y="262"/>
                </a:cubicBezTo>
                <a:lnTo>
                  <a:pt x="325" y="269"/>
                </a:lnTo>
                <a:cubicBezTo>
                  <a:pt x="332" y="269"/>
                  <a:pt x="332" y="269"/>
                  <a:pt x="332" y="269"/>
                </a:cubicBezTo>
                <a:lnTo>
                  <a:pt x="339" y="269"/>
                </a:lnTo>
                <a:cubicBezTo>
                  <a:pt x="339" y="269"/>
                  <a:pt x="339" y="269"/>
                  <a:pt x="346" y="269"/>
                </a:cubicBezTo>
                <a:cubicBezTo>
                  <a:pt x="353" y="269"/>
                  <a:pt x="353" y="269"/>
                  <a:pt x="353" y="269"/>
                </a:cubicBezTo>
                <a:cubicBezTo>
                  <a:pt x="353" y="269"/>
                  <a:pt x="353" y="269"/>
                  <a:pt x="361" y="276"/>
                </a:cubicBezTo>
                <a:cubicBezTo>
                  <a:pt x="353" y="276"/>
                  <a:pt x="353" y="276"/>
                  <a:pt x="353" y="276"/>
                </a:cubicBezTo>
                <a:cubicBezTo>
                  <a:pt x="353" y="283"/>
                  <a:pt x="353" y="283"/>
                  <a:pt x="353" y="283"/>
                </a:cubicBezTo>
                <a:lnTo>
                  <a:pt x="361" y="290"/>
                </a:lnTo>
                <a:lnTo>
                  <a:pt x="361" y="297"/>
                </a:lnTo>
                <a:cubicBezTo>
                  <a:pt x="368" y="297"/>
                  <a:pt x="361" y="304"/>
                  <a:pt x="368" y="304"/>
                </a:cubicBezTo>
                <a:cubicBezTo>
                  <a:pt x="368" y="311"/>
                  <a:pt x="368" y="311"/>
                  <a:pt x="375" y="318"/>
                </a:cubicBezTo>
                <a:lnTo>
                  <a:pt x="375" y="311"/>
                </a:lnTo>
                <a:lnTo>
                  <a:pt x="375" y="318"/>
                </a:lnTo>
                <a:cubicBezTo>
                  <a:pt x="375" y="318"/>
                  <a:pt x="375" y="318"/>
                  <a:pt x="382" y="318"/>
                </a:cubicBezTo>
                <a:lnTo>
                  <a:pt x="382" y="325"/>
                </a:lnTo>
                <a:cubicBezTo>
                  <a:pt x="389" y="325"/>
                  <a:pt x="389" y="325"/>
                  <a:pt x="389" y="325"/>
                </a:cubicBezTo>
                <a:cubicBezTo>
                  <a:pt x="396" y="325"/>
                  <a:pt x="396" y="325"/>
                  <a:pt x="396" y="325"/>
                </a:cubicBezTo>
                <a:lnTo>
                  <a:pt x="403" y="325"/>
                </a:lnTo>
                <a:cubicBezTo>
                  <a:pt x="403" y="325"/>
                  <a:pt x="403" y="325"/>
                  <a:pt x="403" y="332"/>
                </a:cubicBezTo>
                <a:lnTo>
                  <a:pt x="396" y="332"/>
                </a:lnTo>
                <a:cubicBezTo>
                  <a:pt x="396" y="332"/>
                  <a:pt x="396" y="332"/>
                  <a:pt x="396" y="339"/>
                </a:cubicBezTo>
                <a:cubicBezTo>
                  <a:pt x="396" y="347"/>
                  <a:pt x="396" y="347"/>
                  <a:pt x="389" y="347"/>
                </a:cubicBezTo>
                <a:cubicBezTo>
                  <a:pt x="389" y="347"/>
                  <a:pt x="389" y="347"/>
                  <a:pt x="389" y="354"/>
                </a:cubicBezTo>
                <a:lnTo>
                  <a:pt x="382" y="354"/>
                </a:lnTo>
                <a:cubicBezTo>
                  <a:pt x="382" y="361"/>
                  <a:pt x="375" y="361"/>
                  <a:pt x="375" y="361"/>
                </a:cubicBezTo>
                <a:cubicBezTo>
                  <a:pt x="375" y="368"/>
                  <a:pt x="375" y="368"/>
                  <a:pt x="375" y="368"/>
                </a:cubicBezTo>
                <a:lnTo>
                  <a:pt x="368" y="368"/>
                </a:lnTo>
                <a:lnTo>
                  <a:pt x="368" y="375"/>
                </a:lnTo>
                <a:cubicBezTo>
                  <a:pt x="368" y="375"/>
                  <a:pt x="368" y="375"/>
                  <a:pt x="368" y="382"/>
                </a:cubicBezTo>
                <a:cubicBezTo>
                  <a:pt x="375" y="389"/>
                  <a:pt x="375" y="389"/>
                  <a:pt x="375" y="389"/>
                </a:cubicBezTo>
                <a:cubicBezTo>
                  <a:pt x="375" y="396"/>
                  <a:pt x="375" y="396"/>
                  <a:pt x="375" y="396"/>
                </a:cubicBezTo>
                <a:lnTo>
                  <a:pt x="375" y="403"/>
                </a:lnTo>
                <a:cubicBezTo>
                  <a:pt x="375" y="403"/>
                  <a:pt x="375" y="403"/>
                  <a:pt x="368" y="403"/>
                </a:cubicBezTo>
                <a:cubicBezTo>
                  <a:pt x="361" y="410"/>
                  <a:pt x="361" y="410"/>
                  <a:pt x="361" y="410"/>
                </a:cubicBezTo>
                <a:lnTo>
                  <a:pt x="361" y="417"/>
                </a:lnTo>
                <a:lnTo>
                  <a:pt x="361" y="424"/>
                </a:lnTo>
                <a:cubicBezTo>
                  <a:pt x="361" y="424"/>
                  <a:pt x="353" y="424"/>
                  <a:pt x="353" y="431"/>
                </a:cubicBezTo>
                <a:lnTo>
                  <a:pt x="353" y="438"/>
                </a:lnTo>
                <a:lnTo>
                  <a:pt x="346" y="438"/>
                </a:lnTo>
                <a:cubicBezTo>
                  <a:pt x="346" y="445"/>
                  <a:pt x="339" y="445"/>
                  <a:pt x="339" y="452"/>
                </a:cubicBezTo>
                <a:cubicBezTo>
                  <a:pt x="332" y="452"/>
                  <a:pt x="332" y="452"/>
                  <a:pt x="332" y="452"/>
                </a:cubicBezTo>
                <a:cubicBezTo>
                  <a:pt x="325" y="452"/>
                  <a:pt x="325" y="452"/>
                  <a:pt x="325" y="452"/>
                </a:cubicBezTo>
                <a:lnTo>
                  <a:pt x="318" y="452"/>
                </a:lnTo>
                <a:cubicBezTo>
                  <a:pt x="318" y="460"/>
                  <a:pt x="318" y="452"/>
                  <a:pt x="318" y="452"/>
                </a:cubicBezTo>
                <a:cubicBezTo>
                  <a:pt x="318" y="460"/>
                  <a:pt x="318" y="460"/>
                  <a:pt x="318" y="460"/>
                </a:cubicBezTo>
                <a:cubicBezTo>
                  <a:pt x="311" y="460"/>
                  <a:pt x="311" y="452"/>
                  <a:pt x="311" y="452"/>
                </a:cubicBezTo>
                <a:cubicBezTo>
                  <a:pt x="311" y="445"/>
                  <a:pt x="311" y="445"/>
                  <a:pt x="311" y="445"/>
                </a:cubicBezTo>
                <a:cubicBezTo>
                  <a:pt x="311" y="445"/>
                  <a:pt x="311" y="438"/>
                  <a:pt x="304" y="438"/>
                </a:cubicBezTo>
                <a:cubicBezTo>
                  <a:pt x="304" y="431"/>
                  <a:pt x="304" y="431"/>
                  <a:pt x="304" y="431"/>
                </a:cubicBezTo>
                <a:cubicBezTo>
                  <a:pt x="304" y="431"/>
                  <a:pt x="304" y="431"/>
                  <a:pt x="304" y="424"/>
                </a:cubicBezTo>
                <a:cubicBezTo>
                  <a:pt x="304" y="417"/>
                  <a:pt x="297" y="417"/>
                  <a:pt x="297" y="417"/>
                </a:cubicBezTo>
                <a:lnTo>
                  <a:pt x="297" y="410"/>
                </a:lnTo>
                <a:cubicBezTo>
                  <a:pt x="297" y="403"/>
                  <a:pt x="297" y="403"/>
                  <a:pt x="297" y="403"/>
                </a:cubicBezTo>
                <a:lnTo>
                  <a:pt x="297" y="396"/>
                </a:lnTo>
                <a:cubicBezTo>
                  <a:pt x="297" y="389"/>
                  <a:pt x="297" y="389"/>
                  <a:pt x="297" y="389"/>
                </a:cubicBezTo>
                <a:cubicBezTo>
                  <a:pt x="297" y="382"/>
                  <a:pt x="297" y="382"/>
                  <a:pt x="297" y="382"/>
                </a:cubicBezTo>
                <a:cubicBezTo>
                  <a:pt x="297" y="382"/>
                  <a:pt x="297" y="382"/>
                  <a:pt x="297" y="375"/>
                </a:cubicBezTo>
                <a:lnTo>
                  <a:pt x="297" y="368"/>
                </a:lnTo>
                <a:cubicBezTo>
                  <a:pt x="290" y="368"/>
                  <a:pt x="290" y="368"/>
                  <a:pt x="290" y="368"/>
                </a:cubicBezTo>
                <a:cubicBezTo>
                  <a:pt x="290" y="361"/>
                  <a:pt x="290" y="361"/>
                  <a:pt x="290" y="361"/>
                </a:cubicBezTo>
                <a:cubicBezTo>
                  <a:pt x="283" y="361"/>
                  <a:pt x="283" y="361"/>
                  <a:pt x="283" y="361"/>
                </a:cubicBezTo>
                <a:cubicBezTo>
                  <a:pt x="290" y="361"/>
                  <a:pt x="290" y="361"/>
                  <a:pt x="290" y="354"/>
                </a:cubicBezTo>
                <a:lnTo>
                  <a:pt x="290" y="347"/>
                </a:lnTo>
                <a:cubicBezTo>
                  <a:pt x="283" y="347"/>
                  <a:pt x="290" y="347"/>
                  <a:pt x="283" y="347"/>
                </a:cubicBezTo>
                <a:cubicBezTo>
                  <a:pt x="283" y="347"/>
                  <a:pt x="276" y="347"/>
                  <a:pt x="276" y="339"/>
                </a:cubicBezTo>
                <a:cubicBezTo>
                  <a:pt x="276" y="339"/>
                  <a:pt x="276" y="339"/>
                  <a:pt x="269" y="339"/>
                </a:cubicBezTo>
                <a:cubicBezTo>
                  <a:pt x="262" y="339"/>
                  <a:pt x="262" y="339"/>
                  <a:pt x="262" y="339"/>
                </a:cubicBezTo>
                <a:lnTo>
                  <a:pt x="255" y="347"/>
                </a:lnTo>
                <a:lnTo>
                  <a:pt x="255" y="339"/>
                </a:lnTo>
                <a:cubicBezTo>
                  <a:pt x="255" y="339"/>
                  <a:pt x="255" y="339"/>
                  <a:pt x="255" y="347"/>
                </a:cubicBezTo>
                <a:cubicBezTo>
                  <a:pt x="255" y="347"/>
                  <a:pt x="255" y="339"/>
                  <a:pt x="248" y="339"/>
                </a:cubicBezTo>
                <a:cubicBezTo>
                  <a:pt x="248" y="347"/>
                  <a:pt x="248" y="347"/>
                  <a:pt x="248" y="347"/>
                </a:cubicBezTo>
                <a:cubicBezTo>
                  <a:pt x="240" y="347"/>
                  <a:pt x="240" y="347"/>
                  <a:pt x="240" y="347"/>
                </a:cubicBezTo>
                <a:cubicBezTo>
                  <a:pt x="233" y="339"/>
                  <a:pt x="233" y="339"/>
                  <a:pt x="233" y="339"/>
                </a:cubicBezTo>
                <a:cubicBezTo>
                  <a:pt x="226" y="339"/>
                  <a:pt x="226" y="339"/>
                  <a:pt x="226" y="339"/>
                </a:cubicBezTo>
                <a:cubicBezTo>
                  <a:pt x="226" y="332"/>
                  <a:pt x="226" y="332"/>
                  <a:pt x="226" y="332"/>
                </a:cubicBezTo>
                <a:cubicBezTo>
                  <a:pt x="226" y="332"/>
                  <a:pt x="219" y="332"/>
                  <a:pt x="219" y="325"/>
                </a:cubicBezTo>
                <a:cubicBezTo>
                  <a:pt x="219" y="325"/>
                  <a:pt x="219" y="325"/>
                  <a:pt x="212" y="325"/>
                </a:cubicBezTo>
                <a:cubicBezTo>
                  <a:pt x="212" y="318"/>
                  <a:pt x="212" y="318"/>
                  <a:pt x="212" y="318"/>
                </a:cubicBezTo>
                <a:cubicBezTo>
                  <a:pt x="219" y="318"/>
                  <a:pt x="219" y="318"/>
                  <a:pt x="219" y="318"/>
                </a:cubicBezTo>
                <a:cubicBezTo>
                  <a:pt x="212" y="318"/>
                  <a:pt x="212" y="318"/>
                  <a:pt x="212" y="318"/>
                </a:cubicBezTo>
                <a:lnTo>
                  <a:pt x="219" y="311"/>
                </a:lnTo>
                <a:lnTo>
                  <a:pt x="219" y="304"/>
                </a:lnTo>
                <a:cubicBezTo>
                  <a:pt x="219" y="304"/>
                  <a:pt x="219" y="297"/>
                  <a:pt x="212" y="297"/>
                </a:cubicBezTo>
                <a:cubicBezTo>
                  <a:pt x="219" y="297"/>
                  <a:pt x="219" y="297"/>
                  <a:pt x="219" y="297"/>
                </a:cubicBezTo>
                <a:cubicBezTo>
                  <a:pt x="219" y="290"/>
                  <a:pt x="219" y="290"/>
                  <a:pt x="219" y="290"/>
                </a:cubicBezTo>
                <a:cubicBezTo>
                  <a:pt x="219" y="283"/>
                  <a:pt x="219" y="283"/>
                  <a:pt x="219" y="283"/>
                </a:cubicBezTo>
                <a:lnTo>
                  <a:pt x="226" y="283"/>
                </a:lnTo>
                <a:lnTo>
                  <a:pt x="226" y="276"/>
                </a:lnTo>
                <a:cubicBezTo>
                  <a:pt x="233" y="276"/>
                  <a:pt x="233" y="276"/>
                  <a:pt x="233" y="276"/>
                </a:cubicBezTo>
                <a:cubicBezTo>
                  <a:pt x="233" y="269"/>
                  <a:pt x="233" y="269"/>
                  <a:pt x="233" y="269"/>
                </a:cubicBezTo>
                <a:close/>
                <a:moveTo>
                  <a:pt x="219" y="149"/>
                </a:moveTo>
                <a:lnTo>
                  <a:pt x="219" y="149"/>
                </a:lnTo>
                <a:cubicBezTo>
                  <a:pt x="219" y="149"/>
                  <a:pt x="219" y="149"/>
                  <a:pt x="219" y="156"/>
                </a:cubicBezTo>
                <a:cubicBezTo>
                  <a:pt x="212" y="156"/>
                  <a:pt x="212" y="156"/>
                  <a:pt x="212" y="156"/>
                </a:cubicBezTo>
                <a:lnTo>
                  <a:pt x="205" y="156"/>
                </a:lnTo>
                <a:lnTo>
                  <a:pt x="198" y="156"/>
                </a:lnTo>
                <a:cubicBezTo>
                  <a:pt x="198" y="149"/>
                  <a:pt x="205" y="149"/>
                  <a:pt x="205" y="149"/>
                </a:cubicBezTo>
                <a:cubicBezTo>
                  <a:pt x="198" y="149"/>
                  <a:pt x="198" y="149"/>
                  <a:pt x="198" y="149"/>
                </a:cubicBezTo>
                <a:cubicBezTo>
                  <a:pt x="198" y="149"/>
                  <a:pt x="198" y="149"/>
                  <a:pt x="205" y="149"/>
                </a:cubicBezTo>
                <a:cubicBezTo>
                  <a:pt x="198" y="149"/>
                  <a:pt x="198" y="149"/>
                  <a:pt x="198" y="141"/>
                </a:cubicBezTo>
                <a:cubicBezTo>
                  <a:pt x="198" y="141"/>
                  <a:pt x="198" y="149"/>
                  <a:pt x="198" y="141"/>
                </a:cubicBezTo>
                <a:lnTo>
                  <a:pt x="205" y="141"/>
                </a:lnTo>
                <a:cubicBezTo>
                  <a:pt x="205" y="149"/>
                  <a:pt x="205" y="149"/>
                  <a:pt x="205" y="149"/>
                </a:cubicBezTo>
                <a:cubicBezTo>
                  <a:pt x="205" y="141"/>
                  <a:pt x="205" y="141"/>
                  <a:pt x="205" y="141"/>
                </a:cubicBezTo>
                <a:lnTo>
                  <a:pt x="212" y="141"/>
                </a:lnTo>
                <a:cubicBezTo>
                  <a:pt x="212" y="141"/>
                  <a:pt x="212" y="141"/>
                  <a:pt x="219" y="141"/>
                </a:cubicBezTo>
                <a:lnTo>
                  <a:pt x="226" y="141"/>
                </a:lnTo>
                <a:cubicBezTo>
                  <a:pt x="226" y="149"/>
                  <a:pt x="226" y="149"/>
                  <a:pt x="226" y="149"/>
                </a:cubicBezTo>
                <a:cubicBezTo>
                  <a:pt x="226" y="149"/>
                  <a:pt x="226" y="149"/>
                  <a:pt x="219" y="149"/>
                </a:cubicBezTo>
                <a:close/>
                <a:moveTo>
                  <a:pt x="283" y="347"/>
                </a:moveTo>
                <a:lnTo>
                  <a:pt x="283" y="347"/>
                </a:lnTo>
                <a:close/>
                <a:moveTo>
                  <a:pt x="382" y="417"/>
                </a:moveTo>
                <a:lnTo>
                  <a:pt x="382" y="417"/>
                </a:lnTo>
                <a:lnTo>
                  <a:pt x="382" y="410"/>
                </a:lnTo>
                <a:cubicBezTo>
                  <a:pt x="382" y="410"/>
                  <a:pt x="382" y="410"/>
                  <a:pt x="382" y="403"/>
                </a:cubicBezTo>
                <a:cubicBezTo>
                  <a:pt x="389" y="403"/>
                  <a:pt x="389" y="403"/>
                  <a:pt x="389" y="403"/>
                </a:cubicBezTo>
                <a:cubicBezTo>
                  <a:pt x="389" y="396"/>
                  <a:pt x="389" y="396"/>
                  <a:pt x="389" y="396"/>
                </a:cubicBezTo>
                <a:cubicBezTo>
                  <a:pt x="389" y="396"/>
                  <a:pt x="389" y="396"/>
                  <a:pt x="396" y="396"/>
                </a:cubicBezTo>
                <a:cubicBezTo>
                  <a:pt x="396" y="396"/>
                  <a:pt x="396" y="396"/>
                  <a:pt x="396" y="389"/>
                </a:cubicBezTo>
                <a:cubicBezTo>
                  <a:pt x="396" y="389"/>
                  <a:pt x="396" y="389"/>
                  <a:pt x="396" y="396"/>
                </a:cubicBezTo>
                <a:cubicBezTo>
                  <a:pt x="403" y="396"/>
                  <a:pt x="396" y="396"/>
                  <a:pt x="403" y="396"/>
                </a:cubicBezTo>
                <a:cubicBezTo>
                  <a:pt x="403" y="396"/>
                  <a:pt x="403" y="396"/>
                  <a:pt x="403" y="403"/>
                </a:cubicBezTo>
                <a:cubicBezTo>
                  <a:pt x="396" y="403"/>
                  <a:pt x="396" y="403"/>
                  <a:pt x="396" y="403"/>
                </a:cubicBezTo>
                <a:lnTo>
                  <a:pt x="396" y="410"/>
                </a:lnTo>
                <a:cubicBezTo>
                  <a:pt x="396" y="410"/>
                  <a:pt x="396" y="417"/>
                  <a:pt x="396" y="424"/>
                </a:cubicBezTo>
                <a:cubicBezTo>
                  <a:pt x="396" y="424"/>
                  <a:pt x="389" y="424"/>
                  <a:pt x="389" y="431"/>
                </a:cubicBezTo>
                <a:cubicBezTo>
                  <a:pt x="382" y="431"/>
                  <a:pt x="382" y="431"/>
                  <a:pt x="382" y="424"/>
                </a:cubicBezTo>
                <a:cubicBezTo>
                  <a:pt x="382" y="424"/>
                  <a:pt x="382" y="424"/>
                  <a:pt x="382" y="417"/>
                </a:cubicBezTo>
                <a:close/>
                <a:moveTo>
                  <a:pt x="353" y="254"/>
                </a:moveTo>
                <a:lnTo>
                  <a:pt x="353" y="254"/>
                </a:lnTo>
                <a:close/>
                <a:moveTo>
                  <a:pt x="332" y="254"/>
                </a:moveTo>
                <a:lnTo>
                  <a:pt x="332" y="254"/>
                </a:lnTo>
                <a:cubicBezTo>
                  <a:pt x="325" y="254"/>
                  <a:pt x="325" y="254"/>
                  <a:pt x="325" y="254"/>
                </a:cubicBezTo>
                <a:cubicBezTo>
                  <a:pt x="332" y="254"/>
                  <a:pt x="332" y="254"/>
                  <a:pt x="332" y="254"/>
                </a:cubicBezTo>
                <a:close/>
                <a:moveTo>
                  <a:pt x="304" y="247"/>
                </a:moveTo>
                <a:lnTo>
                  <a:pt x="304" y="247"/>
                </a:lnTo>
                <a:lnTo>
                  <a:pt x="304" y="254"/>
                </a:lnTo>
                <a:cubicBezTo>
                  <a:pt x="304" y="247"/>
                  <a:pt x="297" y="247"/>
                  <a:pt x="297" y="247"/>
                </a:cubicBezTo>
                <a:lnTo>
                  <a:pt x="304" y="247"/>
                </a:lnTo>
                <a:close/>
                <a:moveTo>
                  <a:pt x="290" y="240"/>
                </a:moveTo>
                <a:lnTo>
                  <a:pt x="290" y="240"/>
                </a:lnTo>
                <a:cubicBezTo>
                  <a:pt x="283" y="240"/>
                  <a:pt x="283" y="247"/>
                  <a:pt x="283" y="247"/>
                </a:cubicBezTo>
                <a:cubicBezTo>
                  <a:pt x="283" y="240"/>
                  <a:pt x="283" y="240"/>
                  <a:pt x="283" y="240"/>
                </a:cubicBezTo>
                <a:cubicBezTo>
                  <a:pt x="283" y="240"/>
                  <a:pt x="283" y="240"/>
                  <a:pt x="290" y="240"/>
                </a:cubicBezTo>
                <a:close/>
                <a:moveTo>
                  <a:pt x="290" y="233"/>
                </a:moveTo>
                <a:lnTo>
                  <a:pt x="290" y="233"/>
                </a:lnTo>
                <a:cubicBezTo>
                  <a:pt x="283" y="233"/>
                  <a:pt x="283" y="233"/>
                  <a:pt x="283" y="233"/>
                </a:cubicBezTo>
                <a:lnTo>
                  <a:pt x="290" y="233"/>
                </a:lnTo>
                <a:close/>
                <a:moveTo>
                  <a:pt x="205" y="106"/>
                </a:moveTo>
                <a:lnTo>
                  <a:pt x="205" y="106"/>
                </a:lnTo>
                <a:lnTo>
                  <a:pt x="198" y="106"/>
                </a:lnTo>
                <a:cubicBezTo>
                  <a:pt x="198" y="106"/>
                  <a:pt x="198" y="106"/>
                  <a:pt x="198" y="99"/>
                </a:cubicBezTo>
                <a:cubicBezTo>
                  <a:pt x="198" y="99"/>
                  <a:pt x="198" y="99"/>
                  <a:pt x="205" y="99"/>
                </a:cubicBezTo>
                <a:cubicBezTo>
                  <a:pt x="205" y="99"/>
                  <a:pt x="198" y="99"/>
                  <a:pt x="198" y="106"/>
                </a:cubicBezTo>
                <a:cubicBezTo>
                  <a:pt x="205" y="106"/>
                  <a:pt x="205" y="106"/>
                  <a:pt x="205" y="106"/>
                </a:cubicBezTo>
                <a:close/>
                <a:moveTo>
                  <a:pt x="198" y="99"/>
                </a:moveTo>
                <a:lnTo>
                  <a:pt x="198" y="99"/>
                </a:lnTo>
                <a:close/>
                <a:moveTo>
                  <a:pt x="191" y="99"/>
                </a:moveTo>
                <a:lnTo>
                  <a:pt x="191" y="99"/>
                </a:lnTo>
                <a:lnTo>
                  <a:pt x="198" y="99"/>
                </a:lnTo>
                <a:lnTo>
                  <a:pt x="191" y="99"/>
                </a:lnTo>
                <a:close/>
                <a:moveTo>
                  <a:pt x="198" y="92"/>
                </a:moveTo>
                <a:lnTo>
                  <a:pt x="198" y="92"/>
                </a:lnTo>
                <a:lnTo>
                  <a:pt x="198" y="85"/>
                </a:lnTo>
                <a:lnTo>
                  <a:pt x="198" y="92"/>
                </a:lnTo>
                <a:close/>
                <a:moveTo>
                  <a:pt x="198" y="92"/>
                </a:moveTo>
                <a:lnTo>
                  <a:pt x="198" y="92"/>
                </a:lnTo>
                <a:close/>
                <a:moveTo>
                  <a:pt x="198" y="92"/>
                </a:moveTo>
                <a:lnTo>
                  <a:pt x="198" y="92"/>
                </a:lnTo>
                <a:close/>
                <a:moveTo>
                  <a:pt x="198" y="92"/>
                </a:moveTo>
                <a:lnTo>
                  <a:pt x="198" y="92"/>
                </a:lnTo>
                <a:close/>
                <a:moveTo>
                  <a:pt x="198" y="113"/>
                </a:moveTo>
                <a:lnTo>
                  <a:pt x="198" y="113"/>
                </a:lnTo>
                <a:close/>
                <a:moveTo>
                  <a:pt x="155" y="177"/>
                </a:moveTo>
                <a:lnTo>
                  <a:pt x="155" y="177"/>
                </a:lnTo>
                <a:close/>
                <a:moveTo>
                  <a:pt x="134" y="240"/>
                </a:moveTo>
                <a:lnTo>
                  <a:pt x="134" y="240"/>
                </a:lnTo>
                <a:cubicBezTo>
                  <a:pt x="134" y="233"/>
                  <a:pt x="134" y="233"/>
                  <a:pt x="134" y="233"/>
                </a:cubicBezTo>
                <a:lnTo>
                  <a:pt x="134" y="240"/>
                </a:lnTo>
                <a:lnTo>
                  <a:pt x="134" y="233"/>
                </a:lnTo>
                <a:cubicBezTo>
                  <a:pt x="127" y="233"/>
                  <a:pt x="127" y="233"/>
                  <a:pt x="127" y="233"/>
                </a:cubicBezTo>
                <a:lnTo>
                  <a:pt x="120" y="233"/>
                </a:lnTo>
                <a:lnTo>
                  <a:pt x="127" y="233"/>
                </a:lnTo>
                <a:cubicBezTo>
                  <a:pt x="127" y="226"/>
                  <a:pt x="127" y="226"/>
                  <a:pt x="127" y="226"/>
                </a:cubicBezTo>
                <a:cubicBezTo>
                  <a:pt x="127" y="226"/>
                  <a:pt x="127" y="226"/>
                  <a:pt x="127" y="219"/>
                </a:cubicBezTo>
                <a:lnTo>
                  <a:pt x="134" y="219"/>
                </a:lnTo>
                <a:cubicBezTo>
                  <a:pt x="134" y="226"/>
                  <a:pt x="127" y="226"/>
                  <a:pt x="127" y="226"/>
                </a:cubicBezTo>
                <a:cubicBezTo>
                  <a:pt x="127" y="226"/>
                  <a:pt x="127" y="226"/>
                  <a:pt x="134" y="226"/>
                </a:cubicBezTo>
                <a:cubicBezTo>
                  <a:pt x="134" y="226"/>
                  <a:pt x="134" y="233"/>
                  <a:pt x="134" y="226"/>
                </a:cubicBezTo>
                <a:cubicBezTo>
                  <a:pt x="134" y="226"/>
                  <a:pt x="134" y="226"/>
                  <a:pt x="141" y="226"/>
                </a:cubicBezTo>
                <a:cubicBezTo>
                  <a:pt x="134" y="233"/>
                  <a:pt x="134" y="233"/>
                  <a:pt x="134" y="233"/>
                </a:cubicBezTo>
                <a:lnTo>
                  <a:pt x="141" y="233"/>
                </a:lnTo>
                <a:cubicBezTo>
                  <a:pt x="141" y="233"/>
                  <a:pt x="141" y="233"/>
                  <a:pt x="134" y="233"/>
                </a:cubicBezTo>
                <a:cubicBezTo>
                  <a:pt x="141" y="233"/>
                  <a:pt x="141" y="233"/>
                  <a:pt x="141" y="233"/>
                </a:cubicBezTo>
                <a:lnTo>
                  <a:pt x="141" y="240"/>
                </a:lnTo>
                <a:cubicBezTo>
                  <a:pt x="141" y="240"/>
                  <a:pt x="141" y="240"/>
                  <a:pt x="134" y="240"/>
                </a:cubicBezTo>
                <a:close/>
                <a:moveTo>
                  <a:pt x="134" y="396"/>
                </a:moveTo>
                <a:lnTo>
                  <a:pt x="134" y="396"/>
                </a:lnTo>
                <a:lnTo>
                  <a:pt x="134" y="389"/>
                </a:lnTo>
                <a:lnTo>
                  <a:pt x="134" y="396"/>
                </a:lnTo>
                <a:close/>
                <a:moveTo>
                  <a:pt x="134" y="127"/>
                </a:moveTo>
                <a:lnTo>
                  <a:pt x="134" y="127"/>
                </a:lnTo>
                <a:cubicBezTo>
                  <a:pt x="134" y="134"/>
                  <a:pt x="134" y="134"/>
                  <a:pt x="134" y="134"/>
                </a:cubicBezTo>
                <a:cubicBezTo>
                  <a:pt x="134" y="134"/>
                  <a:pt x="134" y="134"/>
                  <a:pt x="134" y="127"/>
                </a:cubicBezTo>
                <a:close/>
                <a:moveTo>
                  <a:pt x="113" y="240"/>
                </a:moveTo>
                <a:lnTo>
                  <a:pt x="113" y="240"/>
                </a:lnTo>
                <a:lnTo>
                  <a:pt x="120" y="240"/>
                </a:lnTo>
                <a:cubicBezTo>
                  <a:pt x="120" y="240"/>
                  <a:pt x="120" y="240"/>
                  <a:pt x="113" y="240"/>
                </a:cubicBezTo>
                <a:close/>
                <a:moveTo>
                  <a:pt x="99" y="325"/>
                </a:moveTo>
                <a:lnTo>
                  <a:pt x="99" y="325"/>
                </a:lnTo>
                <a:lnTo>
                  <a:pt x="106" y="325"/>
                </a:lnTo>
                <a:cubicBezTo>
                  <a:pt x="106" y="325"/>
                  <a:pt x="106" y="325"/>
                  <a:pt x="99" y="325"/>
                </a:cubicBezTo>
                <a:close/>
                <a:moveTo>
                  <a:pt x="99" y="361"/>
                </a:moveTo>
                <a:lnTo>
                  <a:pt x="99" y="361"/>
                </a:lnTo>
                <a:lnTo>
                  <a:pt x="106" y="361"/>
                </a:lnTo>
                <a:cubicBezTo>
                  <a:pt x="99" y="361"/>
                  <a:pt x="106" y="361"/>
                  <a:pt x="99" y="361"/>
                </a:cubicBezTo>
                <a:close/>
                <a:moveTo>
                  <a:pt x="92" y="325"/>
                </a:moveTo>
                <a:lnTo>
                  <a:pt x="92" y="325"/>
                </a:lnTo>
                <a:cubicBezTo>
                  <a:pt x="92" y="325"/>
                  <a:pt x="92" y="325"/>
                  <a:pt x="85" y="325"/>
                </a:cubicBezTo>
                <a:cubicBezTo>
                  <a:pt x="85" y="325"/>
                  <a:pt x="85" y="325"/>
                  <a:pt x="78" y="325"/>
                </a:cubicBezTo>
                <a:cubicBezTo>
                  <a:pt x="85" y="325"/>
                  <a:pt x="85" y="325"/>
                  <a:pt x="85" y="325"/>
                </a:cubicBezTo>
                <a:lnTo>
                  <a:pt x="92" y="325"/>
                </a:lnTo>
                <a:lnTo>
                  <a:pt x="99" y="325"/>
                </a:lnTo>
                <a:cubicBezTo>
                  <a:pt x="92" y="325"/>
                  <a:pt x="92" y="325"/>
                  <a:pt x="92" y="325"/>
                </a:cubicBezTo>
                <a:close/>
                <a:moveTo>
                  <a:pt x="78" y="276"/>
                </a:moveTo>
                <a:lnTo>
                  <a:pt x="78" y="276"/>
                </a:lnTo>
                <a:close/>
                <a:moveTo>
                  <a:pt x="78" y="276"/>
                </a:moveTo>
                <a:lnTo>
                  <a:pt x="78" y="276"/>
                </a:lnTo>
                <a:close/>
                <a:moveTo>
                  <a:pt x="78" y="276"/>
                </a:moveTo>
                <a:lnTo>
                  <a:pt x="78" y="276"/>
                </a:lnTo>
                <a:close/>
                <a:moveTo>
                  <a:pt x="71" y="325"/>
                </a:moveTo>
                <a:lnTo>
                  <a:pt x="71" y="325"/>
                </a:lnTo>
                <a:cubicBezTo>
                  <a:pt x="71" y="325"/>
                  <a:pt x="71" y="325"/>
                  <a:pt x="78" y="325"/>
                </a:cubicBezTo>
                <a:cubicBezTo>
                  <a:pt x="71" y="325"/>
                  <a:pt x="71" y="325"/>
                  <a:pt x="71" y="325"/>
                </a:cubicBezTo>
                <a:close/>
                <a:moveTo>
                  <a:pt x="481" y="332"/>
                </a:moveTo>
                <a:lnTo>
                  <a:pt x="481" y="332"/>
                </a:lnTo>
                <a:lnTo>
                  <a:pt x="488" y="332"/>
                </a:lnTo>
                <a:lnTo>
                  <a:pt x="488" y="339"/>
                </a:lnTo>
                <a:cubicBezTo>
                  <a:pt x="488" y="339"/>
                  <a:pt x="488" y="339"/>
                  <a:pt x="481" y="339"/>
                </a:cubicBezTo>
                <a:lnTo>
                  <a:pt x="481" y="332"/>
                </a:lnTo>
                <a:close/>
                <a:moveTo>
                  <a:pt x="290" y="177"/>
                </a:moveTo>
                <a:lnTo>
                  <a:pt x="290" y="177"/>
                </a:lnTo>
                <a:cubicBezTo>
                  <a:pt x="290" y="177"/>
                  <a:pt x="290" y="177"/>
                  <a:pt x="290" y="184"/>
                </a:cubicBezTo>
                <a:cubicBezTo>
                  <a:pt x="290" y="184"/>
                  <a:pt x="290" y="184"/>
                  <a:pt x="283" y="184"/>
                </a:cubicBezTo>
                <a:cubicBezTo>
                  <a:pt x="283" y="184"/>
                  <a:pt x="283" y="184"/>
                  <a:pt x="283" y="177"/>
                </a:cubicBezTo>
                <a:lnTo>
                  <a:pt x="290" y="177"/>
                </a:lnTo>
                <a:close/>
                <a:moveTo>
                  <a:pt x="297" y="184"/>
                </a:moveTo>
                <a:lnTo>
                  <a:pt x="297" y="184"/>
                </a:lnTo>
                <a:cubicBezTo>
                  <a:pt x="297" y="191"/>
                  <a:pt x="297" y="184"/>
                  <a:pt x="297" y="191"/>
                </a:cubicBezTo>
                <a:lnTo>
                  <a:pt x="290" y="191"/>
                </a:lnTo>
                <a:cubicBezTo>
                  <a:pt x="290" y="184"/>
                  <a:pt x="290" y="184"/>
                  <a:pt x="297" y="184"/>
                </a:cubicBezTo>
                <a:close/>
                <a:moveTo>
                  <a:pt x="92" y="254"/>
                </a:moveTo>
                <a:lnTo>
                  <a:pt x="92" y="254"/>
                </a:lnTo>
                <a:close/>
                <a:moveTo>
                  <a:pt x="92" y="254"/>
                </a:moveTo>
                <a:lnTo>
                  <a:pt x="92" y="254"/>
                </a:lnTo>
                <a:close/>
                <a:moveTo>
                  <a:pt x="78" y="269"/>
                </a:moveTo>
                <a:lnTo>
                  <a:pt x="78" y="269"/>
                </a:lnTo>
                <a:close/>
                <a:moveTo>
                  <a:pt x="78" y="276"/>
                </a:moveTo>
                <a:lnTo>
                  <a:pt x="78" y="276"/>
                </a:lnTo>
                <a:cubicBezTo>
                  <a:pt x="78" y="269"/>
                  <a:pt x="78" y="269"/>
                  <a:pt x="78" y="269"/>
                </a:cubicBezTo>
                <a:cubicBezTo>
                  <a:pt x="78" y="269"/>
                  <a:pt x="78" y="269"/>
                  <a:pt x="78" y="276"/>
                </a:cubicBezTo>
                <a:close/>
                <a:moveTo>
                  <a:pt x="78" y="269"/>
                </a:moveTo>
                <a:lnTo>
                  <a:pt x="78" y="269"/>
                </a:lnTo>
                <a:close/>
                <a:moveTo>
                  <a:pt x="78" y="269"/>
                </a:moveTo>
                <a:lnTo>
                  <a:pt x="78" y="269"/>
                </a:lnTo>
                <a:close/>
              </a:path>
            </a:pathLst>
          </a:custGeom>
          <a:solidFill>
            <a:schemeClr val="bg1"/>
          </a:solidFill>
          <a:ln>
            <a:noFill/>
          </a:ln>
        </p:spPr>
        <p:txBody>
          <a:bodyPr wrap="none" anchor="ctr"/>
          <a:lstStyle/>
          <a:p>
            <a:endParaRPr lang="en-US"/>
          </a:p>
        </p:txBody>
      </p:sp>
      <p:sp>
        <p:nvSpPr>
          <p:cNvPr id="13" name="Freeform 95"/>
          <p:cNvSpPr>
            <a:spLocks noChangeArrowheads="1"/>
          </p:cNvSpPr>
          <p:nvPr/>
        </p:nvSpPr>
        <p:spPr bwMode="auto">
          <a:xfrm>
            <a:off x="6032439" y="3073950"/>
            <a:ext cx="226058" cy="216286"/>
          </a:xfrm>
          <a:custGeom>
            <a:avLst/>
            <a:gdLst>
              <a:gd name="T0" fmla="*/ 78678142 w 609"/>
              <a:gd name="T1" fmla="*/ 71923702 h 580"/>
              <a:gd name="T2" fmla="*/ 78678142 w 609"/>
              <a:gd name="T3" fmla="*/ 71923702 h 580"/>
              <a:gd name="T4" fmla="*/ 78678142 w 609"/>
              <a:gd name="T5" fmla="*/ 71923702 h 580"/>
              <a:gd name="T6" fmla="*/ 75054951 w 609"/>
              <a:gd name="T7" fmla="*/ 75578543 h 580"/>
              <a:gd name="T8" fmla="*/ 72208055 w 609"/>
              <a:gd name="T9" fmla="*/ 75578543 h 580"/>
              <a:gd name="T10" fmla="*/ 73113853 w 609"/>
              <a:gd name="T11" fmla="*/ 71923702 h 580"/>
              <a:gd name="T12" fmla="*/ 78678142 w 609"/>
              <a:gd name="T13" fmla="*/ 70095920 h 580"/>
              <a:gd name="T14" fmla="*/ 78678142 w 609"/>
              <a:gd name="T15" fmla="*/ 71923702 h 580"/>
              <a:gd name="T16" fmla="*/ 73113853 w 609"/>
              <a:gd name="T17" fmla="*/ 68268500 h 580"/>
              <a:gd name="T18" fmla="*/ 73113853 w 609"/>
              <a:gd name="T19" fmla="*/ 68268500 h 580"/>
              <a:gd name="T20" fmla="*/ 69490662 w 609"/>
              <a:gd name="T21" fmla="*/ 68268500 h 580"/>
              <a:gd name="T22" fmla="*/ 69490662 w 609"/>
              <a:gd name="T23" fmla="*/ 71923702 h 580"/>
              <a:gd name="T24" fmla="*/ 65867111 w 609"/>
              <a:gd name="T25" fmla="*/ 75578543 h 580"/>
              <a:gd name="T26" fmla="*/ 62243920 w 609"/>
              <a:gd name="T27" fmla="*/ 71923702 h 580"/>
              <a:gd name="T28" fmla="*/ 62243920 w 609"/>
              <a:gd name="T29" fmla="*/ 68268500 h 580"/>
              <a:gd name="T30" fmla="*/ 58491226 w 609"/>
              <a:gd name="T31" fmla="*/ 68268500 h 580"/>
              <a:gd name="T32" fmla="*/ 54867675 w 609"/>
              <a:gd name="T33" fmla="*/ 64483232 h 580"/>
              <a:gd name="T34" fmla="*/ 58491226 w 609"/>
              <a:gd name="T35" fmla="*/ 60828391 h 580"/>
              <a:gd name="T36" fmla="*/ 62243920 w 609"/>
              <a:gd name="T37" fmla="*/ 60828391 h 580"/>
              <a:gd name="T38" fmla="*/ 62243920 w 609"/>
              <a:gd name="T39" fmla="*/ 57173188 h 580"/>
              <a:gd name="T40" fmla="*/ 65867111 w 609"/>
              <a:gd name="T41" fmla="*/ 53518347 h 580"/>
              <a:gd name="T42" fmla="*/ 69490662 w 609"/>
              <a:gd name="T43" fmla="*/ 57173188 h 580"/>
              <a:gd name="T44" fmla="*/ 69490662 w 609"/>
              <a:gd name="T45" fmla="*/ 60828391 h 580"/>
              <a:gd name="T46" fmla="*/ 73113853 w 609"/>
              <a:gd name="T47" fmla="*/ 60828391 h 580"/>
              <a:gd name="T48" fmla="*/ 76866547 w 609"/>
              <a:gd name="T49" fmla="*/ 64483232 h 580"/>
              <a:gd name="T50" fmla="*/ 73113853 w 609"/>
              <a:gd name="T51" fmla="*/ 68268500 h 580"/>
              <a:gd name="T52" fmla="*/ 58491226 w 609"/>
              <a:gd name="T53" fmla="*/ 57173188 h 580"/>
              <a:gd name="T54" fmla="*/ 58491226 w 609"/>
              <a:gd name="T55" fmla="*/ 57173188 h 580"/>
              <a:gd name="T56" fmla="*/ 51244484 w 609"/>
              <a:gd name="T57" fmla="*/ 64483232 h 580"/>
              <a:gd name="T58" fmla="*/ 58491226 w 609"/>
              <a:gd name="T59" fmla="*/ 71923702 h 580"/>
              <a:gd name="T60" fmla="*/ 59397024 w 609"/>
              <a:gd name="T61" fmla="*/ 75578543 h 580"/>
              <a:gd name="T62" fmla="*/ 3623191 w 609"/>
              <a:gd name="T63" fmla="*/ 75578543 h 580"/>
              <a:gd name="T64" fmla="*/ 0 w 609"/>
              <a:gd name="T65" fmla="*/ 71923702 h 580"/>
              <a:gd name="T66" fmla="*/ 0 w 609"/>
              <a:gd name="T67" fmla="*/ 71923702 h 580"/>
              <a:gd name="T68" fmla="*/ 0 w 609"/>
              <a:gd name="T69" fmla="*/ 71923702 h 580"/>
              <a:gd name="T70" fmla="*/ 10093638 w 609"/>
              <a:gd name="T71" fmla="*/ 53518347 h 580"/>
              <a:gd name="T72" fmla="*/ 21093073 w 609"/>
              <a:gd name="T73" fmla="*/ 49733080 h 580"/>
              <a:gd name="T74" fmla="*/ 31057209 w 609"/>
              <a:gd name="T75" fmla="*/ 46077877 h 580"/>
              <a:gd name="T76" fmla="*/ 31057209 w 609"/>
              <a:gd name="T77" fmla="*/ 38637768 h 580"/>
              <a:gd name="T78" fmla="*/ 27434018 w 609"/>
              <a:gd name="T79" fmla="*/ 29500304 h 580"/>
              <a:gd name="T80" fmla="*/ 24716265 w 609"/>
              <a:gd name="T81" fmla="*/ 25845463 h 580"/>
              <a:gd name="T82" fmla="*/ 25622062 w 609"/>
              <a:gd name="T83" fmla="*/ 19318704 h 580"/>
              <a:gd name="T84" fmla="*/ 25622062 w 609"/>
              <a:gd name="T85" fmla="*/ 12009021 h 580"/>
              <a:gd name="T86" fmla="*/ 39339251 w 609"/>
              <a:gd name="T87" fmla="*/ 0 h 580"/>
              <a:gd name="T88" fmla="*/ 53961878 w 609"/>
              <a:gd name="T89" fmla="*/ 12009021 h 580"/>
              <a:gd name="T90" fmla="*/ 53056080 w 609"/>
              <a:gd name="T91" fmla="*/ 19318704 h 580"/>
              <a:gd name="T92" fmla="*/ 53961878 w 609"/>
              <a:gd name="T93" fmla="*/ 25845463 h 580"/>
              <a:gd name="T94" fmla="*/ 51244484 w 609"/>
              <a:gd name="T95" fmla="*/ 29500304 h 580"/>
              <a:gd name="T96" fmla="*/ 47620933 w 609"/>
              <a:gd name="T97" fmla="*/ 38637768 h 580"/>
              <a:gd name="T98" fmla="*/ 47620933 w 609"/>
              <a:gd name="T99" fmla="*/ 46077877 h 580"/>
              <a:gd name="T100" fmla="*/ 57585069 w 609"/>
              <a:gd name="T101" fmla="*/ 49733080 h 580"/>
              <a:gd name="T102" fmla="*/ 62243920 w 609"/>
              <a:gd name="T103" fmla="*/ 51690927 h 580"/>
              <a:gd name="T104" fmla="*/ 58491226 w 609"/>
              <a:gd name="T105" fmla="*/ 57173188 h 5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09" h="580">
                <a:moveTo>
                  <a:pt x="608" y="551"/>
                </a:moveTo>
                <a:lnTo>
                  <a:pt x="608" y="551"/>
                </a:lnTo>
                <a:cubicBezTo>
                  <a:pt x="608" y="572"/>
                  <a:pt x="594" y="579"/>
                  <a:pt x="580" y="579"/>
                </a:cubicBezTo>
                <a:cubicBezTo>
                  <a:pt x="558" y="579"/>
                  <a:pt x="558" y="579"/>
                  <a:pt x="558" y="579"/>
                </a:cubicBezTo>
                <a:cubicBezTo>
                  <a:pt x="565" y="572"/>
                  <a:pt x="565" y="565"/>
                  <a:pt x="565" y="551"/>
                </a:cubicBezTo>
                <a:cubicBezTo>
                  <a:pt x="580" y="551"/>
                  <a:pt x="594" y="551"/>
                  <a:pt x="608" y="537"/>
                </a:cubicBezTo>
                <a:cubicBezTo>
                  <a:pt x="608" y="551"/>
                  <a:pt x="608" y="551"/>
                  <a:pt x="608" y="551"/>
                </a:cubicBezTo>
                <a:close/>
                <a:moveTo>
                  <a:pt x="565" y="523"/>
                </a:moveTo>
                <a:lnTo>
                  <a:pt x="565" y="523"/>
                </a:lnTo>
                <a:cubicBezTo>
                  <a:pt x="537" y="523"/>
                  <a:pt x="537" y="523"/>
                  <a:pt x="537" y="523"/>
                </a:cubicBezTo>
                <a:cubicBezTo>
                  <a:pt x="537" y="551"/>
                  <a:pt x="537" y="551"/>
                  <a:pt x="537" y="551"/>
                </a:cubicBezTo>
                <a:cubicBezTo>
                  <a:pt x="537" y="572"/>
                  <a:pt x="530" y="579"/>
                  <a:pt x="509" y="579"/>
                </a:cubicBezTo>
                <a:cubicBezTo>
                  <a:pt x="495" y="579"/>
                  <a:pt x="481" y="572"/>
                  <a:pt x="481" y="551"/>
                </a:cubicBezTo>
                <a:cubicBezTo>
                  <a:pt x="481" y="523"/>
                  <a:pt x="481" y="523"/>
                  <a:pt x="481" y="523"/>
                </a:cubicBezTo>
                <a:cubicBezTo>
                  <a:pt x="452" y="523"/>
                  <a:pt x="452" y="523"/>
                  <a:pt x="452" y="523"/>
                </a:cubicBezTo>
                <a:cubicBezTo>
                  <a:pt x="438" y="523"/>
                  <a:pt x="424" y="516"/>
                  <a:pt x="424" y="494"/>
                </a:cubicBezTo>
                <a:cubicBezTo>
                  <a:pt x="424" y="480"/>
                  <a:pt x="438" y="466"/>
                  <a:pt x="452" y="466"/>
                </a:cubicBezTo>
                <a:cubicBezTo>
                  <a:pt x="481" y="466"/>
                  <a:pt x="481" y="466"/>
                  <a:pt x="481" y="466"/>
                </a:cubicBezTo>
                <a:cubicBezTo>
                  <a:pt x="481" y="438"/>
                  <a:pt x="481" y="438"/>
                  <a:pt x="481" y="438"/>
                </a:cubicBezTo>
                <a:cubicBezTo>
                  <a:pt x="481" y="424"/>
                  <a:pt x="495" y="410"/>
                  <a:pt x="509" y="410"/>
                </a:cubicBezTo>
                <a:cubicBezTo>
                  <a:pt x="530" y="410"/>
                  <a:pt x="537" y="424"/>
                  <a:pt x="537" y="438"/>
                </a:cubicBezTo>
                <a:cubicBezTo>
                  <a:pt x="537" y="466"/>
                  <a:pt x="537" y="466"/>
                  <a:pt x="537" y="466"/>
                </a:cubicBezTo>
                <a:cubicBezTo>
                  <a:pt x="565" y="466"/>
                  <a:pt x="565" y="466"/>
                  <a:pt x="565" y="466"/>
                </a:cubicBezTo>
                <a:cubicBezTo>
                  <a:pt x="587" y="466"/>
                  <a:pt x="594" y="480"/>
                  <a:pt x="594" y="494"/>
                </a:cubicBezTo>
                <a:cubicBezTo>
                  <a:pt x="594" y="516"/>
                  <a:pt x="587" y="523"/>
                  <a:pt x="565" y="523"/>
                </a:cubicBezTo>
                <a:close/>
                <a:moveTo>
                  <a:pt x="452" y="438"/>
                </a:moveTo>
                <a:lnTo>
                  <a:pt x="452" y="438"/>
                </a:lnTo>
                <a:cubicBezTo>
                  <a:pt x="424" y="438"/>
                  <a:pt x="396" y="466"/>
                  <a:pt x="396" y="494"/>
                </a:cubicBezTo>
                <a:cubicBezTo>
                  <a:pt x="396" y="530"/>
                  <a:pt x="424" y="551"/>
                  <a:pt x="452" y="551"/>
                </a:cubicBezTo>
                <a:cubicBezTo>
                  <a:pt x="452" y="565"/>
                  <a:pt x="459" y="572"/>
                  <a:pt x="459" y="579"/>
                </a:cubicBezTo>
                <a:cubicBezTo>
                  <a:pt x="28" y="579"/>
                  <a:pt x="28" y="579"/>
                  <a:pt x="28" y="579"/>
                </a:cubicBezTo>
                <a:cubicBezTo>
                  <a:pt x="14" y="579"/>
                  <a:pt x="0" y="572"/>
                  <a:pt x="0" y="551"/>
                </a:cubicBezTo>
                <a:cubicBezTo>
                  <a:pt x="0" y="551"/>
                  <a:pt x="0" y="452"/>
                  <a:pt x="78" y="410"/>
                </a:cubicBezTo>
                <a:cubicBezTo>
                  <a:pt x="127" y="388"/>
                  <a:pt x="106" y="410"/>
                  <a:pt x="163" y="381"/>
                </a:cubicBezTo>
                <a:cubicBezTo>
                  <a:pt x="226" y="360"/>
                  <a:pt x="240" y="353"/>
                  <a:pt x="240" y="353"/>
                </a:cubicBezTo>
                <a:cubicBezTo>
                  <a:pt x="240" y="296"/>
                  <a:pt x="240" y="296"/>
                  <a:pt x="240" y="296"/>
                </a:cubicBezTo>
                <a:cubicBezTo>
                  <a:pt x="240" y="296"/>
                  <a:pt x="219" y="275"/>
                  <a:pt x="212" y="226"/>
                </a:cubicBezTo>
                <a:cubicBezTo>
                  <a:pt x="198" y="233"/>
                  <a:pt x="191" y="212"/>
                  <a:pt x="191" y="198"/>
                </a:cubicBezTo>
                <a:cubicBezTo>
                  <a:pt x="191" y="183"/>
                  <a:pt x="184" y="148"/>
                  <a:pt x="198" y="148"/>
                </a:cubicBezTo>
                <a:cubicBezTo>
                  <a:pt x="198" y="127"/>
                  <a:pt x="191" y="99"/>
                  <a:pt x="198" y="92"/>
                </a:cubicBezTo>
                <a:cubicBezTo>
                  <a:pt x="198" y="49"/>
                  <a:pt x="240" y="0"/>
                  <a:pt x="304" y="0"/>
                </a:cubicBezTo>
                <a:cubicBezTo>
                  <a:pt x="382" y="0"/>
                  <a:pt x="410" y="49"/>
                  <a:pt x="417" y="92"/>
                </a:cubicBezTo>
                <a:cubicBezTo>
                  <a:pt x="417" y="99"/>
                  <a:pt x="410" y="127"/>
                  <a:pt x="410"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45" y="381"/>
                </a:cubicBezTo>
                <a:cubicBezTo>
                  <a:pt x="459" y="388"/>
                  <a:pt x="467" y="396"/>
                  <a:pt x="481" y="396"/>
                </a:cubicBezTo>
                <a:cubicBezTo>
                  <a:pt x="467" y="403"/>
                  <a:pt x="452" y="424"/>
                  <a:pt x="452" y="438"/>
                </a:cubicBezTo>
                <a:close/>
              </a:path>
            </a:pathLst>
          </a:custGeom>
          <a:solidFill>
            <a:schemeClr val="bg1"/>
          </a:solidFill>
          <a:ln>
            <a:noFill/>
          </a:ln>
        </p:spPr>
        <p:txBody>
          <a:bodyPr wrap="none" anchor="ctr"/>
          <a:lstStyle/>
          <a:p>
            <a:endParaRPr lang="en-US"/>
          </a:p>
        </p:txBody>
      </p:sp>
      <p:sp>
        <p:nvSpPr>
          <p:cNvPr id="14" name="AutoShape 70"/>
          <p:cNvSpPr>
            <a:spLocks/>
          </p:cNvSpPr>
          <p:nvPr/>
        </p:nvSpPr>
        <p:spPr bwMode="auto">
          <a:xfrm>
            <a:off x="6034492" y="4020043"/>
            <a:ext cx="221953" cy="206522"/>
          </a:xfrm>
          <a:custGeom>
            <a:avLst/>
            <a:gdLst>
              <a:gd name="T0" fmla="*/ 198438 w 21600"/>
              <a:gd name="T1" fmla="*/ 197644 h 21600"/>
              <a:gd name="T2" fmla="*/ 198438 w 21600"/>
              <a:gd name="T3" fmla="*/ 197644 h 21600"/>
              <a:gd name="T4" fmla="*/ 198438 w 21600"/>
              <a:gd name="T5" fmla="*/ 197644 h 21600"/>
              <a:gd name="T6" fmla="*/ 198438 w 21600"/>
              <a:gd name="T7" fmla="*/ 197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bg1"/>
          </a:solidFill>
          <a:ln>
            <a:noFill/>
          </a:ln>
          <a:effectLst/>
        </p:spPr>
        <p:txBody>
          <a:bodyPr lIns="38100" tIns="38100" rIns="38100" bIns="38100" anchor="ctr"/>
          <a:lstStyle/>
          <a:p>
            <a:endParaRPr lang="en-US"/>
          </a:p>
        </p:txBody>
      </p:sp>
      <p:pic>
        <p:nvPicPr>
          <p:cNvPr id="1026" name="Picture 2" descr="C:\Users\amcginnis\Google Drive\AMPLIFIED\Marketing\google-partner-search-mobile-disp-2285658634\premier-google-partner-search-mobile-disp\premier-google-partner-RGB-search-mobile-disp.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581400" y="4624653"/>
            <a:ext cx="947402" cy="341094"/>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10"/>
          <p:cNvSpPr txBox="1">
            <a:spLocks/>
          </p:cNvSpPr>
          <p:nvPr/>
        </p:nvSpPr>
        <p:spPr>
          <a:xfrm>
            <a:off x="6288977" y="2999391"/>
            <a:ext cx="2667000" cy="1764752"/>
          </a:xfrm>
          <a:prstGeom prst="rect">
            <a:avLst/>
          </a:prstGeom>
        </p:spPr>
        <p:txBody>
          <a:bodyPr vert="horz" lIns="81635" tIns="40818" rIns="81635" bIns="40818" rtlCol="0">
            <a:noAutofit/>
          </a:bodyPr>
          <a:lstStyle>
            <a:lvl1pPr marL="306133" indent="-306133" algn="l" defTabSz="816355" rtl="0" eaLnBrk="1" latinLnBrk="0" hangingPunct="1">
              <a:spcBef>
                <a:spcPct val="20000"/>
              </a:spcBef>
              <a:buFont typeface="Arial" pitchFamily="34" charset="0"/>
              <a:buChar char="•"/>
              <a:defRPr sz="2900" kern="1200">
                <a:solidFill>
                  <a:schemeClr val="tx2"/>
                </a:solidFill>
                <a:latin typeface="Century Gothic" pitchFamily="34" charset="0"/>
                <a:ea typeface="+mn-ea"/>
                <a:cs typeface="+mn-cs"/>
              </a:defRPr>
            </a:lvl1pPr>
            <a:lvl2pPr marL="663289" indent="-255111" algn="l" defTabSz="816355" rtl="0" eaLnBrk="1" latinLnBrk="0" hangingPunct="1">
              <a:spcBef>
                <a:spcPct val="20000"/>
              </a:spcBef>
              <a:buFont typeface="Arial" pitchFamily="34" charset="0"/>
              <a:buChar char="–"/>
              <a:defRPr sz="2500" kern="1200">
                <a:solidFill>
                  <a:schemeClr val="tx2"/>
                </a:solidFill>
                <a:latin typeface="Century Gothic" pitchFamily="34" charset="0"/>
                <a:ea typeface="+mn-ea"/>
                <a:cs typeface="+mn-cs"/>
              </a:defRPr>
            </a:lvl2pPr>
            <a:lvl3pPr marL="1020444" indent="-204089" algn="l" defTabSz="816355" rtl="0" eaLnBrk="1" latinLnBrk="0" hangingPunct="1">
              <a:spcBef>
                <a:spcPct val="20000"/>
              </a:spcBef>
              <a:buFont typeface="Arial" pitchFamily="34" charset="0"/>
              <a:buChar char="•"/>
              <a:defRPr sz="2100" kern="1200">
                <a:solidFill>
                  <a:schemeClr val="tx2"/>
                </a:solidFill>
                <a:latin typeface="Century Gothic" pitchFamily="34" charset="0"/>
                <a:ea typeface="+mn-ea"/>
                <a:cs typeface="+mn-cs"/>
              </a:defRPr>
            </a:lvl3pPr>
            <a:lvl4pPr marL="1428623" indent="-204089" algn="l" defTabSz="816355" rtl="0" eaLnBrk="1" latinLnBrk="0" hangingPunct="1">
              <a:spcBef>
                <a:spcPct val="20000"/>
              </a:spcBef>
              <a:buFont typeface="Arial" pitchFamily="34" charset="0"/>
              <a:buChar char="–"/>
              <a:defRPr sz="1800" kern="1200">
                <a:solidFill>
                  <a:schemeClr val="tx2"/>
                </a:solidFill>
                <a:latin typeface="Century Gothic" pitchFamily="34" charset="0"/>
                <a:ea typeface="+mn-ea"/>
                <a:cs typeface="+mn-cs"/>
              </a:defRPr>
            </a:lvl4pPr>
            <a:lvl5pPr marL="1836801" indent="-204089" algn="l" defTabSz="816355" rtl="0" eaLnBrk="1" latinLnBrk="0" hangingPunct="1">
              <a:spcBef>
                <a:spcPct val="20000"/>
              </a:spcBef>
              <a:buFont typeface="Arial" pitchFamily="34" charset="0"/>
              <a:buChar char="»"/>
              <a:defRPr sz="1800" kern="1200">
                <a:solidFill>
                  <a:schemeClr val="tx2"/>
                </a:solidFill>
                <a:latin typeface="Century Gothic" pitchFamily="34" charset="0"/>
                <a:ea typeface="+mn-ea"/>
                <a:cs typeface="+mn-cs"/>
              </a:defRPr>
            </a:lvl5pPr>
            <a:lvl6pPr marL="2244978" indent="-204089" algn="l" defTabSz="81635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156" indent="-204089" algn="l" defTabSz="81635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34" indent="-204089" algn="l" defTabSz="81635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511" indent="-204089" algn="l" defTabSz="816355"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1200"/>
              </a:spcBef>
              <a:buNone/>
            </a:pPr>
            <a:r>
              <a:rPr lang="en-US" altLang="en-US" sz="900" b="1" dirty="0">
                <a:solidFill>
                  <a:schemeClr val="bg1"/>
                </a:solidFill>
                <a:latin typeface="+mj-lt"/>
                <a:sym typeface="Lato" charset="0"/>
              </a:rPr>
              <a:t>We’re Dedicated. </a:t>
            </a:r>
            <a:r>
              <a:rPr lang="en-US" altLang="en-US" sz="900" dirty="0">
                <a:solidFill>
                  <a:schemeClr val="bg1"/>
                </a:solidFill>
                <a:latin typeface="+mj-lt"/>
                <a:sym typeface="Lato" charset="0"/>
              </a:rPr>
              <a:t>Your team includes a Partner Development Manager, Account Executive, Media Planner, Account Coordinator, Success Manager and a Fulfillment Manager who will work with you on your comprehensive marketing strategy.  </a:t>
            </a:r>
            <a:endParaRPr lang="en-US" sz="900" dirty="0">
              <a:solidFill>
                <a:schemeClr val="bg1"/>
              </a:solidFill>
              <a:latin typeface="+mj-lt"/>
              <a:sym typeface="Lato" charset="0"/>
            </a:endParaRPr>
          </a:p>
          <a:p>
            <a:pPr marL="0" indent="0">
              <a:spcBef>
                <a:spcPts val="1200"/>
              </a:spcBef>
              <a:buNone/>
            </a:pPr>
            <a:r>
              <a:rPr lang="en-US" sz="900" b="1" dirty="0">
                <a:solidFill>
                  <a:schemeClr val="bg1"/>
                </a:solidFill>
                <a:latin typeface="+mj-lt"/>
              </a:rPr>
              <a:t>We’re Transparent. </a:t>
            </a:r>
            <a:r>
              <a:rPr lang="en-US" sz="900" dirty="0">
                <a:solidFill>
                  <a:schemeClr val="bg1"/>
                </a:solidFill>
                <a:latin typeface="+mj-lt"/>
              </a:rPr>
              <a:t>Here at Amplified Digital, we’ve got nothing to hide. See the numbers behind our campaign strategies and recommendations with transparent reporting on all of your marketing efforts.</a:t>
            </a:r>
          </a:p>
        </p:txBody>
      </p:sp>
      <p:pic>
        <p:nvPicPr>
          <p:cNvPr id="1032" name="Picture 8" descr="C:\Users\amcginnis\Google Drive\AMPLIFIED\Amplified Digital Logos\Amplified Digital Logos\PNGs\Amplified_Dig_Logo.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64243" y="932326"/>
            <a:ext cx="2871661" cy="882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189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5410200" cy="3657599"/>
          </a:xfrm>
        </p:spPr>
        <p:txBody>
          <a:bodyPr>
            <a:noAutofit/>
          </a:bodyPr>
          <a:lstStyle/>
          <a:p>
            <a:pPr>
              <a:spcBef>
                <a:spcPts val="0"/>
              </a:spcBef>
            </a:pPr>
            <a:r>
              <a:rPr lang="en-US" sz="1100" b="1" dirty="0"/>
              <a:t>Overview &amp; Challenges</a:t>
            </a:r>
            <a:endParaRPr lang="en-US" sz="1100" dirty="0"/>
          </a:p>
          <a:p>
            <a:pPr>
              <a:spcBef>
                <a:spcPts val="0"/>
              </a:spcBef>
            </a:pPr>
            <a:r>
              <a:rPr lang="en-US" sz="1100" dirty="0"/>
              <a:t>Back in 2013, a new urgent care office was looking to get their name out there, expand their patient counts, and grow their business. Fast forward to 2017, and they are seeing faster growth than any other medical business in the area, and have grown to 5 locations. </a:t>
            </a:r>
          </a:p>
          <a:p>
            <a:pPr>
              <a:spcBef>
                <a:spcPts val="0"/>
              </a:spcBef>
            </a:pPr>
            <a:endParaRPr lang="en-US" sz="1100" dirty="0"/>
          </a:p>
          <a:p>
            <a:pPr>
              <a:spcBef>
                <a:spcPts val="0"/>
              </a:spcBef>
            </a:pPr>
            <a:r>
              <a:rPr lang="en-US" sz="1100" b="1" dirty="0"/>
              <a:t>Solution</a:t>
            </a:r>
            <a:endParaRPr lang="en-US" sz="1100" dirty="0"/>
          </a:p>
          <a:p>
            <a:pPr>
              <a:spcBef>
                <a:spcPts val="0"/>
              </a:spcBef>
            </a:pPr>
            <a:r>
              <a:rPr lang="en-US" sz="1100" dirty="0"/>
              <a:t>Amplified partnered with the new urgent care to develop a patient-focused website, geared towards meeting the needs of urgent care – and helping patients navigate their illnesses and ailments. After the site launched, we began an extensive PPC campaign to help boost the traffic to the site, while working on the organic traffic. Once the client had a stable patient base and a few years of success, he wanted to begin branding himself in new areas for non-urgent patient types, so we launched an audience targeting campaign to help spread the word. </a:t>
            </a:r>
          </a:p>
          <a:p>
            <a:pPr>
              <a:spcBef>
                <a:spcPts val="0"/>
              </a:spcBef>
            </a:pPr>
            <a:r>
              <a:rPr lang="en-US" sz="1100" b="1" dirty="0"/>
              <a:t> </a:t>
            </a:r>
            <a:endParaRPr lang="en-US" sz="1100" dirty="0"/>
          </a:p>
          <a:p>
            <a:pPr>
              <a:spcBef>
                <a:spcPts val="0"/>
              </a:spcBef>
            </a:pPr>
            <a:r>
              <a:rPr lang="en-US" sz="1100" b="1" dirty="0"/>
              <a:t>Results</a:t>
            </a:r>
            <a:endParaRPr lang="en-US" sz="1100" dirty="0"/>
          </a:p>
          <a:p>
            <a:pPr>
              <a:spcBef>
                <a:spcPts val="0"/>
              </a:spcBef>
            </a:pPr>
            <a:r>
              <a:rPr lang="en-US" sz="1100" dirty="0"/>
              <a:t>In 2017, the company opened its 5</a:t>
            </a:r>
            <a:r>
              <a:rPr lang="en-US" sz="1100" baseline="30000" dirty="0"/>
              <a:t>th</a:t>
            </a:r>
            <a:r>
              <a:rPr lang="en-US" sz="1100" dirty="0"/>
              <a:t> location. Our campaigns continue to meet and exceed the client’s KPIs and perform above industry benchmarks. </a:t>
            </a:r>
          </a:p>
          <a:p>
            <a:pPr>
              <a:spcBef>
                <a:spcPts val="0"/>
              </a:spcBef>
            </a:pPr>
            <a:r>
              <a:rPr lang="en-US" sz="1100" dirty="0"/>
              <a:t>2017 data shows a 10.3% increase in CTR’s YOY, an 18.1% decrease in cost YOY, and a 57.5% increase in conversions YOY. </a:t>
            </a:r>
          </a:p>
          <a:p>
            <a:pPr>
              <a:spcBef>
                <a:spcPts val="0"/>
              </a:spcBef>
            </a:pPr>
            <a:endParaRPr lang="en-US" sz="1100" dirty="0"/>
          </a:p>
        </p:txBody>
      </p:sp>
      <p:sp>
        <p:nvSpPr>
          <p:cNvPr id="4" name="Slide Number Placeholder 3"/>
          <p:cNvSpPr>
            <a:spLocks noGrp="1"/>
          </p:cNvSpPr>
          <p:nvPr>
            <p:ph type="sldNum" sz="quarter" idx="12"/>
          </p:nvPr>
        </p:nvSpPr>
        <p:spPr/>
        <p:txBody>
          <a:bodyPr/>
          <a:lstStyle/>
          <a:p>
            <a:fld id="{DCCE9A52-EE2C-4D3F-93AB-6FF6A51587D2}" type="slidenum">
              <a:rPr lang="en-US" smtClean="0"/>
              <a:pPr/>
              <a:t>20</a:t>
            </a:fld>
            <a:endParaRPr lang="en-US"/>
          </a:p>
        </p:txBody>
      </p:sp>
      <p:sp>
        <p:nvSpPr>
          <p:cNvPr id="5" name="Flowchart: Off-page Connector 4"/>
          <p:cNvSpPr/>
          <p:nvPr/>
        </p:nvSpPr>
        <p:spPr>
          <a:xfrm rot="16200000">
            <a:off x="1035052" y="-672902"/>
            <a:ext cx="533400" cy="2578101"/>
          </a:xfrm>
          <a:prstGeom prst="flowChartOffpage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CASE STUDIES</a:t>
            </a:r>
          </a:p>
        </p:txBody>
      </p:sp>
      <p:sp>
        <p:nvSpPr>
          <p:cNvPr id="6" name="TextBox 5"/>
          <p:cNvSpPr txBox="1"/>
          <p:nvPr/>
        </p:nvSpPr>
        <p:spPr>
          <a:xfrm>
            <a:off x="2667000" y="431482"/>
            <a:ext cx="3657600" cy="369332"/>
          </a:xfrm>
          <a:prstGeom prst="rect">
            <a:avLst/>
          </a:prstGeom>
          <a:noFill/>
        </p:spPr>
        <p:txBody>
          <a:bodyPr wrap="square" rtlCol="0">
            <a:spAutoFit/>
          </a:bodyPr>
          <a:lstStyle/>
          <a:p>
            <a:r>
              <a:rPr lang="en-US" b="1" dirty="0">
                <a:solidFill>
                  <a:schemeClr val="accent4"/>
                </a:solidFill>
              </a:rPr>
              <a:t>Urgent Care</a:t>
            </a:r>
          </a:p>
        </p:txBody>
      </p:sp>
      <p:sp>
        <p:nvSpPr>
          <p:cNvPr id="2" name="Flowchart: Process 1"/>
          <p:cNvSpPr/>
          <p:nvPr/>
        </p:nvSpPr>
        <p:spPr>
          <a:xfrm>
            <a:off x="6019800" y="590549"/>
            <a:ext cx="3124200" cy="4176713"/>
          </a:xfrm>
          <a:prstGeom prst="flowChart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sz="1400" b="1" dirty="0"/>
              <a:t>“We've been working with Amplified for almost 5 years. Through Amplified we have been able to experience significant growth in patient volumes and revenues. </a:t>
            </a:r>
          </a:p>
          <a:p>
            <a:pPr marL="182880"/>
            <a:endParaRPr lang="en-US" sz="1400" b="1" dirty="0"/>
          </a:p>
          <a:p>
            <a:pPr marL="182880"/>
            <a:r>
              <a:rPr lang="en-US" sz="1400" b="1" dirty="0"/>
              <a:t>They are continually fine tuning and searching for ways to improve to benefit our business. I would highly recommend them for any business searching for growth.”</a:t>
            </a:r>
          </a:p>
        </p:txBody>
      </p:sp>
    </p:spTree>
    <p:extLst>
      <p:ext uri="{BB962C8B-B14F-4D97-AF65-F5344CB8AC3E}">
        <p14:creationId xmlns:p14="http://schemas.microsoft.com/office/powerpoint/2010/main" val="3874760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7750"/>
            <a:ext cx="6629400" cy="3657599"/>
          </a:xfrm>
        </p:spPr>
        <p:txBody>
          <a:bodyPr>
            <a:noAutofit/>
          </a:bodyPr>
          <a:lstStyle/>
          <a:p>
            <a:pPr>
              <a:spcBef>
                <a:spcPts val="0"/>
              </a:spcBef>
            </a:pPr>
            <a:r>
              <a:rPr lang="en-US" sz="1000" b="1" dirty="0"/>
              <a:t>Overview &amp; Challenges</a:t>
            </a:r>
          </a:p>
          <a:p>
            <a:pPr>
              <a:spcBef>
                <a:spcPts val="0"/>
              </a:spcBef>
            </a:pPr>
            <a:r>
              <a:rPr lang="en-US" sz="1000" dirty="0"/>
              <a:t>The clinical division of a local university’s school of medicine, consisting of over 500 physicians, had two major challenges. First, they needed to promote the brand as a whole and its unique position in the community as a network of highly trained physicians working together to provide excellent care for patients with a wide variety of complex medical conditions. Second, they wanted to promote individual departments within the group, and highlight the physicians who operate within these as leaders in their respective fields. </a:t>
            </a:r>
          </a:p>
          <a:p>
            <a:pPr>
              <a:spcBef>
                <a:spcPts val="0"/>
              </a:spcBef>
            </a:pPr>
            <a:endParaRPr lang="en-US" sz="1000" dirty="0"/>
          </a:p>
          <a:p>
            <a:pPr>
              <a:spcBef>
                <a:spcPts val="0"/>
              </a:spcBef>
            </a:pPr>
            <a:r>
              <a:rPr lang="en-US" sz="1000" b="1" dirty="0"/>
              <a:t>Solution</a:t>
            </a:r>
          </a:p>
          <a:p>
            <a:pPr>
              <a:spcBef>
                <a:spcPts val="0"/>
              </a:spcBef>
            </a:pPr>
            <a:r>
              <a:rPr lang="en-US" sz="1000" dirty="0"/>
              <a:t>Search Engine Marketing (PPC) campaigns (with which they had no previous experience) were launched to complement their already running display/social media campaigns. This would allow the group to speak directly to a diverse user base as the users searched for exactly what the group is offering. Instead of launching campaigns for all departments simultaneously, we worked with the client to develop a system of rolling out departmental campaigns a few at a time. Starting with one of the group’s larger departments, the campaign has grown to include twelve different departments. While all campaigns share the goals of promoting the brand and the group as leaders in their respective fields, they each also have their own unique goals. Some reach out to the local community to highlight the group as a destination for your more common healthcare needs, while other others target the global community highlighting the group’s expertise in highly specialized fields. </a:t>
            </a:r>
          </a:p>
          <a:p>
            <a:pPr>
              <a:spcBef>
                <a:spcPts val="0"/>
              </a:spcBef>
            </a:pPr>
            <a:r>
              <a:rPr lang="en-US" sz="1000" b="1" dirty="0"/>
              <a:t> </a:t>
            </a:r>
          </a:p>
          <a:p>
            <a:pPr>
              <a:spcBef>
                <a:spcPts val="0"/>
              </a:spcBef>
            </a:pPr>
            <a:r>
              <a:rPr lang="en-US" sz="1000" b="1" dirty="0"/>
              <a:t>Results</a:t>
            </a:r>
          </a:p>
          <a:p>
            <a:pPr>
              <a:spcBef>
                <a:spcPts val="0"/>
              </a:spcBef>
            </a:pPr>
            <a:r>
              <a:rPr lang="en-US" sz="1000" dirty="0"/>
              <a:t>Overall website traffic has increased by 75.45%. Due to ongoing optimization efforts, valuable website actions increased significantly as well; the number of on-site searches for physicians increased by 32%, while usage of the online appointment request tool increased by 71%. </a:t>
            </a:r>
          </a:p>
        </p:txBody>
      </p:sp>
      <p:sp>
        <p:nvSpPr>
          <p:cNvPr id="4" name="Slide Number Placeholder 3"/>
          <p:cNvSpPr>
            <a:spLocks noGrp="1"/>
          </p:cNvSpPr>
          <p:nvPr>
            <p:ph type="sldNum" sz="quarter" idx="12"/>
          </p:nvPr>
        </p:nvSpPr>
        <p:spPr/>
        <p:txBody>
          <a:bodyPr/>
          <a:lstStyle/>
          <a:p>
            <a:fld id="{DCCE9A52-EE2C-4D3F-93AB-6FF6A51587D2}" type="slidenum">
              <a:rPr lang="en-US" smtClean="0"/>
              <a:pPr/>
              <a:t>21</a:t>
            </a:fld>
            <a:endParaRPr lang="en-US" dirty="0"/>
          </a:p>
        </p:txBody>
      </p:sp>
      <p:sp>
        <p:nvSpPr>
          <p:cNvPr id="5" name="Flowchart: Off-page Connector 4"/>
          <p:cNvSpPr/>
          <p:nvPr/>
        </p:nvSpPr>
        <p:spPr>
          <a:xfrm rot="16200000">
            <a:off x="1035052" y="-672902"/>
            <a:ext cx="533400" cy="2578101"/>
          </a:xfrm>
          <a:prstGeom prst="flowChartOffpage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CASE STUDIES</a:t>
            </a:r>
          </a:p>
        </p:txBody>
      </p:sp>
      <p:sp>
        <p:nvSpPr>
          <p:cNvPr id="2" name="TextBox 1"/>
          <p:cNvSpPr txBox="1"/>
          <p:nvPr/>
        </p:nvSpPr>
        <p:spPr>
          <a:xfrm>
            <a:off x="2667000" y="431482"/>
            <a:ext cx="3657600" cy="369332"/>
          </a:xfrm>
          <a:prstGeom prst="rect">
            <a:avLst/>
          </a:prstGeom>
          <a:noFill/>
        </p:spPr>
        <p:txBody>
          <a:bodyPr wrap="square" rtlCol="0">
            <a:spAutoFit/>
          </a:bodyPr>
          <a:lstStyle/>
          <a:p>
            <a:r>
              <a:rPr lang="en-US" b="1" dirty="0">
                <a:solidFill>
                  <a:schemeClr val="accent4"/>
                </a:solidFill>
              </a:rPr>
              <a:t>Regional Healthcare Group</a:t>
            </a:r>
          </a:p>
        </p:txBody>
      </p:sp>
      <p:pic>
        <p:nvPicPr>
          <p:cNvPr id="7" name="Picture 6"/>
          <p:cNvPicPr>
            <a:picLocks noChangeAspect="1"/>
          </p:cNvPicPr>
          <p:nvPr/>
        </p:nvPicPr>
        <p:blipFill rotWithShape="1">
          <a:blip r:embed="rId2"/>
          <a:srcRect l="8366" r="51729"/>
          <a:stretch/>
        </p:blipFill>
        <p:spPr>
          <a:xfrm flipH="1">
            <a:off x="7086600" y="676275"/>
            <a:ext cx="2057400" cy="3790950"/>
          </a:xfrm>
          <a:prstGeom prst="rect">
            <a:avLst/>
          </a:prstGeom>
        </p:spPr>
      </p:pic>
    </p:spTree>
    <p:extLst>
      <p:ext uri="{BB962C8B-B14F-4D97-AF65-F5344CB8AC3E}">
        <p14:creationId xmlns:p14="http://schemas.microsoft.com/office/powerpoint/2010/main" val="3270482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1747" b="25663"/>
          <a:stretch/>
        </p:blipFill>
        <p:spPr>
          <a:xfrm>
            <a:off x="0" y="403859"/>
            <a:ext cx="9144000" cy="2133601"/>
          </a:xfrm>
          <a:prstGeom prst="rect">
            <a:avLst/>
          </a:prstGeom>
        </p:spPr>
      </p:pic>
      <p:sp>
        <p:nvSpPr>
          <p:cNvPr id="16" name="Flowchart: Process 15"/>
          <p:cNvSpPr/>
          <p:nvPr/>
        </p:nvSpPr>
        <p:spPr>
          <a:xfrm>
            <a:off x="0" y="289559"/>
            <a:ext cx="9144000" cy="2362200"/>
          </a:xfrm>
          <a:prstGeom prst="flowChartProcess">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1" y="1047750"/>
            <a:ext cx="3429000" cy="857250"/>
          </a:xfrm>
        </p:spPr>
        <p:txBody>
          <a:bodyPr>
            <a:noAutofit/>
          </a:bodyPr>
          <a:lstStyle/>
          <a:p>
            <a:pPr algn="l"/>
            <a:r>
              <a:rPr lang="en-US" sz="3600" dirty="0">
                <a:solidFill>
                  <a:schemeClr val="bg1"/>
                </a:solidFill>
              </a:rPr>
              <a:t>THANK YOU FOR YOUR TIME</a:t>
            </a:r>
          </a:p>
        </p:txBody>
      </p:sp>
      <p:sp>
        <p:nvSpPr>
          <p:cNvPr id="4" name="Slide Number Placeholder 3"/>
          <p:cNvSpPr>
            <a:spLocks noGrp="1"/>
          </p:cNvSpPr>
          <p:nvPr>
            <p:ph type="sldNum" sz="quarter" idx="12"/>
          </p:nvPr>
        </p:nvSpPr>
        <p:spPr/>
        <p:txBody>
          <a:bodyPr/>
          <a:lstStyle/>
          <a:p>
            <a:fld id="{DCCE9A52-EE2C-4D3F-93AB-6FF6A51587D2}" type="slidenum">
              <a:rPr lang="en-US" smtClean="0"/>
              <a:pPr/>
              <a:t>22</a:t>
            </a:fld>
            <a:endParaRPr lang="en-US"/>
          </a:p>
        </p:txBody>
      </p:sp>
      <p:sp>
        <p:nvSpPr>
          <p:cNvPr id="5" name="Content Placeholder 2"/>
          <p:cNvSpPr txBox="1">
            <a:spLocks/>
          </p:cNvSpPr>
          <p:nvPr/>
        </p:nvSpPr>
        <p:spPr>
          <a:xfrm>
            <a:off x="942107" y="2735340"/>
            <a:ext cx="3578125" cy="1665210"/>
          </a:xfrm>
          <a:prstGeom prst="rect">
            <a:avLst/>
          </a:prstGeom>
        </p:spPr>
        <p:txBody>
          <a:bodyPr vert="horz" lIns="91429" tIns="45714" rIns="91429" bIns="45714" rtlCol="0">
            <a:normAutofit/>
          </a:bodyPr>
          <a:lstStyle>
            <a:lvl1pPr marL="0" indent="0" algn="l" defTabSz="914293" rtl="0" eaLnBrk="1" latinLnBrk="0" hangingPunct="1">
              <a:spcBef>
                <a:spcPct val="20000"/>
              </a:spcBef>
              <a:buFont typeface="Arial" panose="020B0604020202020204" pitchFamily="34" charset="0"/>
              <a:buNone/>
              <a:defRPr sz="1100" kern="1200">
                <a:solidFill>
                  <a:schemeClr val="tx1">
                    <a:lumMod val="75000"/>
                    <a:lumOff val="25000"/>
                  </a:schemeClr>
                </a:solidFill>
                <a:latin typeface="+mn-lt"/>
                <a:ea typeface="+mn-ea"/>
                <a:cs typeface="+mn-cs"/>
              </a:defRPr>
            </a:lvl1pPr>
            <a:lvl2pPr marL="457146" indent="0" algn="l" defTabSz="914293" rtl="0" eaLnBrk="1" latinLnBrk="0" hangingPunct="1">
              <a:spcBef>
                <a:spcPct val="20000"/>
              </a:spcBef>
              <a:buFont typeface="Arial" panose="020B0604020202020204" pitchFamily="34" charset="0"/>
              <a:buNone/>
              <a:defRPr sz="1300" kern="1200">
                <a:solidFill>
                  <a:schemeClr val="tx2"/>
                </a:solidFill>
                <a:latin typeface="+mn-lt"/>
                <a:ea typeface="+mn-ea"/>
                <a:cs typeface="+mn-cs"/>
              </a:defRPr>
            </a:lvl2pPr>
            <a:lvl3pPr marL="914294" indent="0" algn="l" defTabSz="914293" rtl="0" eaLnBrk="1" latinLnBrk="0" hangingPunct="1">
              <a:spcBef>
                <a:spcPct val="20000"/>
              </a:spcBef>
              <a:buFont typeface="Arial" panose="020B0604020202020204" pitchFamily="34" charset="0"/>
              <a:buNone/>
              <a:defRPr sz="1300" kern="1200">
                <a:solidFill>
                  <a:schemeClr val="tx2"/>
                </a:solidFill>
                <a:latin typeface="+mn-lt"/>
                <a:ea typeface="+mn-ea"/>
                <a:cs typeface="+mn-cs"/>
              </a:defRPr>
            </a:lvl3pPr>
            <a:lvl4pPr marL="1371440" indent="0" algn="l" defTabSz="914293" rtl="0" eaLnBrk="1" latinLnBrk="0" hangingPunct="1">
              <a:spcBef>
                <a:spcPct val="20000"/>
              </a:spcBef>
              <a:buFont typeface="Arial" panose="020B0604020202020204" pitchFamily="34" charset="0"/>
              <a:buNone/>
              <a:defRPr sz="1300" kern="1200">
                <a:solidFill>
                  <a:schemeClr val="tx2"/>
                </a:solidFill>
                <a:latin typeface="+mn-lt"/>
                <a:ea typeface="+mn-ea"/>
                <a:cs typeface="+mn-cs"/>
              </a:defRPr>
            </a:lvl4pPr>
            <a:lvl5pPr marL="1828586" indent="0" algn="l" defTabSz="914293" rtl="0" eaLnBrk="1" latinLnBrk="0" hangingPunct="1">
              <a:spcBef>
                <a:spcPct val="20000"/>
              </a:spcBef>
              <a:buFont typeface="Arial" panose="020B0604020202020204" pitchFamily="34" charset="0"/>
              <a:buNone/>
              <a:defRPr sz="1300" kern="1200">
                <a:solidFill>
                  <a:schemeClr val="tx2"/>
                </a:solidFill>
                <a:latin typeface="+mn-lt"/>
                <a:ea typeface="+mn-ea"/>
                <a:cs typeface="+mn-cs"/>
              </a:defRPr>
            </a:lvl5pPr>
            <a:lvl6pPr marL="251430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solidFill>
                  <a:schemeClr val="tx2"/>
                </a:solidFill>
              </a:rPr>
              <a:t>Please feel free to reach out should you have any questions.</a:t>
            </a:r>
          </a:p>
          <a:p>
            <a:endParaRPr lang="en-US" dirty="0">
              <a:solidFill>
                <a:schemeClr val="accent1"/>
              </a:solidFill>
            </a:endParaRPr>
          </a:p>
          <a:p>
            <a:r>
              <a:rPr lang="en-US" sz="1200" b="1" dirty="0">
                <a:solidFill>
                  <a:schemeClr val="accent1"/>
                </a:solidFill>
              </a:rPr>
              <a:t>Amplified Digital Agency, LLC</a:t>
            </a:r>
          </a:p>
          <a:p>
            <a:r>
              <a:rPr lang="en-US" dirty="0">
                <a:solidFill>
                  <a:schemeClr val="tx2"/>
                </a:solidFill>
              </a:rPr>
              <a:t>900 North Tucker Blvd. 4</a:t>
            </a:r>
            <a:r>
              <a:rPr lang="en-US" baseline="30000" dirty="0">
                <a:solidFill>
                  <a:schemeClr val="tx2"/>
                </a:solidFill>
              </a:rPr>
              <a:t>th</a:t>
            </a:r>
            <a:r>
              <a:rPr lang="en-US" dirty="0">
                <a:solidFill>
                  <a:schemeClr val="tx2"/>
                </a:solidFill>
              </a:rPr>
              <a:t> Floor</a:t>
            </a:r>
            <a:br>
              <a:rPr lang="en-US" dirty="0">
                <a:solidFill>
                  <a:schemeClr val="tx2"/>
                </a:solidFill>
              </a:rPr>
            </a:br>
            <a:r>
              <a:rPr lang="en-US" dirty="0">
                <a:solidFill>
                  <a:schemeClr val="tx2"/>
                </a:solidFill>
              </a:rPr>
              <a:t>St. Louis, Missouri 63101</a:t>
            </a:r>
            <a:br>
              <a:rPr lang="en-US" dirty="0">
                <a:solidFill>
                  <a:schemeClr val="tx2"/>
                </a:solidFill>
              </a:rPr>
            </a:br>
            <a:r>
              <a:rPr lang="en-US" dirty="0">
                <a:solidFill>
                  <a:schemeClr val="tx2"/>
                </a:solidFill>
              </a:rPr>
              <a:t>314.884.2080</a:t>
            </a:r>
          </a:p>
          <a:p>
            <a:endParaRPr lang="en-US" sz="900" dirty="0">
              <a:solidFill>
                <a:schemeClr val="bg1">
                  <a:lumMod val="50000"/>
                </a:schemeClr>
              </a:solidFill>
            </a:endParaRPr>
          </a:p>
        </p:txBody>
      </p:sp>
      <p:sp>
        <p:nvSpPr>
          <p:cNvPr id="7" name="Freeform 127"/>
          <p:cNvSpPr>
            <a:spLocks noChangeArrowheads="1"/>
          </p:cNvSpPr>
          <p:nvPr/>
        </p:nvSpPr>
        <p:spPr bwMode="auto">
          <a:xfrm>
            <a:off x="5638800" y="867623"/>
            <a:ext cx="449973" cy="603036"/>
          </a:xfrm>
          <a:custGeom>
            <a:avLst/>
            <a:gdLst>
              <a:gd name="T0" fmla="*/ 29445154 w 453"/>
              <a:gd name="T1" fmla="*/ 78678142 h 609"/>
              <a:gd name="T2" fmla="*/ 29445154 w 453"/>
              <a:gd name="T3" fmla="*/ 78678142 h 609"/>
              <a:gd name="T4" fmla="*/ 0 w 453"/>
              <a:gd name="T5" fmla="*/ 29245613 h 609"/>
              <a:gd name="T6" fmla="*/ 29445154 w 453"/>
              <a:gd name="T7" fmla="*/ 0 h 609"/>
              <a:gd name="T8" fmla="*/ 58889948 w 453"/>
              <a:gd name="T9" fmla="*/ 29245613 h 609"/>
              <a:gd name="T10" fmla="*/ 29445154 w 453"/>
              <a:gd name="T11" fmla="*/ 78678142 h 609"/>
              <a:gd name="T12" fmla="*/ 29445154 w 453"/>
              <a:gd name="T13" fmla="*/ 10093638 h 609"/>
              <a:gd name="T14" fmla="*/ 29445154 w 453"/>
              <a:gd name="T15" fmla="*/ 10093638 h 609"/>
              <a:gd name="T16" fmla="*/ 10162289 w 453"/>
              <a:gd name="T17" fmla="*/ 29245613 h 609"/>
              <a:gd name="T18" fmla="*/ 29445154 w 453"/>
              <a:gd name="T19" fmla="*/ 49432889 h 609"/>
              <a:gd name="T20" fmla="*/ 49769732 w 453"/>
              <a:gd name="T21" fmla="*/ 29245613 h 609"/>
              <a:gd name="T22" fmla="*/ 29445154 w 453"/>
              <a:gd name="T23" fmla="*/ 10093638 h 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3" h="609">
                <a:moveTo>
                  <a:pt x="226" y="608"/>
                </a:moveTo>
                <a:lnTo>
                  <a:pt x="226" y="608"/>
                </a:lnTo>
                <a:cubicBezTo>
                  <a:pt x="226" y="608"/>
                  <a:pt x="0" y="354"/>
                  <a:pt x="0" y="226"/>
                </a:cubicBezTo>
                <a:cubicBezTo>
                  <a:pt x="0" y="106"/>
                  <a:pt x="106" y="0"/>
                  <a:pt x="226" y="0"/>
                </a:cubicBezTo>
                <a:cubicBezTo>
                  <a:pt x="354" y="0"/>
                  <a:pt x="452" y="106"/>
                  <a:pt x="452" y="226"/>
                </a:cubicBezTo>
                <a:cubicBezTo>
                  <a:pt x="452" y="354"/>
                  <a:pt x="226" y="608"/>
                  <a:pt x="226" y="608"/>
                </a:cubicBezTo>
                <a:close/>
                <a:moveTo>
                  <a:pt x="226" y="78"/>
                </a:moveTo>
                <a:lnTo>
                  <a:pt x="226" y="78"/>
                </a:lnTo>
                <a:cubicBezTo>
                  <a:pt x="149" y="78"/>
                  <a:pt x="78" y="149"/>
                  <a:pt x="78" y="226"/>
                </a:cubicBezTo>
                <a:cubicBezTo>
                  <a:pt x="78" y="311"/>
                  <a:pt x="149" y="382"/>
                  <a:pt x="226" y="382"/>
                </a:cubicBezTo>
                <a:cubicBezTo>
                  <a:pt x="311" y="382"/>
                  <a:pt x="382" y="311"/>
                  <a:pt x="382" y="226"/>
                </a:cubicBezTo>
                <a:cubicBezTo>
                  <a:pt x="382" y="149"/>
                  <a:pt x="311" y="78"/>
                  <a:pt x="226" y="78"/>
                </a:cubicBezTo>
                <a:close/>
              </a:path>
            </a:pathLst>
          </a:custGeom>
          <a:solidFill>
            <a:schemeClr val="accent1"/>
          </a:solidFill>
          <a:ln>
            <a:noFill/>
          </a:ln>
        </p:spPr>
        <p:txBody>
          <a:bodyPr wrap="none" anchor="ctr"/>
          <a:lstStyle/>
          <a:p>
            <a:endParaRPr lang="en-US"/>
          </a:p>
        </p:txBody>
      </p:sp>
      <p:grpSp>
        <p:nvGrpSpPr>
          <p:cNvPr id="8" name="Group 7"/>
          <p:cNvGrpSpPr/>
          <p:nvPr/>
        </p:nvGrpSpPr>
        <p:grpSpPr>
          <a:xfrm>
            <a:off x="3662680" y="4698356"/>
            <a:ext cx="1971040" cy="302865"/>
            <a:chOff x="1076958" y="5270496"/>
            <a:chExt cx="9932672" cy="1526229"/>
          </a:xfrm>
        </p:grpSpPr>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6958" y="5272722"/>
              <a:ext cx="1524003" cy="152400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43198" y="5272405"/>
              <a:ext cx="1524003" cy="152400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10550" y="5270499"/>
              <a:ext cx="1524003" cy="1524003"/>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819387" y="5270498"/>
              <a:ext cx="1524003" cy="152400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44310" y="5270497"/>
              <a:ext cx="1524003" cy="152400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485627" y="5270496"/>
              <a:ext cx="1524003" cy="1524003"/>
            </a:xfrm>
            <a:prstGeom prst="rect">
              <a:avLst/>
            </a:prstGeom>
          </p:spPr>
        </p:pic>
      </p:grpSp>
      <p:sp>
        <p:nvSpPr>
          <p:cNvPr id="15" name="Content Placeholder 2"/>
          <p:cNvSpPr txBox="1">
            <a:spLocks/>
          </p:cNvSpPr>
          <p:nvPr/>
        </p:nvSpPr>
        <p:spPr>
          <a:xfrm>
            <a:off x="4839061" y="2735340"/>
            <a:ext cx="3578125" cy="1665210"/>
          </a:xfrm>
          <a:prstGeom prst="rect">
            <a:avLst/>
          </a:prstGeom>
        </p:spPr>
        <p:txBody>
          <a:bodyPr vert="horz" lIns="91429" tIns="45714" rIns="91429" bIns="45714" rtlCol="0">
            <a:normAutofit/>
          </a:bodyPr>
          <a:lstStyle>
            <a:lvl1pPr marL="0" indent="0" algn="l" defTabSz="914293" rtl="0" eaLnBrk="1" latinLnBrk="0" hangingPunct="1">
              <a:spcBef>
                <a:spcPct val="20000"/>
              </a:spcBef>
              <a:buFont typeface="Arial" panose="020B0604020202020204" pitchFamily="34" charset="0"/>
              <a:buNone/>
              <a:defRPr sz="1100" kern="1200">
                <a:solidFill>
                  <a:schemeClr val="tx1">
                    <a:lumMod val="75000"/>
                    <a:lumOff val="25000"/>
                  </a:schemeClr>
                </a:solidFill>
                <a:latin typeface="+mn-lt"/>
                <a:ea typeface="+mn-ea"/>
                <a:cs typeface="+mn-cs"/>
              </a:defRPr>
            </a:lvl1pPr>
            <a:lvl2pPr marL="457146" indent="0" algn="l" defTabSz="914293" rtl="0" eaLnBrk="1" latinLnBrk="0" hangingPunct="1">
              <a:spcBef>
                <a:spcPct val="20000"/>
              </a:spcBef>
              <a:buFont typeface="Arial" panose="020B0604020202020204" pitchFamily="34" charset="0"/>
              <a:buNone/>
              <a:defRPr sz="1300" kern="1200">
                <a:solidFill>
                  <a:schemeClr val="tx2"/>
                </a:solidFill>
                <a:latin typeface="+mn-lt"/>
                <a:ea typeface="+mn-ea"/>
                <a:cs typeface="+mn-cs"/>
              </a:defRPr>
            </a:lvl2pPr>
            <a:lvl3pPr marL="914294" indent="0" algn="l" defTabSz="914293" rtl="0" eaLnBrk="1" latinLnBrk="0" hangingPunct="1">
              <a:spcBef>
                <a:spcPct val="20000"/>
              </a:spcBef>
              <a:buFont typeface="Arial" panose="020B0604020202020204" pitchFamily="34" charset="0"/>
              <a:buNone/>
              <a:defRPr sz="1300" kern="1200">
                <a:solidFill>
                  <a:schemeClr val="tx2"/>
                </a:solidFill>
                <a:latin typeface="+mn-lt"/>
                <a:ea typeface="+mn-ea"/>
                <a:cs typeface="+mn-cs"/>
              </a:defRPr>
            </a:lvl3pPr>
            <a:lvl4pPr marL="1371440" indent="0" algn="l" defTabSz="914293" rtl="0" eaLnBrk="1" latinLnBrk="0" hangingPunct="1">
              <a:spcBef>
                <a:spcPct val="20000"/>
              </a:spcBef>
              <a:buFont typeface="Arial" panose="020B0604020202020204" pitchFamily="34" charset="0"/>
              <a:buNone/>
              <a:defRPr sz="1300" kern="1200">
                <a:solidFill>
                  <a:schemeClr val="tx2"/>
                </a:solidFill>
                <a:latin typeface="+mn-lt"/>
                <a:ea typeface="+mn-ea"/>
                <a:cs typeface="+mn-cs"/>
              </a:defRPr>
            </a:lvl4pPr>
            <a:lvl5pPr marL="1828586" indent="0" algn="l" defTabSz="914293" rtl="0" eaLnBrk="1" latinLnBrk="0" hangingPunct="1">
              <a:spcBef>
                <a:spcPct val="20000"/>
              </a:spcBef>
              <a:buFont typeface="Arial" panose="020B0604020202020204" pitchFamily="34" charset="0"/>
              <a:buNone/>
              <a:defRPr sz="1300" kern="1200">
                <a:solidFill>
                  <a:schemeClr val="tx2"/>
                </a:solidFill>
                <a:latin typeface="+mn-lt"/>
                <a:ea typeface="+mn-ea"/>
                <a:cs typeface="+mn-cs"/>
              </a:defRPr>
            </a:lvl5pPr>
            <a:lvl6pPr marL="251430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b="1" dirty="0">
                <a:solidFill>
                  <a:schemeClr val="tx2"/>
                </a:solidFill>
              </a:rPr>
              <a:t>Jolene Sherman</a:t>
            </a:r>
            <a:br>
              <a:rPr lang="en-US" sz="1200" dirty="0">
                <a:solidFill>
                  <a:schemeClr val="tx2"/>
                </a:solidFill>
              </a:rPr>
            </a:br>
            <a:r>
              <a:rPr lang="en-US" sz="1200" dirty="0">
                <a:solidFill>
                  <a:schemeClr val="tx2"/>
                </a:solidFill>
              </a:rPr>
              <a:t>VP of Digital, Lee St. Louis</a:t>
            </a:r>
            <a:br>
              <a:rPr lang="en-US" sz="1200" dirty="0">
                <a:solidFill>
                  <a:schemeClr val="tx2"/>
                </a:solidFill>
              </a:rPr>
            </a:br>
            <a:r>
              <a:rPr lang="en-US" sz="1200" dirty="0">
                <a:solidFill>
                  <a:schemeClr val="tx2"/>
                </a:solidFill>
                <a:hlinkClick r:id="rId9"/>
              </a:rPr>
              <a:t>JSherman@amplifieddigitalstl.com</a:t>
            </a:r>
            <a:r>
              <a:rPr lang="en-US" sz="1200" dirty="0">
                <a:solidFill>
                  <a:schemeClr val="tx2"/>
                </a:solidFill>
              </a:rPr>
              <a:t> </a:t>
            </a:r>
            <a:br>
              <a:rPr lang="en-US" sz="1200" dirty="0">
                <a:solidFill>
                  <a:schemeClr val="tx2"/>
                </a:solidFill>
              </a:rPr>
            </a:br>
            <a:r>
              <a:rPr lang="en-US" sz="1200" dirty="0">
                <a:solidFill>
                  <a:schemeClr val="tx2"/>
                </a:solidFill>
              </a:rPr>
              <a:t>314.340-8583</a:t>
            </a:r>
          </a:p>
          <a:p>
            <a:endParaRPr lang="en-US" sz="1200" dirty="0">
              <a:solidFill>
                <a:schemeClr val="tx2"/>
              </a:solidFill>
            </a:endParaRPr>
          </a:p>
          <a:p>
            <a:r>
              <a:rPr lang="en-US" sz="1200" b="1" dirty="0">
                <a:solidFill>
                  <a:schemeClr val="tx2"/>
                </a:solidFill>
              </a:rPr>
              <a:t>Account Executive</a:t>
            </a:r>
          </a:p>
          <a:p>
            <a:r>
              <a:rPr lang="en-US" sz="1200" dirty="0">
                <a:solidFill>
                  <a:schemeClr val="tx2"/>
                </a:solidFill>
              </a:rPr>
              <a:t>Digital Marketing Manager</a:t>
            </a:r>
          </a:p>
          <a:p>
            <a:endParaRPr lang="en-US" sz="900" dirty="0">
              <a:solidFill>
                <a:schemeClr val="bg1">
                  <a:lumMod val="50000"/>
                </a:schemeClr>
              </a:solidFill>
            </a:endParaRPr>
          </a:p>
        </p:txBody>
      </p:sp>
    </p:spTree>
    <p:extLst>
      <p:ext uri="{BB962C8B-B14F-4D97-AF65-F5344CB8AC3E}">
        <p14:creationId xmlns:p14="http://schemas.microsoft.com/office/powerpoint/2010/main" val="303134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D5A0A8-D4AC-468D-9BA7-6844813F2D55}" type="slidenum">
              <a:rPr lang="en-US" smtClean="0"/>
              <a:pPr/>
              <a:t>3</a:t>
            </a:fld>
            <a:endParaRPr lang="en-US" dirty="0"/>
          </a:p>
        </p:txBody>
      </p:sp>
      <p:sp>
        <p:nvSpPr>
          <p:cNvPr id="20" name="TextBox 19"/>
          <p:cNvSpPr txBox="1"/>
          <p:nvPr/>
        </p:nvSpPr>
        <p:spPr>
          <a:xfrm>
            <a:off x="304800" y="1652647"/>
            <a:ext cx="2018444" cy="1569660"/>
          </a:xfrm>
          <a:prstGeom prst="rect">
            <a:avLst/>
          </a:prstGeom>
          <a:noFill/>
          <a:ln w="9525">
            <a:noFill/>
          </a:ln>
        </p:spPr>
        <p:txBody>
          <a:bodyPr wrap="square" rtlCol="0">
            <a:spAutoFit/>
          </a:bodyPr>
          <a:lstStyle/>
          <a:p>
            <a:pPr algn="ctr">
              <a:tabLst>
                <a:tab pos="801688" algn="l"/>
                <a:tab pos="1312863" algn="l"/>
              </a:tabLst>
            </a:pPr>
            <a:r>
              <a:rPr lang="en-US" sz="3200" dirty="0">
                <a:solidFill>
                  <a:schemeClr val="bg1"/>
                </a:solidFill>
                <a:latin typeface="Century Gothic" pitchFamily="34" charset="0"/>
              </a:rPr>
              <a:t>Amplify </a:t>
            </a:r>
            <a:br>
              <a:rPr lang="en-US" sz="3200" dirty="0">
                <a:solidFill>
                  <a:schemeClr val="bg1"/>
                </a:solidFill>
                <a:latin typeface="Century Gothic" pitchFamily="34" charset="0"/>
              </a:rPr>
            </a:br>
            <a:r>
              <a:rPr lang="en-US" sz="3200" dirty="0">
                <a:solidFill>
                  <a:schemeClr val="bg1"/>
                </a:solidFill>
                <a:latin typeface="Century Gothic" pitchFamily="34" charset="0"/>
              </a:rPr>
              <a:t>Your</a:t>
            </a:r>
          </a:p>
          <a:p>
            <a:pPr algn="ctr">
              <a:tabLst>
                <a:tab pos="801688" algn="l"/>
                <a:tab pos="1312863" algn="l"/>
              </a:tabLst>
            </a:pPr>
            <a:r>
              <a:rPr lang="en-US" sz="3200" dirty="0">
                <a:solidFill>
                  <a:schemeClr val="bg1"/>
                </a:solidFill>
                <a:latin typeface="Century Gothic" pitchFamily="34" charset="0"/>
              </a:rPr>
              <a:t>Brand</a:t>
            </a:r>
          </a:p>
        </p:txBody>
      </p:sp>
      <p:sp>
        <p:nvSpPr>
          <p:cNvPr id="21" name="TextBox 20"/>
          <p:cNvSpPr txBox="1"/>
          <p:nvPr/>
        </p:nvSpPr>
        <p:spPr>
          <a:xfrm>
            <a:off x="2690288" y="1733550"/>
            <a:ext cx="2515456" cy="1754326"/>
          </a:xfrm>
          <a:prstGeom prst="rect">
            <a:avLst/>
          </a:prstGeom>
          <a:noFill/>
          <a:ln w="9525">
            <a:noFill/>
          </a:ln>
        </p:spPr>
        <p:txBody>
          <a:bodyPr wrap="square" rtlCol="0">
            <a:spAutoFit/>
          </a:bodyPr>
          <a:lstStyle/>
          <a:p>
            <a:pPr algn="ctr">
              <a:tabLst>
                <a:tab pos="801688" algn="l"/>
                <a:tab pos="1312863" algn="l"/>
              </a:tabLst>
            </a:pPr>
            <a:r>
              <a:rPr lang="en-US" i="1" dirty="0">
                <a:solidFill>
                  <a:schemeClr val="bg1"/>
                </a:solidFill>
                <a:latin typeface="Century Gothic" pitchFamily="34" charset="0"/>
              </a:rPr>
              <a:t>Digital Presence</a:t>
            </a:r>
          </a:p>
          <a:p>
            <a:pPr algn="ctr">
              <a:tabLst>
                <a:tab pos="801688" algn="l"/>
                <a:tab pos="1312863" algn="l"/>
              </a:tabLst>
            </a:pPr>
            <a:r>
              <a:rPr lang="en-US" i="1" dirty="0">
                <a:solidFill>
                  <a:schemeClr val="bg1"/>
                </a:solidFill>
                <a:latin typeface="Century Gothic" pitchFamily="34" charset="0"/>
              </a:rPr>
              <a:t>Brand Recognition</a:t>
            </a:r>
          </a:p>
          <a:p>
            <a:pPr algn="ctr">
              <a:tabLst>
                <a:tab pos="801688" algn="l"/>
                <a:tab pos="1312863" algn="l"/>
              </a:tabLst>
            </a:pPr>
            <a:r>
              <a:rPr lang="en-US" i="1" dirty="0">
                <a:solidFill>
                  <a:schemeClr val="bg1"/>
                </a:solidFill>
                <a:latin typeface="Century Gothic" pitchFamily="34" charset="0"/>
              </a:rPr>
              <a:t>Audience Targeting</a:t>
            </a:r>
          </a:p>
          <a:p>
            <a:pPr algn="ctr">
              <a:tabLst>
                <a:tab pos="801688" algn="l"/>
                <a:tab pos="1312863" algn="l"/>
              </a:tabLst>
            </a:pPr>
            <a:r>
              <a:rPr lang="en-US" i="1" dirty="0">
                <a:solidFill>
                  <a:schemeClr val="bg1"/>
                </a:solidFill>
                <a:latin typeface="Century Gothic" pitchFamily="34" charset="0"/>
              </a:rPr>
              <a:t>Lead Generation</a:t>
            </a:r>
          </a:p>
          <a:p>
            <a:pPr algn="ctr">
              <a:tabLst>
                <a:tab pos="801688" algn="l"/>
                <a:tab pos="1312863" algn="l"/>
              </a:tabLst>
            </a:pPr>
            <a:r>
              <a:rPr lang="en-US" i="1" dirty="0">
                <a:solidFill>
                  <a:schemeClr val="bg1"/>
                </a:solidFill>
                <a:latin typeface="Century Gothic" pitchFamily="34" charset="0"/>
              </a:rPr>
              <a:t>Social Engagement</a:t>
            </a:r>
          </a:p>
          <a:p>
            <a:pPr algn="ctr">
              <a:tabLst>
                <a:tab pos="801688" algn="l"/>
                <a:tab pos="1312863" algn="l"/>
              </a:tabLst>
            </a:pPr>
            <a:r>
              <a:rPr lang="en-US" i="1" dirty="0">
                <a:solidFill>
                  <a:schemeClr val="bg1"/>
                </a:solidFill>
                <a:latin typeface="Century Gothic" pitchFamily="34" charset="0"/>
              </a:rPr>
              <a:t>Content Marketing</a:t>
            </a:r>
          </a:p>
        </p:txBody>
      </p:sp>
      <p:sp>
        <p:nvSpPr>
          <p:cNvPr id="22" name="TextBox 21"/>
          <p:cNvSpPr txBox="1"/>
          <p:nvPr/>
        </p:nvSpPr>
        <p:spPr>
          <a:xfrm>
            <a:off x="2141648" y="1492806"/>
            <a:ext cx="1066800" cy="1862048"/>
          </a:xfrm>
          <a:prstGeom prst="rect">
            <a:avLst/>
          </a:prstGeom>
          <a:noFill/>
          <a:ln w="9525">
            <a:noFill/>
          </a:ln>
        </p:spPr>
        <p:txBody>
          <a:bodyPr wrap="square" rtlCol="0">
            <a:spAutoFit/>
          </a:bodyPr>
          <a:lstStyle/>
          <a:p>
            <a:pPr>
              <a:tabLst>
                <a:tab pos="801688" algn="l"/>
                <a:tab pos="1312863" algn="l"/>
              </a:tabLst>
            </a:pPr>
            <a:r>
              <a:rPr lang="en-US" sz="11500" dirty="0">
                <a:solidFill>
                  <a:schemeClr val="bg1"/>
                </a:solidFill>
                <a:latin typeface="Century Gothic" pitchFamily="34" charset="0"/>
              </a:rPr>
              <a:t>{</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47282" y="671270"/>
            <a:ext cx="3926236" cy="3797507"/>
          </a:xfrm>
          <a:prstGeom prst="rect">
            <a:avLst/>
          </a:prstGeom>
        </p:spPr>
      </p:pic>
    </p:spTree>
    <p:extLst>
      <p:ext uri="{BB962C8B-B14F-4D97-AF65-F5344CB8AC3E}">
        <p14:creationId xmlns:p14="http://schemas.microsoft.com/office/powerpoint/2010/main" val="228346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D5A0A8-D4AC-468D-9BA7-6844813F2D55}" type="slidenum">
              <a:rPr lang="en-US" smtClean="0"/>
              <a:pPr/>
              <a:t>4</a:t>
            </a:fld>
            <a:endParaRPr lang="en-US"/>
          </a:p>
        </p:txBody>
      </p:sp>
      <p:sp>
        <p:nvSpPr>
          <p:cNvPr id="3" name="TextBox 2"/>
          <p:cNvSpPr txBox="1"/>
          <p:nvPr/>
        </p:nvSpPr>
        <p:spPr>
          <a:xfrm>
            <a:off x="2171700" y="285750"/>
            <a:ext cx="4953000" cy="584775"/>
          </a:xfrm>
          <a:prstGeom prst="rect">
            <a:avLst/>
          </a:prstGeom>
          <a:noFill/>
        </p:spPr>
        <p:txBody>
          <a:bodyPr wrap="square" rtlCol="0">
            <a:spAutoFit/>
          </a:bodyPr>
          <a:lstStyle/>
          <a:p>
            <a:pPr algn="ctr"/>
            <a:r>
              <a:rPr lang="en-US" sz="3200" b="1" dirty="0">
                <a:solidFill>
                  <a:schemeClr val="bg1"/>
                </a:solidFill>
              </a:rPr>
              <a:t>OUR PROCESS</a:t>
            </a:r>
          </a:p>
        </p:txBody>
      </p:sp>
      <p:sp>
        <p:nvSpPr>
          <p:cNvPr id="4" name="Oval 3"/>
          <p:cNvSpPr/>
          <p:nvPr/>
        </p:nvSpPr>
        <p:spPr>
          <a:xfrm>
            <a:off x="914400" y="1200150"/>
            <a:ext cx="1905205" cy="1905701"/>
          </a:xfrm>
          <a:prstGeom prst="ellipse">
            <a:avLst/>
          </a:prstGeom>
          <a:noFill/>
          <a:ln w="69850">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endParaRPr lang="en-US" sz="1200">
              <a:solidFill>
                <a:schemeClr val="bg1"/>
              </a:solidFill>
            </a:endParaRPr>
          </a:p>
        </p:txBody>
      </p:sp>
      <p:sp>
        <p:nvSpPr>
          <p:cNvPr id="5" name="Arc 4"/>
          <p:cNvSpPr/>
          <p:nvPr/>
        </p:nvSpPr>
        <p:spPr>
          <a:xfrm>
            <a:off x="915395" y="1201145"/>
            <a:ext cx="1903215" cy="1903711"/>
          </a:xfrm>
          <a:prstGeom prst="arc">
            <a:avLst>
              <a:gd name="adj1" fmla="val 10766207"/>
              <a:gd name="adj2" fmla="val 0"/>
            </a:avLst>
          </a:prstGeom>
          <a:ln w="69850" cap="rnd">
            <a:solidFill>
              <a:schemeClr val="accent1"/>
            </a:solidFill>
          </a:ln>
        </p:spPr>
        <p:style>
          <a:lnRef idx="1">
            <a:schemeClr val="accent1"/>
          </a:lnRef>
          <a:fillRef idx="0">
            <a:schemeClr val="accent1"/>
          </a:fillRef>
          <a:effectRef idx="0">
            <a:schemeClr val="accent1"/>
          </a:effectRef>
          <a:fontRef idx="minor">
            <a:schemeClr val="tx1"/>
          </a:fontRef>
        </p:style>
        <p:txBody>
          <a:bodyPr lIns="182843" tIns="91422" rIns="182843" bIns="91422" rtlCol="0" anchor="ctr"/>
          <a:lstStyle/>
          <a:p>
            <a:pPr algn="ctr"/>
            <a:endParaRPr lang="en-US" sz="1200">
              <a:solidFill>
                <a:schemeClr val="bg1"/>
              </a:solidFill>
            </a:endParaRPr>
          </a:p>
        </p:txBody>
      </p:sp>
      <p:sp>
        <p:nvSpPr>
          <p:cNvPr id="6" name="Oval 5"/>
          <p:cNvSpPr/>
          <p:nvPr/>
        </p:nvSpPr>
        <p:spPr>
          <a:xfrm>
            <a:off x="2819605" y="1200150"/>
            <a:ext cx="1905205" cy="1905701"/>
          </a:xfrm>
          <a:prstGeom prst="ellipse">
            <a:avLst/>
          </a:prstGeom>
          <a:noFill/>
          <a:ln w="69850">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endParaRPr lang="en-US" sz="1200">
              <a:solidFill>
                <a:schemeClr val="bg1"/>
              </a:solidFill>
            </a:endParaRPr>
          </a:p>
        </p:txBody>
      </p:sp>
      <p:sp>
        <p:nvSpPr>
          <p:cNvPr id="7" name="Arc 6"/>
          <p:cNvSpPr/>
          <p:nvPr/>
        </p:nvSpPr>
        <p:spPr>
          <a:xfrm rot="10800000">
            <a:off x="2820600" y="1201145"/>
            <a:ext cx="1903215" cy="1903711"/>
          </a:xfrm>
          <a:prstGeom prst="arc">
            <a:avLst>
              <a:gd name="adj1" fmla="val 10766207"/>
              <a:gd name="adj2" fmla="val 0"/>
            </a:avLst>
          </a:prstGeom>
          <a:ln w="69850" cap="rnd">
            <a:solidFill>
              <a:schemeClr val="accent2"/>
            </a:solidFill>
          </a:ln>
        </p:spPr>
        <p:style>
          <a:lnRef idx="1">
            <a:schemeClr val="accent1"/>
          </a:lnRef>
          <a:fillRef idx="0">
            <a:schemeClr val="accent1"/>
          </a:fillRef>
          <a:effectRef idx="0">
            <a:schemeClr val="accent1"/>
          </a:effectRef>
          <a:fontRef idx="minor">
            <a:schemeClr val="tx1"/>
          </a:fontRef>
        </p:style>
        <p:txBody>
          <a:bodyPr lIns="182843" tIns="91422" rIns="182843" bIns="91422" rtlCol="0" anchor="ctr"/>
          <a:lstStyle/>
          <a:p>
            <a:pPr algn="ctr"/>
            <a:endParaRPr lang="en-US" sz="1200">
              <a:solidFill>
                <a:schemeClr val="bg1"/>
              </a:solidFill>
            </a:endParaRPr>
          </a:p>
        </p:txBody>
      </p:sp>
      <p:sp>
        <p:nvSpPr>
          <p:cNvPr id="8" name="Oval 7"/>
          <p:cNvSpPr/>
          <p:nvPr/>
        </p:nvSpPr>
        <p:spPr>
          <a:xfrm>
            <a:off x="4723990" y="1200150"/>
            <a:ext cx="1905205" cy="1905701"/>
          </a:xfrm>
          <a:prstGeom prst="ellipse">
            <a:avLst/>
          </a:prstGeom>
          <a:noFill/>
          <a:ln w="69850">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endParaRPr lang="en-US" sz="1200">
              <a:solidFill>
                <a:schemeClr val="bg1"/>
              </a:solidFill>
            </a:endParaRPr>
          </a:p>
        </p:txBody>
      </p:sp>
      <p:sp>
        <p:nvSpPr>
          <p:cNvPr id="9" name="Arc 8"/>
          <p:cNvSpPr/>
          <p:nvPr/>
        </p:nvSpPr>
        <p:spPr>
          <a:xfrm>
            <a:off x="4724985" y="1201145"/>
            <a:ext cx="1903215" cy="1903711"/>
          </a:xfrm>
          <a:prstGeom prst="arc">
            <a:avLst>
              <a:gd name="adj1" fmla="val 10766207"/>
              <a:gd name="adj2" fmla="val 0"/>
            </a:avLst>
          </a:prstGeom>
          <a:ln w="69850" cap="rnd">
            <a:solidFill>
              <a:schemeClr val="accent3"/>
            </a:solidFill>
          </a:ln>
        </p:spPr>
        <p:style>
          <a:lnRef idx="1">
            <a:schemeClr val="accent1"/>
          </a:lnRef>
          <a:fillRef idx="0">
            <a:schemeClr val="accent1"/>
          </a:fillRef>
          <a:effectRef idx="0">
            <a:schemeClr val="accent1"/>
          </a:effectRef>
          <a:fontRef idx="minor">
            <a:schemeClr val="tx1"/>
          </a:fontRef>
        </p:style>
        <p:txBody>
          <a:bodyPr lIns="182843" tIns="91422" rIns="182843" bIns="91422" rtlCol="0" anchor="ctr"/>
          <a:lstStyle/>
          <a:p>
            <a:pPr algn="ctr"/>
            <a:endParaRPr lang="en-US" sz="1200">
              <a:solidFill>
                <a:schemeClr val="bg1"/>
              </a:solidFill>
            </a:endParaRPr>
          </a:p>
        </p:txBody>
      </p:sp>
      <p:sp>
        <p:nvSpPr>
          <p:cNvPr id="10" name="Oval 9"/>
          <p:cNvSpPr/>
          <p:nvPr/>
        </p:nvSpPr>
        <p:spPr>
          <a:xfrm>
            <a:off x="6629195" y="1200150"/>
            <a:ext cx="1905205" cy="1905701"/>
          </a:xfrm>
          <a:prstGeom prst="ellipse">
            <a:avLst/>
          </a:prstGeom>
          <a:noFill/>
          <a:ln w="69850">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endParaRPr lang="en-US" sz="1200">
              <a:solidFill>
                <a:schemeClr val="bg1"/>
              </a:solidFill>
            </a:endParaRPr>
          </a:p>
        </p:txBody>
      </p:sp>
      <p:sp>
        <p:nvSpPr>
          <p:cNvPr id="11" name="Arc 10"/>
          <p:cNvSpPr/>
          <p:nvPr/>
        </p:nvSpPr>
        <p:spPr>
          <a:xfrm rot="10800000">
            <a:off x="6630190" y="1201145"/>
            <a:ext cx="1903215" cy="1903711"/>
          </a:xfrm>
          <a:prstGeom prst="arc">
            <a:avLst>
              <a:gd name="adj1" fmla="val 10766207"/>
              <a:gd name="adj2" fmla="val 0"/>
            </a:avLst>
          </a:prstGeom>
          <a:ln w="69850" cap="rnd">
            <a:solidFill>
              <a:schemeClr val="accent4"/>
            </a:solidFill>
          </a:ln>
        </p:spPr>
        <p:style>
          <a:lnRef idx="1">
            <a:schemeClr val="accent1"/>
          </a:lnRef>
          <a:fillRef idx="0">
            <a:schemeClr val="accent1"/>
          </a:fillRef>
          <a:effectRef idx="0">
            <a:schemeClr val="accent1"/>
          </a:effectRef>
          <a:fontRef idx="minor">
            <a:schemeClr val="tx1"/>
          </a:fontRef>
        </p:style>
        <p:txBody>
          <a:bodyPr lIns="182843" tIns="91422" rIns="182843" bIns="91422" rtlCol="0" anchor="ctr"/>
          <a:lstStyle/>
          <a:p>
            <a:pPr algn="ctr"/>
            <a:endParaRPr lang="en-US" sz="1200">
              <a:solidFill>
                <a:schemeClr val="bg1"/>
              </a:solidFill>
            </a:endParaRPr>
          </a:p>
        </p:txBody>
      </p:sp>
      <p:sp>
        <p:nvSpPr>
          <p:cNvPr id="12" name="Oval 19"/>
          <p:cNvSpPr>
            <a:spLocks noChangeArrowheads="1"/>
          </p:cNvSpPr>
          <p:nvPr/>
        </p:nvSpPr>
        <p:spPr bwMode="auto">
          <a:xfrm>
            <a:off x="3442129" y="1422483"/>
            <a:ext cx="659607" cy="659779"/>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sp>
        <p:nvSpPr>
          <p:cNvPr id="13" name="Oval 20"/>
          <p:cNvSpPr>
            <a:spLocks noChangeArrowheads="1"/>
          </p:cNvSpPr>
          <p:nvPr/>
        </p:nvSpPr>
        <p:spPr bwMode="auto">
          <a:xfrm>
            <a:off x="5347062" y="1422479"/>
            <a:ext cx="659607" cy="659779"/>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sp>
        <p:nvSpPr>
          <p:cNvPr id="14" name="Oval 18"/>
          <p:cNvSpPr>
            <a:spLocks noChangeArrowheads="1"/>
          </p:cNvSpPr>
          <p:nvPr/>
        </p:nvSpPr>
        <p:spPr bwMode="auto">
          <a:xfrm>
            <a:off x="7251992" y="1422479"/>
            <a:ext cx="659607" cy="659779"/>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sp>
        <p:nvSpPr>
          <p:cNvPr id="15" name="Oval 15"/>
          <p:cNvSpPr>
            <a:spLocks noChangeArrowheads="1"/>
          </p:cNvSpPr>
          <p:nvPr/>
        </p:nvSpPr>
        <p:spPr bwMode="auto">
          <a:xfrm>
            <a:off x="1537201" y="1422482"/>
            <a:ext cx="659607" cy="659779"/>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sp>
        <p:nvSpPr>
          <p:cNvPr id="16" name="TextBox 15"/>
          <p:cNvSpPr txBox="1"/>
          <p:nvPr/>
        </p:nvSpPr>
        <p:spPr>
          <a:xfrm>
            <a:off x="2999497" y="2181875"/>
            <a:ext cx="1525864" cy="369332"/>
          </a:xfrm>
          <a:prstGeom prst="rect">
            <a:avLst/>
          </a:prstGeom>
          <a:noFill/>
        </p:spPr>
        <p:txBody>
          <a:bodyPr wrap="square" lIns="0" tIns="0" rIns="0" bIns="0" rtlCol="1">
            <a:spAutoFit/>
          </a:bodyPr>
          <a:lstStyle/>
          <a:p>
            <a:pPr algn="ctr">
              <a:spcAft>
                <a:spcPts val="533"/>
              </a:spcAft>
            </a:pPr>
            <a:r>
              <a:rPr lang="en-US" sz="1200" b="1" dirty="0">
                <a:solidFill>
                  <a:schemeClr val="bg1"/>
                </a:solidFill>
                <a:latin typeface="Lato Regular"/>
                <a:ea typeface="Open Sans" pitchFamily="34" charset="0"/>
                <a:cs typeface="Lato Regular"/>
              </a:rPr>
              <a:t>CAMPAIGN COORDINATION</a:t>
            </a:r>
          </a:p>
        </p:txBody>
      </p:sp>
      <p:sp>
        <p:nvSpPr>
          <p:cNvPr id="17" name="TextBox 16"/>
          <p:cNvSpPr txBox="1"/>
          <p:nvPr/>
        </p:nvSpPr>
        <p:spPr>
          <a:xfrm>
            <a:off x="4929881" y="2181875"/>
            <a:ext cx="1525864" cy="369332"/>
          </a:xfrm>
          <a:prstGeom prst="rect">
            <a:avLst/>
          </a:prstGeom>
          <a:noFill/>
        </p:spPr>
        <p:txBody>
          <a:bodyPr wrap="square" lIns="0" tIns="0" rIns="0" bIns="0" rtlCol="1">
            <a:spAutoFit/>
          </a:bodyPr>
          <a:lstStyle/>
          <a:p>
            <a:pPr algn="ctr">
              <a:spcAft>
                <a:spcPts val="533"/>
              </a:spcAft>
            </a:pPr>
            <a:r>
              <a:rPr lang="en-US" sz="1200" b="1" dirty="0">
                <a:solidFill>
                  <a:schemeClr val="bg1"/>
                </a:solidFill>
                <a:latin typeface="Lato Regular"/>
                <a:ea typeface="Open Sans" pitchFamily="34" charset="0"/>
                <a:cs typeface="Lato Regular"/>
              </a:rPr>
              <a:t>CAMPAIGN FULFILLMENT</a:t>
            </a:r>
          </a:p>
        </p:txBody>
      </p:sp>
      <p:sp>
        <p:nvSpPr>
          <p:cNvPr id="18" name="TextBox 17"/>
          <p:cNvSpPr txBox="1"/>
          <p:nvPr/>
        </p:nvSpPr>
        <p:spPr>
          <a:xfrm>
            <a:off x="6815232" y="2181875"/>
            <a:ext cx="1525864" cy="369332"/>
          </a:xfrm>
          <a:prstGeom prst="rect">
            <a:avLst/>
          </a:prstGeom>
          <a:noFill/>
        </p:spPr>
        <p:txBody>
          <a:bodyPr wrap="square" lIns="0" tIns="0" rIns="0" bIns="0" rtlCol="1">
            <a:spAutoFit/>
          </a:bodyPr>
          <a:lstStyle/>
          <a:p>
            <a:pPr algn="ctr">
              <a:spcAft>
                <a:spcPts val="533"/>
              </a:spcAft>
            </a:pPr>
            <a:r>
              <a:rPr lang="en-US" sz="1200" b="1" dirty="0">
                <a:solidFill>
                  <a:schemeClr val="bg1"/>
                </a:solidFill>
                <a:latin typeface="Lato Regular"/>
                <a:ea typeface="Open Sans" pitchFamily="34" charset="0"/>
                <a:cs typeface="Lato Regular"/>
              </a:rPr>
              <a:t>REPORTING &amp; OPTIMIZATION</a:t>
            </a:r>
          </a:p>
        </p:txBody>
      </p:sp>
      <p:sp>
        <p:nvSpPr>
          <p:cNvPr id="19" name="TextBox 18"/>
          <p:cNvSpPr txBox="1"/>
          <p:nvPr/>
        </p:nvSpPr>
        <p:spPr>
          <a:xfrm>
            <a:off x="1085738" y="2181875"/>
            <a:ext cx="1525864" cy="369332"/>
          </a:xfrm>
          <a:prstGeom prst="rect">
            <a:avLst/>
          </a:prstGeom>
          <a:noFill/>
        </p:spPr>
        <p:txBody>
          <a:bodyPr wrap="square" lIns="0" tIns="0" rIns="0" bIns="0" rtlCol="1">
            <a:spAutoFit/>
          </a:bodyPr>
          <a:lstStyle/>
          <a:p>
            <a:pPr algn="ctr">
              <a:spcAft>
                <a:spcPts val="533"/>
              </a:spcAft>
            </a:pPr>
            <a:r>
              <a:rPr lang="en-US" sz="1200" b="1" dirty="0">
                <a:solidFill>
                  <a:schemeClr val="bg1"/>
                </a:solidFill>
                <a:latin typeface="Lato Regular"/>
                <a:ea typeface="Open Sans" pitchFamily="34" charset="0"/>
                <a:cs typeface="Lato Regular"/>
              </a:rPr>
              <a:t>CAMPAIGN STRATEGY</a:t>
            </a:r>
          </a:p>
        </p:txBody>
      </p:sp>
      <p:sp>
        <p:nvSpPr>
          <p:cNvPr id="21" name="Freeform 38"/>
          <p:cNvSpPr>
            <a:spLocks noChangeArrowheads="1"/>
          </p:cNvSpPr>
          <p:nvPr/>
        </p:nvSpPr>
        <p:spPr bwMode="auto">
          <a:xfrm>
            <a:off x="5582664" y="1527546"/>
            <a:ext cx="180339" cy="408243"/>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4" tIns="45712" rIns="91424" bIns="45712" anchor="ctr"/>
          <a:lstStyle/>
          <a:p>
            <a:pPr>
              <a:defRPr/>
            </a:pPr>
            <a:endParaRPr lang="en-US" sz="1200" dirty="0">
              <a:solidFill>
                <a:schemeClr val="bg1"/>
              </a:solidFill>
              <a:latin typeface="+mn-lt"/>
              <a:ea typeface="+mn-ea"/>
              <a:cs typeface="+mn-cs"/>
            </a:endParaRPr>
          </a:p>
        </p:txBody>
      </p:sp>
      <p:sp>
        <p:nvSpPr>
          <p:cNvPr id="22" name="Freeform 39"/>
          <p:cNvSpPr>
            <a:spLocks noChangeArrowheads="1"/>
          </p:cNvSpPr>
          <p:nvPr/>
        </p:nvSpPr>
        <p:spPr bwMode="auto">
          <a:xfrm>
            <a:off x="3603792" y="1575290"/>
            <a:ext cx="350326" cy="350417"/>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4" tIns="45712" rIns="91424" bIns="45712" anchor="ctr"/>
          <a:lstStyle/>
          <a:p>
            <a:pPr>
              <a:defRPr/>
            </a:pPr>
            <a:endParaRPr lang="en-US" sz="1200" dirty="0">
              <a:solidFill>
                <a:schemeClr val="bg1"/>
              </a:solidFill>
              <a:latin typeface="+mn-lt"/>
              <a:ea typeface="+mn-ea"/>
              <a:cs typeface="+mn-cs"/>
            </a:endParaRPr>
          </a:p>
        </p:txBody>
      </p:sp>
      <p:sp>
        <p:nvSpPr>
          <p:cNvPr id="25" name="Freeform 73"/>
          <p:cNvSpPr>
            <a:spLocks noChangeArrowheads="1"/>
          </p:cNvSpPr>
          <p:nvPr/>
        </p:nvSpPr>
        <p:spPr bwMode="auto">
          <a:xfrm>
            <a:off x="7425418" y="1594809"/>
            <a:ext cx="312754" cy="315118"/>
          </a:xfrm>
          <a:custGeom>
            <a:avLst/>
            <a:gdLst>
              <a:gd name="T0" fmla="*/ 573 w 602"/>
              <a:gd name="T1" fmla="*/ 219 h 609"/>
              <a:gd name="T2" fmla="*/ 573 w 602"/>
              <a:gd name="T3" fmla="*/ 219 h 609"/>
              <a:gd name="T4" fmla="*/ 544 w 602"/>
              <a:gd name="T5" fmla="*/ 219 h 609"/>
              <a:gd name="T6" fmla="*/ 530 w 602"/>
              <a:gd name="T7" fmla="*/ 219 h 609"/>
              <a:gd name="T8" fmla="*/ 452 w 602"/>
              <a:gd name="T9" fmla="*/ 219 h 609"/>
              <a:gd name="T10" fmla="*/ 424 w 602"/>
              <a:gd name="T11" fmla="*/ 191 h 609"/>
              <a:gd name="T12" fmla="*/ 452 w 602"/>
              <a:gd name="T13" fmla="*/ 162 h 609"/>
              <a:gd name="T14" fmla="*/ 502 w 602"/>
              <a:gd name="T15" fmla="*/ 162 h 609"/>
              <a:gd name="T16" fmla="*/ 297 w 602"/>
              <a:gd name="T17" fmla="*/ 56 h 609"/>
              <a:gd name="T18" fmla="*/ 57 w 602"/>
              <a:gd name="T19" fmla="*/ 304 h 609"/>
              <a:gd name="T20" fmla="*/ 28 w 602"/>
              <a:gd name="T21" fmla="*/ 332 h 609"/>
              <a:gd name="T22" fmla="*/ 0 w 602"/>
              <a:gd name="T23" fmla="*/ 304 h 609"/>
              <a:gd name="T24" fmla="*/ 0 w 602"/>
              <a:gd name="T25" fmla="*/ 304 h 609"/>
              <a:gd name="T26" fmla="*/ 297 w 602"/>
              <a:gd name="T27" fmla="*/ 0 h 609"/>
              <a:gd name="T28" fmla="*/ 544 w 602"/>
              <a:gd name="T29" fmla="*/ 127 h 609"/>
              <a:gd name="T30" fmla="*/ 544 w 602"/>
              <a:gd name="T31" fmla="*/ 78 h 609"/>
              <a:gd name="T32" fmla="*/ 573 w 602"/>
              <a:gd name="T33" fmla="*/ 49 h 609"/>
              <a:gd name="T34" fmla="*/ 601 w 602"/>
              <a:gd name="T35" fmla="*/ 78 h 609"/>
              <a:gd name="T36" fmla="*/ 601 w 602"/>
              <a:gd name="T37" fmla="*/ 191 h 609"/>
              <a:gd name="T38" fmla="*/ 573 w 602"/>
              <a:gd name="T39" fmla="*/ 219 h 609"/>
              <a:gd name="T40" fmla="*/ 28 w 602"/>
              <a:gd name="T41" fmla="*/ 389 h 609"/>
              <a:gd name="T42" fmla="*/ 28 w 602"/>
              <a:gd name="T43" fmla="*/ 389 h 609"/>
              <a:gd name="T44" fmla="*/ 148 w 602"/>
              <a:gd name="T45" fmla="*/ 389 h 609"/>
              <a:gd name="T46" fmla="*/ 177 w 602"/>
              <a:gd name="T47" fmla="*/ 417 h 609"/>
              <a:gd name="T48" fmla="*/ 148 w 602"/>
              <a:gd name="T49" fmla="*/ 445 h 609"/>
              <a:gd name="T50" fmla="*/ 99 w 602"/>
              <a:gd name="T51" fmla="*/ 445 h 609"/>
              <a:gd name="T52" fmla="*/ 297 w 602"/>
              <a:gd name="T53" fmla="*/ 551 h 609"/>
              <a:gd name="T54" fmla="*/ 544 w 602"/>
              <a:gd name="T55" fmla="*/ 304 h 609"/>
              <a:gd name="T56" fmla="*/ 573 w 602"/>
              <a:gd name="T57" fmla="*/ 276 h 609"/>
              <a:gd name="T58" fmla="*/ 601 w 602"/>
              <a:gd name="T59" fmla="*/ 304 h 609"/>
              <a:gd name="T60" fmla="*/ 601 w 602"/>
              <a:gd name="T61" fmla="*/ 304 h 609"/>
              <a:gd name="T62" fmla="*/ 297 w 602"/>
              <a:gd name="T63" fmla="*/ 608 h 609"/>
              <a:gd name="T64" fmla="*/ 57 w 602"/>
              <a:gd name="T65" fmla="*/ 480 h 609"/>
              <a:gd name="T66" fmla="*/ 57 w 602"/>
              <a:gd name="T67" fmla="*/ 530 h 609"/>
              <a:gd name="T68" fmla="*/ 28 w 602"/>
              <a:gd name="T69" fmla="*/ 558 h 609"/>
              <a:gd name="T70" fmla="*/ 0 w 602"/>
              <a:gd name="T71" fmla="*/ 530 h 609"/>
              <a:gd name="T72" fmla="*/ 0 w 602"/>
              <a:gd name="T73" fmla="*/ 417 h 609"/>
              <a:gd name="T74" fmla="*/ 28 w 602"/>
              <a:gd name="T75" fmla="*/ 38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2" h="609">
                <a:moveTo>
                  <a:pt x="573" y="219"/>
                </a:moveTo>
                <a:lnTo>
                  <a:pt x="573" y="219"/>
                </a:lnTo>
                <a:cubicBezTo>
                  <a:pt x="544" y="219"/>
                  <a:pt x="544" y="219"/>
                  <a:pt x="544" y="219"/>
                </a:cubicBezTo>
                <a:cubicBezTo>
                  <a:pt x="530" y="219"/>
                  <a:pt x="530" y="219"/>
                  <a:pt x="530" y="219"/>
                </a:cubicBezTo>
                <a:cubicBezTo>
                  <a:pt x="452" y="219"/>
                  <a:pt x="452" y="219"/>
                  <a:pt x="452" y="219"/>
                </a:cubicBezTo>
                <a:cubicBezTo>
                  <a:pt x="431" y="219"/>
                  <a:pt x="424" y="205"/>
                  <a:pt x="424" y="191"/>
                </a:cubicBezTo>
                <a:cubicBezTo>
                  <a:pt x="424" y="177"/>
                  <a:pt x="431" y="162"/>
                  <a:pt x="452" y="162"/>
                </a:cubicBezTo>
                <a:cubicBezTo>
                  <a:pt x="502" y="162"/>
                  <a:pt x="502" y="162"/>
                  <a:pt x="502" y="162"/>
                </a:cubicBezTo>
                <a:cubicBezTo>
                  <a:pt x="452" y="99"/>
                  <a:pt x="382" y="56"/>
                  <a:pt x="297" y="56"/>
                </a:cubicBezTo>
                <a:cubicBezTo>
                  <a:pt x="163" y="56"/>
                  <a:pt x="57" y="169"/>
                  <a:pt x="57" y="304"/>
                </a:cubicBezTo>
                <a:cubicBezTo>
                  <a:pt x="57" y="318"/>
                  <a:pt x="42" y="332"/>
                  <a:pt x="28" y="332"/>
                </a:cubicBezTo>
                <a:cubicBezTo>
                  <a:pt x="7" y="332"/>
                  <a:pt x="0" y="318"/>
                  <a:pt x="0" y="304"/>
                </a:cubicBezTo>
                <a:lnTo>
                  <a:pt x="0" y="304"/>
                </a:lnTo>
                <a:cubicBezTo>
                  <a:pt x="0" y="134"/>
                  <a:pt x="134" y="0"/>
                  <a:pt x="297" y="0"/>
                </a:cubicBezTo>
                <a:cubicBezTo>
                  <a:pt x="403" y="0"/>
                  <a:pt x="488" y="49"/>
                  <a:pt x="544" y="127"/>
                </a:cubicBezTo>
                <a:cubicBezTo>
                  <a:pt x="544" y="78"/>
                  <a:pt x="544" y="78"/>
                  <a:pt x="544" y="78"/>
                </a:cubicBezTo>
                <a:cubicBezTo>
                  <a:pt x="544" y="64"/>
                  <a:pt x="558" y="49"/>
                  <a:pt x="573" y="49"/>
                </a:cubicBezTo>
                <a:cubicBezTo>
                  <a:pt x="587" y="49"/>
                  <a:pt x="601" y="64"/>
                  <a:pt x="601" y="78"/>
                </a:cubicBezTo>
                <a:cubicBezTo>
                  <a:pt x="601" y="191"/>
                  <a:pt x="601" y="191"/>
                  <a:pt x="601" y="191"/>
                </a:cubicBezTo>
                <a:cubicBezTo>
                  <a:pt x="601" y="205"/>
                  <a:pt x="587" y="219"/>
                  <a:pt x="573" y="219"/>
                </a:cubicBezTo>
                <a:close/>
                <a:moveTo>
                  <a:pt x="28" y="389"/>
                </a:moveTo>
                <a:lnTo>
                  <a:pt x="28" y="389"/>
                </a:lnTo>
                <a:cubicBezTo>
                  <a:pt x="148" y="389"/>
                  <a:pt x="148" y="389"/>
                  <a:pt x="148" y="389"/>
                </a:cubicBezTo>
                <a:cubicBezTo>
                  <a:pt x="163" y="389"/>
                  <a:pt x="177" y="403"/>
                  <a:pt x="177" y="417"/>
                </a:cubicBezTo>
                <a:cubicBezTo>
                  <a:pt x="177" y="431"/>
                  <a:pt x="163" y="445"/>
                  <a:pt x="148" y="445"/>
                </a:cubicBezTo>
                <a:cubicBezTo>
                  <a:pt x="99" y="445"/>
                  <a:pt x="99" y="445"/>
                  <a:pt x="99" y="445"/>
                </a:cubicBezTo>
                <a:cubicBezTo>
                  <a:pt x="141" y="509"/>
                  <a:pt x="219" y="551"/>
                  <a:pt x="297" y="551"/>
                </a:cubicBezTo>
                <a:cubicBezTo>
                  <a:pt x="431" y="551"/>
                  <a:pt x="544" y="438"/>
                  <a:pt x="544" y="304"/>
                </a:cubicBezTo>
                <a:cubicBezTo>
                  <a:pt x="544" y="290"/>
                  <a:pt x="558" y="276"/>
                  <a:pt x="573" y="276"/>
                </a:cubicBezTo>
                <a:cubicBezTo>
                  <a:pt x="587" y="276"/>
                  <a:pt x="601" y="290"/>
                  <a:pt x="601" y="304"/>
                </a:cubicBezTo>
                <a:lnTo>
                  <a:pt x="601" y="304"/>
                </a:lnTo>
                <a:cubicBezTo>
                  <a:pt x="601" y="473"/>
                  <a:pt x="466" y="608"/>
                  <a:pt x="297" y="608"/>
                </a:cubicBezTo>
                <a:cubicBezTo>
                  <a:pt x="198" y="608"/>
                  <a:pt x="106" y="558"/>
                  <a:pt x="57" y="480"/>
                </a:cubicBezTo>
                <a:cubicBezTo>
                  <a:pt x="57" y="530"/>
                  <a:pt x="57" y="530"/>
                  <a:pt x="57" y="530"/>
                </a:cubicBezTo>
                <a:cubicBezTo>
                  <a:pt x="57" y="544"/>
                  <a:pt x="42" y="558"/>
                  <a:pt x="28" y="558"/>
                </a:cubicBezTo>
                <a:cubicBezTo>
                  <a:pt x="7" y="558"/>
                  <a:pt x="0" y="544"/>
                  <a:pt x="0" y="530"/>
                </a:cubicBezTo>
                <a:cubicBezTo>
                  <a:pt x="0" y="417"/>
                  <a:pt x="0" y="417"/>
                  <a:pt x="0" y="417"/>
                </a:cubicBezTo>
                <a:cubicBezTo>
                  <a:pt x="0" y="403"/>
                  <a:pt x="7" y="389"/>
                  <a:pt x="28" y="389"/>
                </a:cubicBezTo>
                <a:close/>
              </a:path>
            </a:pathLst>
          </a:custGeom>
          <a:solidFill>
            <a:schemeClr val="bg1"/>
          </a:solidFill>
          <a:ln>
            <a:noFill/>
          </a:ln>
          <a:effectLst/>
        </p:spPr>
        <p:txBody>
          <a:bodyPr wrap="none" anchor="ctr"/>
          <a:lstStyle/>
          <a:p>
            <a:pPr>
              <a:defRPr/>
            </a:pPr>
            <a:endParaRPr lang="en-US">
              <a:latin typeface="+mn-lt"/>
              <a:ea typeface="+mn-ea"/>
              <a:cs typeface="+mn-cs"/>
            </a:endParaRPr>
          </a:p>
        </p:txBody>
      </p:sp>
      <p:sp>
        <p:nvSpPr>
          <p:cNvPr id="26" name="Freeform 71"/>
          <p:cNvSpPr>
            <a:spLocks noChangeArrowheads="1"/>
          </p:cNvSpPr>
          <p:nvPr/>
        </p:nvSpPr>
        <p:spPr bwMode="auto">
          <a:xfrm>
            <a:off x="1654055" y="1540909"/>
            <a:ext cx="425899" cy="422924"/>
          </a:xfrm>
          <a:custGeom>
            <a:avLst/>
            <a:gdLst>
              <a:gd name="T0" fmla="*/ 523 w 609"/>
              <a:gd name="T1" fmla="*/ 361 h 602"/>
              <a:gd name="T2" fmla="*/ 523 w 609"/>
              <a:gd name="T3" fmla="*/ 361 h 602"/>
              <a:gd name="T4" fmla="*/ 502 w 609"/>
              <a:gd name="T5" fmla="*/ 410 h 602"/>
              <a:gd name="T6" fmla="*/ 523 w 609"/>
              <a:gd name="T7" fmla="*/ 502 h 602"/>
              <a:gd name="T8" fmla="*/ 509 w 609"/>
              <a:gd name="T9" fmla="*/ 523 h 602"/>
              <a:gd name="T10" fmla="*/ 417 w 609"/>
              <a:gd name="T11" fmla="*/ 495 h 602"/>
              <a:gd name="T12" fmla="*/ 361 w 609"/>
              <a:gd name="T13" fmla="*/ 523 h 602"/>
              <a:gd name="T14" fmla="*/ 368 w 609"/>
              <a:gd name="T15" fmla="*/ 523 h 602"/>
              <a:gd name="T16" fmla="*/ 311 w 609"/>
              <a:gd name="T17" fmla="*/ 601 h 602"/>
              <a:gd name="T18" fmla="*/ 297 w 609"/>
              <a:gd name="T19" fmla="*/ 601 h 602"/>
              <a:gd name="T20" fmla="*/ 240 w 609"/>
              <a:gd name="T21" fmla="*/ 516 h 602"/>
              <a:gd name="T22" fmla="*/ 191 w 609"/>
              <a:gd name="T23" fmla="*/ 495 h 602"/>
              <a:gd name="T24" fmla="*/ 191 w 609"/>
              <a:gd name="T25" fmla="*/ 502 h 602"/>
              <a:gd name="T26" fmla="*/ 99 w 609"/>
              <a:gd name="T27" fmla="*/ 516 h 602"/>
              <a:gd name="T28" fmla="*/ 85 w 609"/>
              <a:gd name="T29" fmla="*/ 509 h 602"/>
              <a:gd name="T30" fmla="*/ 106 w 609"/>
              <a:gd name="T31" fmla="*/ 410 h 602"/>
              <a:gd name="T32" fmla="*/ 85 w 609"/>
              <a:gd name="T33" fmla="*/ 361 h 602"/>
              <a:gd name="T34" fmla="*/ 0 w 609"/>
              <a:gd name="T35" fmla="*/ 304 h 602"/>
              <a:gd name="T36" fmla="*/ 0 w 609"/>
              <a:gd name="T37" fmla="*/ 290 h 602"/>
              <a:gd name="T38" fmla="*/ 85 w 609"/>
              <a:gd name="T39" fmla="*/ 240 h 602"/>
              <a:gd name="T40" fmla="*/ 106 w 609"/>
              <a:gd name="T41" fmla="*/ 184 h 602"/>
              <a:gd name="T42" fmla="*/ 85 w 609"/>
              <a:gd name="T43" fmla="*/ 92 h 602"/>
              <a:gd name="T44" fmla="*/ 99 w 609"/>
              <a:gd name="T45" fmla="*/ 78 h 602"/>
              <a:gd name="T46" fmla="*/ 191 w 609"/>
              <a:gd name="T47" fmla="*/ 99 h 602"/>
              <a:gd name="T48" fmla="*/ 240 w 609"/>
              <a:gd name="T49" fmla="*/ 78 h 602"/>
              <a:gd name="T50" fmla="*/ 297 w 609"/>
              <a:gd name="T51" fmla="*/ 0 h 602"/>
              <a:gd name="T52" fmla="*/ 311 w 609"/>
              <a:gd name="T53" fmla="*/ 0 h 602"/>
              <a:gd name="T54" fmla="*/ 368 w 609"/>
              <a:gd name="T55" fmla="*/ 78 h 602"/>
              <a:gd name="T56" fmla="*/ 417 w 609"/>
              <a:gd name="T57" fmla="*/ 99 h 602"/>
              <a:gd name="T58" fmla="*/ 509 w 609"/>
              <a:gd name="T59" fmla="*/ 78 h 602"/>
              <a:gd name="T60" fmla="*/ 523 w 609"/>
              <a:gd name="T61" fmla="*/ 92 h 602"/>
              <a:gd name="T62" fmla="*/ 502 w 609"/>
              <a:gd name="T63" fmla="*/ 184 h 602"/>
              <a:gd name="T64" fmla="*/ 523 w 609"/>
              <a:gd name="T65" fmla="*/ 240 h 602"/>
              <a:gd name="T66" fmla="*/ 608 w 609"/>
              <a:gd name="T67" fmla="*/ 290 h 602"/>
              <a:gd name="T68" fmla="*/ 608 w 609"/>
              <a:gd name="T69" fmla="*/ 304 h 602"/>
              <a:gd name="T70" fmla="*/ 523 w 609"/>
              <a:gd name="T71" fmla="*/ 361 h 602"/>
              <a:gd name="T72" fmla="*/ 304 w 609"/>
              <a:gd name="T73" fmla="*/ 127 h 602"/>
              <a:gd name="T74" fmla="*/ 304 w 609"/>
              <a:gd name="T75" fmla="*/ 127 h 602"/>
              <a:gd name="T76" fmla="*/ 134 w 609"/>
              <a:gd name="T77" fmla="*/ 297 h 602"/>
              <a:gd name="T78" fmla="*/ 304 w 609"/>
              <a:gd name="T79" fmla="*/ 467 h 602"/>
              <a:gd name="T80" fmla="*/ 474 w 609"/>
              <a:gd name="T81" fmla="*/ 297 h 602"/>
              <a:gd name="T82" fmla="*/ 304 w 609"/>
              <a:gd name="T83" fmla="*/ 127 h 602"/>
              <a:gd name="T84" fmla="*/ 304 w 609"/>
              <a:gd name="T85" fmla="*/ 410 h 602"/>
              <a:gd name="T86" fmla="*/ 304 w 609"/>
              <a:gd name="T87" fmla="*/ 410 h 602"/>
              <a:gd name="T88" fmla="*/ 191 w 609"/>
              <a:gd name="T89" fmla="*/ 297 h 602"/>
              <a:gd name="T90" fmla="*/ 304 w 609"/>
              <a:gd name="T91" fmla="*/ 184 h 602"/>
              <a:gd name="T92" fmla="*/ 417 w 609"/>
              <a:gd name="T93" fmla="*/ 297 h 602"/>
              <a:gd name="T94" fmla="*/ 304 w 609"/>
              <a:gd name="T95" fmla="*/ 410 h 602"/>
              <a:gd name="T96" fmla="*/ 304 w 609"/>
              <a:gd name="T97" fmla="*/ 240 h 602"/>
              <a:gd name="T98" fmla="*/ 304 w 609"/>
              <a:gd name="T99" fmla="*/ 240 h 602"/>
              <a:gd name="T100" fmla="*/ 247 w 609"/>
              <a:gd name="T101" fmla="*/ 297 h 602"/>
              <a:gd name="T102" fmla="*/ 304 w 609"/>
              <a:gd name="T103" fmla="*/ 353 h 602"/>
              <a:gd name="T104" fmla="*/ 361 w 609"/>
              <a:gd name="T105" fmla="*/ 297 h 602"/>
              <a:gd name="T106" fmla="*/ 304 w 609"/>
              <a:gd name="T107" fmla="*/ 24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9" h="602">
                <a:moveTo>
                  <a:pt x="523" y="361"/>
                </a:moveTo>
                <a:lnTo>
                  <a:pt x="523" y="361"/>
                </a:lnTo>
                <a:cubicBezTo>
                  <a:pt x="523" y="382"/>
                  <a:pt x="516" y="396"/>
                  <a:pt x="502" y="410"/>
                </a:cubicBezTo>
                <a:cubicBezTo>
                  <a:pt x="502" y="417"/>
                  <a:pt x="551" y="474"/>
                  <a:pt x="523" y="502"/>
                </a:cubicBezTo>
                <a:cubicBezTo>
                  <a:pt x="509" y="523"/>
                  <a:pt x="509" y="523"/>
                  <a:pt x="509" y="523"/>
                </a:cubicBezTo>
                <a:cubicBezTo>
                  <a:pt x="488" y="544"/>
                  <a:pt x="431" y="509"/>
                  <a:pt x="417" y="495"/>
                </a:cubicBezTo>
                <a:cubicBezTo>
                  <a:pt x="403" y="509"/>
                  <a:pt x="382" y="516"/>
                  <a:pt x="361" y="523"/>
                </a:cubicBezTo>
                <a:cubicBezTo>
                  <a:pt x="368" y="523"/>
                  <a:pt x="368" y="523"/>
                  <a:pt x="368" y="523"/>
                </a:cubicBezTo>
                <a:cubicBezTo>
                  <a:pt x="368" y="523"/>
                  <a:pt x="354" y="601"/>
                  <a:pt x="311" y="601"/>
                </a:cubicBezTo>
                <a:cubicBezTo>
                  <a:pt x="297" y="601"/>
                  <a:pt x="297" y="601"/>
                  <a:pt x="297" y="601"/>
                </a:cubicBezTo>
                <a:cubicBezTo>
                  <a:pt x="262" y="601"/>
                  <a:pt x="247" y="530"/>
                  <a:pt x="240" y="516"/>
                </a:cubicBezTo>
                <a:cubicBezTo>
                  <a:pt x="226" y="516"/>
                  <a:pt x="205" y="509"/>
                  <a:pt x="191" y="495"/>
                </a:cubicBezTo>
                <a:cubicBezTo>
                  <a:pt x="191" y="502"/>
                  <a:pt x="191" y="502"/>
                  <a:pt x="191" y="502"/>
                </a:cubicBezTo>
                <a:cubicBezTo>
                  <a:pt x="191" y="502"/>
                  <a:pt x="127" y="551"/>
                  <a:pt x="99" y="516"/>
                </a:cubicBezTo>
                <a:cubicBezTo>
                  <a:pt x="85" y="509"/>
                  <a:pt x="85" y="509"/>
                  <a:pt x="85" y="509"/>
                </a:cubicBezTo>
                <a:cubicBezTo>
                  <a:pt x="64" y="481"/>
                  <a:pt x="99" y="424"/>
                  <a:pt x="106" y="410"/>
                </a:cubicBezTo>
                <a:cubicBezTo>
                  <a:pt x="99" y="396"/>
                  <a:pt x="92" y="382"/>
                  <a:pt x="85" y="361"/>
                </a:cubicBezTo>
                <a:cubicBezTo>
                  <a:pt x="71" y="361"/>
                  <a:pt x="0" y="339"/>
                  <a:pt x="0" y="304"/>
                </a:cubicBezTo>
                <a:cubicBezTo>
                  <a:pt x="0" y="290"/>
                  <a:pt x="0" y="290"/>
                  <a:pt x="0" y="290"/>
                </a:cubicBezTo>
                <a:cubicBezTo>
                  <a:pt x="0" y="255"/>
                  <a:pt x="71" y="240"/>
                  <a:pt x="85" y="240"/>
                </a:cubicBezTo>
                <a:cubicBezTo>
                  <a:pt x="92" y="219"/>
                  <a:pt x="99" y="205"/>
                  <a:pt x="106" y="184"/>
                </a:cubicBezTo>
                <a:cubicBezTo>
                  <a:pt x="99" y="177"/>
                  <a:pt x="57" y="113"/>
                  <a:pt x="85" y="92"/>
                </a:cubicBezTo>
                <a:cubicBezTo>
                  <a:pt x="99" y="78"/>
                  <a:pt x="99" y="78"/>
                  <a:pt x="99" y="78"/>
                </a:cubicBezTo>
                <a:cubicBezTo>
                  <a:pt x="120" y="50"/>
                  <a:pt x="177" y="92"/>
                  <a:pt x="191" y="99"/>
                </a:cubicBezTo>
                <a:cubicBezTo>
                  <a:pt x="205" y="92"/>
                  <a:pt x="226" y="85"/>
                  <a:pt x="240" y="78"/>
                </a:cubicBezTo>
                <a:cubicBezTo>
                  <a:pt x="247" y="64"/>
                  <a:pt x="269" y="0"/>
                  <a:pt x="297" y="0"/>
                </a:cubicBezTo>
                <a:cubicBezTo>
                  <a:pt x="311" y="0"/>
                  <a:pt x="311" y="0"/>
                  <a:pt x="311" y="0"/>
                </a:cubicBezTo>
                <a:cubicBezTo>
                  <a:pt x="346" y="0"/>
                  <a:pt x="361" y="57"/>
                  <a:pt x="368" y="78"/>
                </a:cubicBezTo>
                <a:cubicBezTo>
                  <a:pt x="382" y="85"/>
                  <a:pt x="403" y="92"/>
                  <a:pt x="417" y="99"/>
                </a:cubicBezTo>
                <a:cubicBezTo>
                  <a:pt x="431" y="92"/>
                  <a:pt x="488" y="57"/>
                  <a:pt x="509" y="78"/>
                </a:cubicBezTo>
                <a:cubicBezTo>
                  <a:pt x="523" y="92"/>
                  <a:pt x="523" y="92"/>
                  <a:pt x="523" y="92"/>
                </a:cubicBezTo>
                <a:cubicBezTo>
                  <a:pt x="551" y="120"/>
                  <a:pt x="516" y="170"/>
                  <a:pt x="502" y="184"/>
                </a:cubicBezTo>
                <a:cubicBezTo>
                  <a:pt x="516" y="205"/>
                  <a:pt x="523" y="219"/>
                  <a:pt x="523" y="240"/>
                </a:cubicBezTo>
                <a:cubicBezTo>
                  <a:pt x="530" y="240"/>
                  <a:pt x="608" y="248"/>
                  <a:pt x="608" y="290"/>
                </a:cubicBezTo>
                <a:cubicBezTo>
                  <a:pt x="608" y="304"/>
                  <a:pt x="608" y="304"/>
                  <a:pt x="608" y="304"/>
                </a:cubicBezTo>
                <a:cubicBezTo>
                  <a:pt x="608" y="339"/>
                  <a:pt x="544" y="353"/>
                  <a:pt x="523" y="361"/>
                </a:cubicBezTo>
                <a:close/>
                <a:moveTo>
                  <a:pt x="304" y="127"/>
                </a:moveTo>
                <a:lnTo>
                  <a:pt x="304" y="127"/>
                </a:lnTo>
                <a:cubicBezTo>
                  <a:pt x="212" y="127"/>
                  <a:pt x="134" y="205"/>
                  <a:pt x="134" y="297"/>
                </a:cubicBezTo>
                <a:cubicBezTo>
                  <a:pt x="134" y="396"/>
                  <a:pt x="212" y="467"/>
                  <a:pt x="304" y="467"/>
                </a:cubicBezTo>
                <a:cubicBezTo>
                  <a:pt x="396" y="467"/>
                  <a:pt x="474" y="396"/>
                  <a:pt x="474" y="297"/>
                </a:cubicBezTo>
                <a:cubicBezTo>
                  <a:pt x="474" y="205"/>
                  <a:pt x="396" y="127"/>
                  <a:pt x="304" y="127"/>
                </a:cubicBezTo>
                <a:close/>
                <a:moveTo>
                  <a:pt x="304" y="410"/>
                </a:moveTo>
                <a:lnTo>
                  <a:pt x="304" y="410"/>
                </a:lnTo>
                <a:cubicBezTo>
                  <a:pt x="240" y="410"/>
                  <a:pt x="191" y="361"/>
                  <a:pt x="191" y="297"/>
                </a:cubicBezTo>
                <a:cubicBezTo>
                  <a:pt x="191" y="233"/>
                  <a:pt x="240" y="184"/>
                  <a:pt x="304" y="184"/>
                </a:cubicBezTo>
                <a:cubicBezTo>
                  <a:pt x="368" y="184"/>
                  <a:pt x="417" y="233"/>
                  <a:pt x="417" y="297"/>
                </a:cubicBezTo>
                <a:cubicBezTo>
                  <a:pt x="417" y="361"/>
                  <a:pt x="368" y="410"/>
                  <a:pt x="304" y="410"/>
                </a:cubicBezTo>
                <a:close/>
                <a:moveTo>
                  <a:pt x="304" y="240"/>
                </a:moveTo>
                <a:lnTo>
                  <a:pt x="304" y="240"/>
                </a:lnTo>
                <a:cubicBezTo>
                  <a:pt x="276" y="240"/>
                  <a:pt x="247" y="269"/>
                  <a:pt x="247" y="297"/>
                </a:cubicBezTo>
                <a:cubicBezTo>
                  <a:pt x="247" y="332"/>
                  <a:pt x="276" y="353"/>
                  <a:pt x="304" y="353"/>
                </a:cubicBezTo>
                <a:cubicBezTo>
                  <a:pt x="332" y="353"/>
                  <a:pt x="361" y="332"/>
                  <a:pt x="361" y="297"/>
                </a:cubicBezTo>
                <a:cubicBezTo>
                  <a:pt x="361" y="269"/>
                  <a:pt x="332" y="240"/>
                  <a:pt x="304" y="240"/>
                </a:cubicBezTo>
                <a:close/>
              </a:path>
            </a:pathLst>
          </a:custGeom>
          <a:solidFill>
            <a:schemeClr val="bg1"/>
          </a:solidFill>
          <a:ln>
            <a:noFill/>
          </a:ln>
          <a:effectLst/>
        </p:spPr>
        <p:txBody>
          <a:bodyPr wrap="none" anchor="ctr"/>
          <a:lstStyle/>
          <a:p>
            <a:pPr>
              <a:defRPr/>
            </a:pPr>
            <a:endParaRPr lang="en-US">
              <a:latin typeface="+mn-lt"/>
              <a:ea typeface="+mn-ea"/>
              <a:cs typeface="+mn-cs"/>
            </a:endParaRPr>
          </a:p>
        </p:txBody>
      </p:sp>
      <p:sp>
        <p:nvSpPr>
          <p:cNvPr id="27" name="TextBox 26"/>
          <p:cNvSpPr txBox="1"/>
          <p:nvPr/>
        </p:nvSpPr>
        <p:spPr>
          <a:xfrm>
            <a:off x="914400" y="3204470"/>
            <a:ext cx="1828800" cy="1477328"/>
          </a:xfrm>
          <a:prstGeom prst="rect">
            <a:avLst/>
          </a:prstGeom>
          <a:noFill/>
        </p:spPr>
        <p:txBody>
          <a:bodyPr wrap="square" rtlCol="0">
            <a:spAutoFit/>
          </a:bodyPr>
          <a:lstStyle/>
          <a:p>
            <a:pPr algn="ctr"/>
            <a:r>
              <a:rPr lang="en-US" sz="1000" dirty="0">
                <a:solidFill>
                  <a:schemeClr val="bg1"/>
                </a:solidFill>
              </a:rPr>
              <a:t>Our campaign Strategy team works directly with you and your account exec to understand your goals and timelines, and develops a campaign with proper placements to reach your goals, and thoughtful messaging.</a:t>
            </a:r>
          </a:p>
        </p:txBody>
      </p:sp>
      <p:sp>
        <p:nvSpPr>
          <p:cNvPr id="28" name="TextBox 27"/>
          <p:cNvSpPr txBox="1"/>
          <p:nvPr/>
        </p:nvSpPr>
        <p:spPr>
          <a:xfrm>
            <a:off x="2823487" y="3204470"/>
            <a:ext cx="1828800" cy="1631216"/>
          </a:xfrm>
          <a:prstGeom prst="rect">
            <a:avLst/>
          </a:prstGeom>
          <a:noFill/>
        </p:spPr>
        <p:txBody>
          <a:bodyPr wrap="square" rtlCol="0">
            <a:spAutoFit/>
          </a:bodyPr>
          <a:lstStyle/>
          <a:p>
            <a:pPr algn="ctr"/>
            <a:r>
              <a:rPr lang="en-US" sz="1000" dirty="0">
                <a:solidFill>
                  <a:schemeClr val="bg1"/>
                </a:solidFill>
              </a:rPr>
              <a:t>Campaign Coordinators interface between your Strategist and our Campaign Management team to ensure every aspect of your campaign is in place to reach your goals effectively, helping to tie all elements of your campaign together.</a:t>
            </a:r>
          </a:p>
        </p:txBody>
      </p:sp>
      <p:sp>
        <p:nvSpPr>
          <p:cNvPr id="29" name="TextBox 28"/>
          <p:cNvSpPr txBox="1"/>
          <p:nvPr/>
        </p:nvSpPr>
        <p:spPr>
          <a:xfrm>
            <a:off x="4692702" y="3204470"/>
            <a:ext cx="1994830" cy="1631216"/>
          </a:xfrm>
          <a:prstGeom prst="rect">
            <a:avLst/>
          </a:prstGeom>
          <a:noFill/>
        </p:spPr>
        <p:txBody>
          <a:bodyPr wrap="square" rtlCol="0">
            <a:spAutoFit/>
          </a:bodyPr>
          <a:lstStyle/>
          <a:p>
            <a:pPr algn="ctr"/>
            <a:r>
              <a:rPr lang="en-US" sz="1000" dirty="0">
                <a:solidFill>
                  <a:schemeClr val="bg1"/>
                </a:solidFill>
              </a:rPr>
              <a:t>Our team of Campaign Managers work diligently to develop and launch your campaign with your goals and tracking mechanisms in mind. Throughout the campaign, they continually monitor and optimize for lower costs and higher conversion rates. </a:t>
            </a:r>
          </a:p>
        </p:txBody>
      </p:sp>
      <p:sp>
        <p:nvSpPr>
          <p:cNvPr id="30" name="TextBox 29"/>
          <p:cNvSpPr txBox="1"/>
          <p:nvPr/>
        </p:nvSpPr>
        <p:spPr>
          <a:xfrm>
            <a:off x="6628200" y="3207285"/>
            <a:ext cx="1968155" cy="1631216"/>
          </a:xfrm>
          <a:prstGeom prst="rect">
            <a:avLst/>
          </a:prstGeom>
          <a:noFill/>
        </p:spPr>
        <p:txBody>
          <a:bodyPr wrap="square" rtlCol="0">
            <a:spAutoFit/>
          </a:bodyPr>
          <a:lstStyle/>
          <a:p>
            <a:pPr algn="ctr"/>
            <a:r>
              <a:rPr lang="en-US" sz="1000" dirty="0">
                <a:solidFill>
                  <a:schemeClr val="bg1"/>
                </a:solidFill>
              </a:rPr>
              <a:t>Once your campaign has hit timed milestones, your reporting will be analyzed, and further optimization tactics (both placement and budgetary) will be put into place, ensuring we’re reaching your KPIs. You’ll also receive access to our 24/7 reporting dashboard. </a:t>
            </a:r>
          </a:p>
        </p:txBody>
      </p:sp>
    </p:spTree>
    <p:extLst>
      <p:ext uri="{BB962C8B-B14F-4D97-AF65-F5344CB8AC3E}">
        <p14:creationId xmlns:p14="http://schemas.microsoft.com/office/powerpoint/2010/main" val="3537610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2"/>
          <a:srcRect t="6300" b="8037"/>
          <a:stretch/>
        </p:blipFill>
        <p:spPr>
          <a:xfrm>
            <a:off x="0" y="-19050"/>
            <a:ext cx="9144000" cy="5181600"/>
          </a:xfrm>
          <a:prstGeom prst="rect">
            <a:avLst/>
          </a:prstGeom>
        </p:spPr>
      </p:pic>
      <p:cxnSp>
        <p:nvCxnSpPr>
          <p:cNvPr id="27" name="Straight Connector 26"/>
          <p:cNvCxnSpPr>
            <a:stCxn id="22" idx="2"/>
          </p:cNvCxnSpPr>
          <p:nvPr/>
        </p:nvCxnSpPr>
        <p:spPr>
          <a:xfrm>
            <a:off x="4648200" y="2070479"/>
            <a:ext cx="0" cy="57747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5D5A0A8-D4AC-468D-9BA7-6844813F2D55}" type="slidenum">
              <a:rPr lang="en-US" smtClean="0"/>
              <a:pPr/>
              <a:t>5</a:t>
            </a:fld>
            <a:endParaRPr lang="en-US"/>
          </a:p>
        </p:txBody>
      </p:sp>
      <p:cxnSp>
        <p:nvCxnSpPr>
          <p:cNvPr id="21" name="Straight Connector 20"/>
          <p:cNvCxnSpPr/>
          <p:nvPr/>
        </p:nvCxnSpPr>
        <p:spPr>
          <a:xfrm>
            <a:off x="1295400" y="2190750"/>
            <a:ext cx="67818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Flowchart: Process 21"/>
          <p:cNvSpPr/>
          <p:nvPr/>
        </p:nvSpPr>
        <p:spPr>
          <a:xfrm>
            <a:off x="2971800" y="1440221"/>
            <a:ext cx="3352800" cy="630258"/>
          </a:xfrm>
          <a:prstGeom prst="flowChartProcess">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solidFill>
              </a:rPr>
              <a:t>“Best in the Biz” DSP</a:t>
            </a:r>
          </a:p>
          <a:p>
            <a:pPr algn="ctr"/>
            <a:r>
              <a:rPr lang="en-US" sz="1200" i="1" dirty="0">
                <a:solidFill>
                  <a:schemeClr val="accent4"/>
                </a:solidFill>
              </a:rPr>
              <a:t>(Demand Side Platform)</a:t>
            </a:r>
          </a:p>
        </p:txBody>
      </p:sp>
      <p:cxnSp>
        <p:nvCxnSpPr>
          <p:cNvPr id="24" name="Straight Connector 23"/>
          <p:cNvCxnSpPr/>
          <p:nvPr/>
        </p:nvCxnSpPr>
        <p:spPr>
          <a:xfrm>
            <a:off x="4648200" y="971550"/>
            <a:ext cx="0" cy="367070"/>
          </a:xfrm>
          <a:prstGeom prst="line">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295400" y="2190750"/>
            <a:ext cx="0" cy="2222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971800" y="2190750"/>
            <a:ext cx="0" cy="2222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324600" y="2190750"/>
            <a:ext cx="0" cy="2222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077200" y="2190750"/>
            <a:ext cx="0" cy="2222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533400" y="2389187"/>
            <a:ext cx="1524000" cy="1969770"/>
            <a:chOff x="533400" y="2876550"/>
            <a:chExt cx="1524000" cy="1969770"/>
          </a:xfrm>
        </p:grpSpPr>
        <p:sp>
          <p:nvSpPr>
            <p:cNvPr id="7" name="TextBox 6"/>
            <p:cNvSpPr txBox="1"/>
            <p:nvPr/>
          </p:nvSpPr>
          <p:spPr>
            <a:xfrm>
              <a:off x="533400" y="2876550"/>
              <a:ext cx="1524000" cy="276999"/>
            </a:xfrm>
            <a:prstGeom prst="rect">
              <a:avLst/>
            </a:prstGeom>
            <a:solidFill>
              <a:schemeClr val="accent1"/>
            </a:solidFill>
          </p:spPr>
          <p:txBody>
            <a:bodyPr wrap="square" rtlCol="0">
              <a:spAutoFit/>
            </a:bodyPr>
            <a:lstStyle/>
            <a:p>
              <a:pPr algn="ctr"/>
              <a:r>
                <a:rPr lang="en-US" sz="1200" b="1" dirty="0">
                  <a:solidFill>
                    <a:schemeClr val="bg1"/>
                  </a:solidFill>
                </a:rPr>
                <a:t>SCALE</a:t>
              </a:r>
            </a:p>
          </p:txBody>
        </p:sp>
        <p:sp>
          <p:nvSpPr>
            <p:cNvPr id="15" name="TextBox 14"/>
            <p:cNvSpPr txBox="1"/>
            <p:nvPr/>
          </p:nvSpPr>
          <p:spPr>
            <a:xfrm>
              <a:off x="533400" y="3153549"/>
              <a:ext cx="1524000" cy="1692771"/>
            </a:xfrm>
            <a:prstGeom prst="rect">
              <a:avLst/>
            </a:prstGeom>
            <a:solidFill>
              <a:schemeClr val="bg1"/>
            </a:solidFill>
          </p:spPr>
          <p:txBody>
            <a:bodyPr wrap="square" rtlCol="0">
              <a:spAutoFit/>
            </a:bodyPr>
            <a:lstStyle/>
            <a:p>
              <a:r>
                <a:rPr lang="en-US" sz="800" dirty="0"/>
                <a:t>When working with Amplified for your digital advertising, your campaigns will run in the most effective ad positions, and we’ll work to keep your costs as low as possible. Plus, you’ll benefit from our DSP’s direct integrations, with more than 70 inventory sources spanning all channels, devices, and regions.</a:t>
              </a:r>
            </a:p>
          </p:txBody>
        </p:sp>
      </p:grpSp>
      <p:grpSp>
        <p:nvGrpSpPr>
          <p:cNvPr id="36" name="Group 35"/>
          <p:cNvGrpSpPr/>
          <p:nvPr/>
        </p:nvGrpSpPr>
        <p:grpSpPr>
          <a:xfrm>
            <a:off x="2209800" y="2389187"/>
            <a:ext cx="1524000" cy="2339102"/>
            <a:chOff x="2209800" y="2876550"/>
            <a:chExt cx="1524000" cy="2339102"/>
          </a:xfrm>
        </p:grpSpPr>
        <p:sp>
          <p:nvSpPr>
            <p:cNvPr id="11" name="TextBox 10"/>
            <p:cNvSpPr txBox="1"/>
            <p:nvPr/>
          </p:nvSpPr>
          <p:spPr>
            <a:xfrm>
              <a:off x="2209800" y="2876550"/>
              <a:ext cx="1524000" cy="276999"/>
            </a:xfrm>
            <a:prstGeom prst="rect">
              <a:avLst/>
            </a:prstGeom>
            <a:solidFill>
              <a:schemeClr val="accent1"/>
            </a:solidFill>
          </p:spPr>
          <p:txBody>
            <a:bodyPr wrap="square" rtlCol="0">
              <a:spAutoFit/>
            </a:bodyPr>
            <a:lstStyle/>
            <a:p>
              <a:pPr algn="ctr"/>
              <a:r>
                <a:rPr lang="en-US" sz="1200" b="1" dirty="0">
                  <a:solidFill>
                    <a:schemeClr val="bg1"/>
                  </a:solidFill>
                </a:rPr>
                <a:t>TECHNOLOGY</a:t>
              </a:r>
            </a:p>
          </p:txBody>
        </p:sp>
        <p:sp>
          <p:nvSpPr>
            <p:cNvPr id="16" name="TextBox 15"/>
            <p:cNvSpPr txBox="1"/>
            <p:nvPr/>
          </p:nvSpPr>
          <p:spPr>
            <a:xfrm>
              <a:off x="2209800" y="3153549"/>
              <a:ext cx="1524000" cy="2062103"/>
            </a:xfrm>
            <a:prstGeom prst="rect">
              <a:avLst/>
            </a:prstGeom>
            <a:solidFill>
              <a:schemeClr val="bg1"/>
            </a:solidFill>
          </p:spPr>
          <p:txBody>
            <a:bodyPr wrap="square" rtlCol="0">
              <a:spAutoFit/>
            </a:bodyPr>
            <a:lstStyle/>
            <a:p>
              <a:r>
                <a:rPr lang="en-US" sz="800" dirty="0"/>
                <a:t>With our DSP’s unique bid factoring methodology, we offer the most advanced optimization capabilities in the digital marketplace. We can narrow targeting by time of day, temperature, ad format, </a:t>
              </a:r>
              <a:r>
                <a:rPr lang="en-US" sz="800" dirty="0" err="1"/>
                <a:t>recency</a:t>
              </a:r>
              <a:r>
                <a:rPr lang="en-US" sz="800" dirty="0"/>
                <a:t> and more. We create campaigns that are informed by more data than ever before, leading to unprecedented campaign performance.</a:t>
              </a:r>
            </a:p>
            <a:p>
              <a:endParaRPr lang="en-US" sz="800" dirty="0"/>
            </a:p>
          </p:txBody>
        </p:sp>
      </p:grpSp>
      <p:grpSp>
        <p:nvGrpSpPr>
          <p:cNvPr id="35" name="Group 34"/>
          <p:cNvGrpSpPr/>
          <p:nvPr/>
        </p:nvGrpSpPr>
        <p:grpSpPr>
          <a:xfrm>
            <a:off x="3886200" y="2389187"/>
            <a:ext cx="1524000" cy="2462213"/>
            <a:chOff x="3886200" y="2876550"/>
            <a:chExt cx="1524000" cy="2462213"/>
          </a:xfrm>
        </p:grpSpPr>
        <p:sp>
          <p:nvSpPr>
            <p:cNvPr id="12" name="TextBox 11"/>
            <p:cNvSpPr txBox="1"/>
            <p:nvPr/>
          </p:nvSpPr>
          <p:spPr>
            <a:xfrm>
              <a:off x="3886200" y="2876550"/>
              <a:ext cx="1524000" cy="276999"/>
            </a:xfrm>
            <a:prstGeom prst="rect">
              <a:avLst/>
            </a:prstGeom>
            <a:solidFill>
              <a:schemeClr val="accent1"/>
            </a:solidFill>
          </p:spPr>
          <p:txBody>
            <a:bodyPr wrap="square" rtlCol="0">
              <a:spAutoFit/>
            </a:bodyPr>
            <a:lstStyle/>
            <a:p>
              <a:pPr algn="ctr"/>
              <a:r>
                <a:rPr lang="en-US" sz="1200" b="1" dirty="0">
                  <a:solidFill>
                    <a:schemeClr val="bg1"/>
                  </a:solidFill>
                </a:rPr>
                <a:t>DATA</a:t>
              </a:r>
            </a:p>
          </p:txBody>
        </p:sp>
        <p:sp>
          <p:nvSpPr>
            <p:cNvPr id="17" name="TextBox 16"/>
            <p:cNvSpPr txBox="1"/>
            <p:nvPr/>
          </p:nvSpPr>
          <p:spPr>
            <a:xfrm>
              <a:off x="3886200" y="3153549"/>
              <a:ext cx="1524000" cy="2185214"/>
            </a:xfrm>
            <a:prstGeom prst="rect">
              <a:avLst/>
            </a:prstGeom>
            <a:solidFill>
              <a:schemeClr val="bg1"/>
            </a:solidFill>
          </p:spPr>
          <p:txBody>
            <a:bodyPr wrap="square" rtlCol="0">
              <a:spAutoFit/>
            </a:bodyPr>
            <a:lstStyle/>
            <a:p>
              <a:r>
                <a:rPr lang="en-US" sz="800" dirty="0"/>
                <a:t>Data is the fuel to every targeted campaign. When working with Amplified, your campaign has the ability to apply data from everything POLK to Discover Card, and so much more. Plus, we’re able to upload FIRST party data and enrich your campaign through existing connections with IP targeting and customer match With this much data at our fingertips, it’s no wonder our campaigns are so successful.</a:t>
              </a:r>
            </a:p>
          </p:txBody>
        </p:sp>
      </p:grpSp>
      <p:grpSp>
        <p:nvGrpSpPr>
          <p:cNvPr id="38" name="Group 37"/>
          <p:cNvGrpSpPr/>
          <p:nvPr/>
        </p:nvGrpSpPr>
        <p:grpSpPr>
          <a:xfrm>
            <a:off x="5562600" y="2389187"/>
            <a:ext cx="1526005" cy="2215991"/>
            <a:chOff x="5562600" y="2876550"/>
            <a:chExt cx="1526005" cy="2215991"/>
          </a:xfrm>
        </p:grpSpPr>
        <p:sp>
          <p:nvSpPr>
            <p:cNvPr id="13" name="TextBox 12"/>
            <p:cNvSpPr txBox="1"/>
            <p:nvPr/>
          </p:nvSpPr>
          <p:spPr>
            <a:xfrm>
              <a:off x="5562600" y="2876550"/>
              <a:ext cx="1524000" cy="276999"/>
            </a:xfrm>
            <a:prstGeom prst="rect">
              <a:avLst/>
            </a:prstGeom>
            <a:solidFill>
              <a:schemeClr val="accent1"/>
            </a:solidFill>
          </p:spPr>
          <p:txBody>
            <a:bodyPr wrap="square" rtlCol="0">
              <a:spAutoFit/>
            </a:bodyPr>
            <a:lstStyle/>
            <a:p>
              <a:pPr algn="ctr"/>
              <a:r>
                <a:rPr lang="en-US" sz="1200" b="1" dirty="0">
                  <a:solidFill>
                    <a:schemeClr val="bg1"/>
                  </a:solidFill>
                </a:rPr>
                <a:t>QUALITY</a:t>
              </a:r>
            </a:p>
          </p:txBody>
        </p:sp>
        <p:sp>
          <p:nvSpPr>
            <p:cNvPr id="18" name="TextBox 17"/>
            <p:cNvSpPr txBox="1"/>
            <p:nvPr/>
          </p:nvSpPr>
          <p:spPr>
            <a:xfrm>
              <a:off x="5564605" y="3153549"/>
              <a:ext cx="1524000" cy="1938992"/>
            </a:xfrm>
            <a:prstGeom prst="rect">
              <a:avLst/>
            </a:prstGeom>
            <a:solidFill>
              <a:schemeClr val="bg1"/>
            </a:solidFill>
          </p:spPr>
          <p:txBody>
            <a:bodyPr wrap="square" rtlCol="0">
              <a:spAutoFit/>
            </a:bodyPr>
            <a:lstStyle/>
            <a:p>
              <a:r>
                <a:rPr lang="en-US" sz="800" dirty="0"/>
                <a:t>Our DSP offers total brand safety through quality solutions, allowing you to buy with confidence and ensuring your campaign will be delivered to humans, not bots. They identify non-human traffic patterns and institute immediate platform-wide blocks on suspicious traffic through proprietary algorithmic fraud detection and blocking models. </a:t>
              </a:r>
            </a:p>
          </p:txBody>
        </p:sp>
      </p:grpSp>
      <p:grpSp>
        <p:nvGrpSpPr>
          <p:cNvPr id="39" name="Group 38"/>
          <p:cNvGrpSpPr/>
          <p:nvPr/>
        </p:nvGrpSpPr>
        <p:grpSpPr>
          <a:xfrm>
            <a:off x="7239000" y="2389187"/>
            <a:ext cx="1524000" cy="2092881"/>
            <a:chOff x="7239000" y="2876550"/>
            <a:chExt cx="1524000" cy="2092881"/>
          </a:xfrm>
        </p:grpSpPr>
        <p:sp>
          <p:nvSpPr>
            <p:cNvPr id="14" name="TextBox 13"/>
            <p:cNvSpPr txBox="1"/>
            <p:nvPr/>
          </p:nvSpPr>
          <p:spPr>
            <a:xfrm>
              <a:off x="7239000" y="2876550"/>
              <a:ext cx="1524000" cy="276999"/>
            </a:xfrm>
            <a:prstGeom prst="rect">
              <a:avLst/>
            </a:prstGeom>
            <a:solidFill>
              <a:schemeClr val="accent1"/>
            </a:solidFill>
          </p:spPr>
          <p:txBody>
            <a:bodyPr wrap="square" rtlCol="0">
              <a:spAutoFit/>
            </a:bodyPr>
            <a:lstStyle/>
            <a:p>
              <a:pPr algn="ctr"/>
              <a:r>
                <a:rPr lang="en-US" sz="1200" b="1" dirty="0">
                  <a:solidFill>
                    <a:schemeClr val="bg1"/>
                  </a:solidFill>
                </a:rPr>
                <a:t>DIRECT ACCESS</a:t>
              </a:r>
            </a:p>
          </p:txBody>
        </p:sp>
        <p:sp>
          <p:nvSpPr>
            <p:cNvPr id="19" name="TextBox 18"/>
            <p:cNvSpPr txBox="1"/>
            <p:nvPr/>
          </p:nvSpPr>
          <p:spPr>
            <a:xfrm>
              <a:off x="7239000" y="3153549"/>
              <a:ext cx="1524000" cy="1815882"/>
            </a:xfrm>
            <a:prstGeom prst="rect">
              <a:avLst/>
            </a:prstGeom>
            <a:solidFill>
              <a:schemeClr val="bg1"/>
            </a:solidFill>
          </p:spPr>
          <p:txBody>
            <a:bodyPr wrap="square" rtlCol="0">
              <a:spAutoFit/>
            </a:bodyPr>
            <a:lstStyle/>
            <a:p>
              <a:r>
                <a:rPr lang="en-US" sz="800" dirty="0"/>
                <a:t>Amplified Digital has DIRECT seats on this platform – cutting out the middle man that most companies tout – while keeping your costs low and optimization and campaign performance top of mind. Through our direct access, we have the ability to manage Display, Audio, Video, and Native Campaigns through ONE channel. </a:t>
              </a:r>
            </a:p>
          </p:txBody>
        </p:sp>
      </p:grpSp>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5" y="-23787"/>
            <a:ext cx="3590926" cy="1396178"/>
          </a:xfrm>
          <a:prstGeom prst="rect">
            <a:avLst/>
          </a:prstGeom>
        </p:spPr>
      </p:pic>
    </p:spTree>
    <p:extLst>
      <p:ext uri="{BB962C8B-B14F-4D97-AF65-F5344CB8AC3E}">
        <p14:creationId xmlns:p14="http://schemas.microsoft.com/office/powerpoint/2010/main" val="32032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D5A0A8-D4AC-468D-9BA7-6844813F2D55}" type="slidenum">
              <a:rPr lang="en-US" smtClean="0"/>
              <a:pPr/>
              <a:t>6</a:t>
            </a:fld>
            <a:endParaRPr lang="en-US"/>
          </a:p>
        </p:txBody>
      </p:sp>
      <p:sp>
        <p:nvSpPr>
          <p:cNvPr id="3" name="TextBox 2"/>
          <p:cNvSpPr txBox="1"/>
          <p:nvPr/>
        </p:nvSpPr>
        <p:spPr>
          <a:xfrm>
            <a:off x="1752600" y="1773019"/>
            <a:ext cx="5791200" cy="1200329"/>
          </a:xfrm>
          <a:prstGeom prst="rect">
            <a:avLst/>
          </a:prstGeom>
          <a:noFill/>
        </p:spPr>
        <p:txBody>
          <a:bodyPr wrap="square" rtlCol="0">
            <a:spAutoFit/>
          </a:bodyPr>
          <a:lstStyle/>
          <a:p>
            <a:pPr algn="ctr"/>
            <a:r>
              <a:rPr lang="en-US" sz="3600" dirty="0">
                <a:solidFill>
                  <a:schemeClr val="bg1"/>
                </a:solidFill>
              </a:rPr>
              <a:t>AMPLIFIED SOLUTIONS</a:t>
            </a:r>
          </a:p>
          <a:p>
            <a:pPr algn="ctr"/>
            <a:r>
              <a:rPr lang="en-US" dirty="0">
                <a:solidFill>
                  <a:schemeClr val="bg1"/>
                </a:solidFill>
              </a:rPr>
              <a:t>These are just a handful of the tools at our fingertips to help reach your goals</a:t>
            </a:r>
          </a:p>
        </p:txBody>
      </p:sp>
    </p:spTree>
    <p:extLst>
      <p:ext uri="{BB962C8B-B14F-4D97-AF65-F5344CB8AC3E}">
        <p14:creationId xmlns:p14="http://schemas.microsoft.com/office/powerpoint/2010/main" val="418073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6758938" y="2848134"/>
            <a:ext cx="1318261" cy="878501"/>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0" y="237564"/>
            <a:ext cx="9144000" cy="533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OUR GUIDE TO A COMPREHENSIVE MARKETING STRATEGY</a:t>
            </a:r>
          </a:p>
        </p:txBody>
      </p:sp>
      <p:sp>
        <p:nvSpPr>
          <p:cNvPr id="2" name="Slide Number Placeholder 1"/>
          <p:cNvSpPr>
            <a:spLocks noGrp="1"/>
          </p:cNvSpPr>
          <p:nvPr>
            <p:ph type="sldNum" sz="quarter" idx="12"/>
          </p:nvPr>
        </p:nvSpPr>
        <p:spPr/>
        <p:txBody>
          <a:bodyPr/>
          <a:lstStyle/>
          <a:p>
            <a:fld id="{B5D5A0A8-D4AC-468D-9BA7-6844813F2D55}" type="slidenum">
              <a:rPr lang="en-US" smtClean="0"/>
              <a:pPr/>
              <a:t>7</a:t>
            </a:fld>
            <a:endParaRPr lang="en-US"/>
          </a:p>
        </p:txBody>
      </p:sp>
      <p:sp>
        <p:nvSpPr>
          <p:cNvPr id="4" name="Content Placeholder 3"/>
          <p:cNvSpPr>
            <a:spLocks noGrp="1"/>
          </p:cNvSpPr>
          <p:nvPr>
            <p:ph idx="4294967295"/>
          </p:nvPr>
        </p:nvSpPr>
        <p:spPr>
          <a:xfrm>
            <a:off x="1219200" y="819810"/>
            <a:ext cx="6705600" cy="304800"/>
          </a:xfrm>
        </p:spPr>
        <p:txBody>
          <a:bodyPr>
            <a:normAutofit/>
          </a:bodyPr>
          <a:lstStyle/>
          <a:p>
            <a:pPr marL="0" indent="0" algn="ctr">
              <a:buNone/>
            </a:pPr>
            <a:r>
              <a:rPr lang="en-US" sz="1400" dirty="0"/>
              <a:t>Leveraging Earned, Owned &amp; Paid Media</a:t>
            </a:r>
          </a:p>
        </p:txBody>
      </p:sp>
      <p:sp>
        <p:nvSpPr>
          <p:cNvPr id="8" name="Oval 7"/>
          <p:cNvSpPr/>
          <p:nvPr/>
        </p:nvSpPr>
        <p:spPr>
          <a:xfrm>
            <a:off x="4191000" y="1581150"/>
            <a:ext cx="2133600" cy="2133600"/>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PAID </a:t>
            </a:r>
          </a:p>
          <a:p>
            <a:pPr algn="ctr"/>
            <a:r>
              <a:rPr lang="en-US" sz="1800" b="1" dirty="0"/>
              <a:t>MEDIA</a:t>
            </a:r>
          </a:p>
          <a:p>
            <a:pPr algn="ctr"/>
            <a:endParaRPr lang="en-US" dirty="0"/>
          </a:p>
          <a:p>
            <a:pPr algn="ctr"/>
            <a:endParaRPr lang="en-US" dirty="0"/>
          </a:p>
        </p:txBody>
      </p:sp>
      <p:sp>
        <p:nvSpPr>
          <p:cNvPr id="9" name="Oval 8"/>
          <p:cNvSpPr/>
          <p:nvPr/>
        </p:nvSpPr>
        <p:spPr>
          <a:xfrm>
            <a:off x="2794731" y="1581150"/>
            <a:ext cx="2133600" cy="2133600"/>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EARNED MEDIA</a:t>
            </a:r>
          </a:p>
          <a:p>
            <a:pPr algn="ctr"/>
            <a:endParaRPr lang="en-US" b="1" dirty="0"/>
          </a:p>
          <a:p>
            <a:pPr algn="ctr"/>
            <a:endParaRPr lang="en-US" b="1" dirty="0"/>
          </a:p>
        </p:txBody>
      </p:sp>
      <p:sp>
        <p:nvSpPr>
          <p:cNvPr id="10" name="Oval 9"/>
          <p:cNvSpPr/>
          <p:nvPr/>
        </p:nvSpPr>
        <p:spPr>
          <a:xfrm>
            <a:off x="3505200" y="2571750"/>
            <a:ext cx="2133600" cy="213360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OWNED</a:t>
            </a:r>
            <a:br>
              <a:rPr lang="en-US" b="1" dirty="0"/>
            </a:br>
            <a:r>
              <a:rPr lang="en-US" b="1" dirty="0"/>
              <a:t>MEDIA</a:t>
            </a:r>
          </a:p>
        </p:txBody>
      </p:sp>
      <p:sp>
        <p:nvSpPr>
          <p:cNvPr id="11" name="Oval 10"/>
          <p:cNvSpPr/>
          <p:nvPr/>
        </p:nvSpPr>
        <p:spPr>
          <a:xfrm>
            <a:off x="4191000" y="2564212"/>
            <a:ext cx="762000" cy="762000"/>
          </a:xfrm>
          <a:prstGeom prst="ellipse">
            <a:avLst/>
          </a:prstGeom>
          <a:no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5791200" y="1504950"/>
            <a:ext cx="533400" cy="6858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11900" y="1504950"/>
            <a:ext cx="381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692900" y="1352550"/>
            <a:ext cx="0" cy="381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728334" y="2190749"/>
            <a:ext cx="78105" cy="78105"/>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758939" y="1140610"/>
            <a:ext cx="1927859" cy="2754600"/>
          </a:xfrm>
          <a:prstGeom prst="rect">
            <a:avLst/>
          </a:prstGeom>
          <a:noFill/>
          <a:ln w="9525">
            <a:noFill/>
          </a:ln>
        </p:spPr>
        <p:txBody>
          <a:bodyPr wrap="square" rtlCol="0">
            <a:spAutoFit/>
          </a:bodyPr>
          <a:lstStyle/>
          <a:p>
            <a:pPr>
              <a:tabLst>
                <a:tab pos="801688" algn="l"/>
                <a:tab pos="1312863" algn="l"/>
              </a:tabLst>
            </a:pPr>
            <a:r>
              <a:rPr lang="en-US" sz="1100" b="1" dirty="0">
                <a:solidFill>
                  <a:schemeClr val="tx2"/>
                </a:solidFill>
                <a:latin typeface="Century Gothic" pitchFamily="34" charset="0"/>
              </a:rPr>
              <a:t>ADVERTISING</a:t>
            </a:r>
          </a:p>
          <a:p>
            <a:pPr>
              <a:tabLst>
                <a:tab pos="801688" algn="l"/>
                <a:tab pos="1312863" algn="l"/>
              </a:tabLst>
            </a:pPr>
            <a:r>
              <a:rPr lang="en-US" sz="900" dirty="0">
                <a:latin typeface="Century Gothic" pitchFamily="34" charset="0"/>
              </a:rPr>
              <a:t>Pay Per Click</a:t>
            </a:r>
          </a:p>
          <a:p>
            <a:pPr>
              <a:tabLst>
                <a:tab pos="801688" algn="l"/>
                <a:tab pos="1312863" algn="l"/>
              </a:tabLst>
            </a:pPr>
            <a:r>
              <a:rPr lang="en-US" sz="900" dirty="0">
                <a:latin typeface="Century Gothic" pitchFamily="34" charset="0"/>
              </a:rPr>
              <a:t>Targeted Display</a:t>
            </a:r>
          </a:p>
          <a:p>
            <a:pPr>
              <a:tabLst>
                <a:tab pos="801688" algn="l"/>
                <a:tab pos="1312863" algn="l"/>
              </a:tabLst>
            </a:pPr>
            <a:r>
              <a:rPr lang="en-US" sz="900" dirty="0">
                <a:latin typeface="Century Gothic" pitchFamily="34" charset="0"/>
              </a:rPr>
              <a:t>Targeted Video</a:t>
            </a:r>
          </a:p>
          <a:p>
            <a:pPr>
              <a:tabLst>
                <a:tab pos="801688" algn="l"/>
                <a:tab pos="1312863" algn="l"/>
              </a:tabLst>
            </a:pPr>
            <a:r>
              <a:rPr lang="en-US" sz="900" dirty="0">
                <a:latin typeface="Century Gothic" pitchFamily="34" charset="0"/>
              </a:rPr>
              <a:t>Targeted Audio</a:t>
            </a:r>
          </a:p>
          <a:p>
            <a:pPr>
              <a:tabLst>
                <a:tab pos="801688" algn="l"/>
                <a:tab pos="1312863" algn="l"/>
              </a:tabLst>
            </a:pPr>
            <a:r>
              <a:rPr lang="en-US" sz="900" dirty="0">
                <a:latin typeface="Century Gothic" pitchFamily="34" charset="0"/>
              </a:rPr>
              <a:t>Targeted Email</a:t>
            </a:r>
          </a:p>
          <a:p>
            <a:pPr>
              <a:tabLst>
                <a:tab pos="801688" algn="l"/>
                <a:tab pos="1312863" algn="l"/>
              </a:tabLst>
            </a:pPr>
            <a:r>
              <a:rPr lang="en-US" sz="900" dirty="0">
                <a:latin typeface="Century Gothic" pitchFamily="34" charset="0"/>
              </a:rPr>
              <a:t>Content Promotion (Native)</a:t>
            </a:r>
          </a:p>
          <a:p>
            <a:pPr>
              <a:tabLst>
                <a:tab pos="801688" algn="l"/>
                <a:tab pos="1312863" algn="l"/>
              </a:tabLst>
            </a:pPr>
            <a:r>
              <a:rPr lang="en-US" sz="900" dirty="0">
                <a:latin typeface="Century Gothic" pitchFamily="34" charset="0"/>
              </a:rPr>
              <a:t>Site Specific &amp; Direct Site</a:t>
            </a:r>
          </a:p>
          <a:p>
            <a:pPr>
              <a:tabLst>
                <a:tab pos="801688" algn="l"/>
                <a:tab pos="1312863" algn="l"/>
              </a:tabLst>
            </a:pPr>
            <a:r>
              <a:rPr lang="en-US" sz="900" dirty="0">
                <a:latin typeface="Century Gothic" pitchFamily="34" charset="0"/>
              </a:rPr>
              <a:t>Sponsorships</a:t>
            </a:r>
          </a:p>
          <a:p>
            <a:pPr>
              <a:tabLst>
                <a:tab pos="801688" algn="l"/>
                <a:tab pos="1312863" algn="l"/>
              </a:tabLst>
            </a:pPr>
            <a:r>
              <a:rPr lang="en-US" sz="900" dirty="0">
                <a:latin typeface="Century Gothic" pitchFamily="34" charset="0"/>
              </a:rPr>
              <a:t>Contests </a:t>
            </a:r>
          </a:p>
          <a:p>
            <a:pPr>
              <a:tabLst>
                <a:tab pos="801688" algn="l"/>
                <a:tab pos="1312863" algn="l"/>
              </a:tabLst>
            </a:pPr>
            <a:r>
              <a:rPr lang="en-US" sz="900" dirty="0">
                <a:latin typeface="Century Gothic" pitchFamily="34" charset="0"/>
              </a:rPr>
              <a:t>SMS</a:t>
            </a:r>
          </a:p>
          <a:p>
            <a:pPr>
              <a:tabLst>
                <a:tab pos="801688" algn="l"/>
                <a:tab pos="1312863" algn="l"/>
              </a:tabLst>
            </a:pPr>
            <a:endParaRPr lang="en-US" sz="900" dirty="0">
              <a:latin typeface="Century Gothic" pitchFamily="34" charset="0"/>
            </a:endParaRPr>
          </a:p>
          <a:p>
            <a:pPr>
              <a:tabLst>
                <a:tab pos="801688" algn="l"/>
                <a:tab pos="1312863" algn="l"/>
              </a:tabLst>
            </a:pPr>
            <a:r>
              <a:rPr lang="en-US" sz="900" b="1" dirty="0">
                <a:latin typeface="Century Gothic" pitchFamily="34" charset="0"/>
              </a:rPr>
              <a:t>OTHER ADVERTISING</a:t>
            </a:r>
          </a:p>
          <a:p>
            <a:pPr>
              <a:tabLst>
                <a:tab pos="801688" algn="l"/>
                <a:tab pos="1312863" algn="l"/>
              </a:tabLst>
            </a:pPr>
            <a:r>
              <a:rPr lang="en-US" sz="900" dirty="0">
                <a:latin typeface="Century Gothic" pitchFamily="34" charset="0"/>
              </a:rPr>
              <a:t>Billboards</a:t>
            </a:r>
          </a:p>
          <a:p>
            <a:pPr>
              <a:tabLst>
                <a:tab pos="801688" algn="l"/>
                <a:tab pos="1312863" algn="l"/>
              </a:tabLst>
            </a:pPr>
            <a:r>
              <a:rPr lang="en-US" sz="900" dirty="0">
                <a:latin typeface="Century Gothic" pitchFamily="34" charset="0"/>
              </a:rPr>
              <a:t>TV Commercials</a:t>
            </a:r>
          </a:p>
          <a:p>
            <a:pPr>
              <a:tabLst>
                <a:tab pos="801688" algn="l"/>
                <a:tab pos="1312863" algn="l"/>
              </a:tabLst>
            </a:pPr>
            <a:r>
              <a:rPr lang="en-US" sz="900" dirty="0">
                <a:latin typeface="Century Gothic" pitchFamily="34" charset="0"/>
              </a:rPr>
              <a:t>Radio</a:t>
            </a:r>
          </a:p>
          <a:p>
            <a:pPr>
              <a:tabLst>
                <a:tab pos="801688" algn="l"/>
                <a:tab pos="1312863" algn="l"/>
              </a:tabLst>
            </a:pPr>
            <a:r>
              <a:rPr lang="en-US" sz="900" dirty="0">
                <a:latin typeface="Century Gothic" pitchFamily="34" charset="0"/>
              </a:rPr>
              <a:t>Print</a:t>
            </a:r>
          </a:p>
          <a:p>
            <a:pPr>
              <a:tabLst>
                <a:tab pos="801688" algn="l"/>
                <a:tab pos="1312863" algn="l"/>
              </a:tabLst>
            </a:pPr>
            <a:r>
              <a:rPr lang="en-US" sz="900" dirty="0">
                <a:latin typeface="Century Gothic" pitchFamily="34" charset="0"/>
              </a:rPr>
              <a:t>Direct Mail</a:t>
            </a:r>
          </a:p>
          <a:p>
            <a:pPr>
              <a:tabLst>
                <a:tab pos="801688" algn="l"/>
                <a:tab pos="1312863" algn="l"/>
              </a:tabLst>
            </a:pPr>
            <a:endParaRPr lang="en-US" sz="900" dirty="0">
              <a:latin typeface="Century Gothic" pitchFamily="34" charset="0"/>
            </a:endParaRPr>
          </a:p>
        </p:txBody>
      </p:sp>
      <p:grpSp>
        <p:nvGrpSpPr>
          <p:cNvPr id="27" name="Group 26"/>
          <p:cNvGrpSpPr/>
          <p:nvPr/>
        </p:nvGrpSpPr>
        <p:grpSpPr>
          <a:xfrm flipH="1">
            <a:off x="2209800" y="1451849"/>
            <a:ext cx="990600" cy="916304"/>
            <a:chOff x="1702434" y="2809876"/>
            <a:chExt cx="964566" cy="916304"/>
          </a:xfrm>
        </p:grpSpPr>
        <p:cxnSp>
          <p:nvCxnSpPr>
            <p:cNvPr id="23" name="Straight Connector 22"/>
            <p:cNvCxnSpPr/>
            <p:nvPr/>
          </p:nvCxnSpPr>
          <p:spPr>
            <a:xfrm flipV="1">
              <a:off x="1765300" y="2962276"/>
              <a:ext cx="533400" cy="6858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86000" y="2962276"/>
              <a:ext cx="381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67000" y="2809876"/>
              <a:ext cx="0" cy="381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702434" y="3648075"/>
              <a:ext cx="78105" cy="78105"/>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flipH="1" flipV="1">
            <a:off x="2601083" y="3884434"/>
            <a:ext cx="1462798" cy="374630"/>
            <a:chOff x="1702434" y="3516092"/>
            <a:chExt cx="1424354" cy="381000"/>
          </a:xfrm>
        </p:grpSpPr>
        <p:cxnSp>
          <p:nvCxnSpPr>
            <p:cNvPr id="30" name="Straight Connector 29"/>
            <p:cNvCxnSpPr/>
            <p:nvPr/>
          </p:nvCxnSpPr>
          <p:spPr>
            <a:xfrm flipV="1">
              <a:off x="1780539" y="3668492"/>
              <a:ext cx="134624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126788" y="3516092"/>
              <a:ext cx="0" cy="381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1702434" y="3629440"/>
              <a:ext cx="78105" cy="78105"/>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731520" y="1331596"/>
            <a:ext cx="1447800" cy="1369606"/>
          </a:xfrm>
          <a:prstGeom prst="rect">
            <a:avLst/>
          </a:prstGeom>
          <a:noFill/>
          <a:ln w="9525">
            <a:noFill/>
          </a:ln>
        </p:spPr>
        <p:txBody>
          <a:bodyPr wrap="square" rtlCol="0">
            <a:spAutoFit/>
          </a:bodyPr>
          <a:lstStyle/>
          <a:p>
            <a:pPr algn="r">
              <a:tabLst>
                <a:tab pos="801688" algn="l"/>
                <a:tab pos="1312863" algn="l"/>
              </a:tabLst>
            </a:pPr>
            <a:r>
              <a:rPr lang="en-US" sz="1100" b="1" dirty="0">
                <a:solidFill>
                  <a:schemeClr val="tx2"/>
                </a:solidFill>
                <a:latin typeface="Century Gothic" pitchFamily="34" charset="0"/>
              </a:rPr>
              <a:t>ENGAGEMENT</a:t>
            </a:r>
          </a:p>
          <a:p>
            <a:pPr algn="r">
              <a:tabLst>
                <a:tab pos="801688" algn="l"/>
                <a:tab pos="1312863" algn="l"/>
              </a:tabLst>
            </a:pPr>
            <a:r>
              <a:rPr lang="en-US" sz="900" dirty="0">
                <a:latin typeface="Century Gothic" pitchFamily="34" charset="0"/>
              </a:rPr>
              <a:t>Social Engagement</a:t>
            </a:r>
          </a:p>
          <a:p>
            <a:pPr algn="r">
              <a:tabLst>
                <a:tab pos="801688" algn="l"/>
                <a:tab pos="1312863" algn="l"/>
              </a:tabLst>
            </a:pPr>
            <a:r>
              <a:rPr lang="en-US" sz="900" dirty="0">
                <a:latin typeface="Century Gothic" pitchFamily="34" charset="0"/>
              </a:rPr>
              <a:t>Social Shares</a:t>
            </a:r>
          </a:p>
          <a:p>
            <a:pPr algn="r">
              <a:tabLst>
                <a:tab pos="801688" algn="l"/>
                <a:tab pos="1312863" algn="l"/>
              </a:tabLst>
            </a:pPr>
            <a:r>
              <a:rPr lang="en-US" sz="900" dirty="0">
                <a:latin typeface="Century Gothic" pitchFamily="34" charset="0"/>
              </a:rPr>
              <a:t>Mentions</a:t>
            </a:r>
          </a:p>
          <a:p>
            <a:pPr algn="r">
              <a:tabLst>
                <a:tab pos="801688" algn="l"/>
                <a:tab pos="1312863" algn="l"/>
              </a:tabLst>
            </a:pPr>
            <a:r>
              <a:rPr lang="en-US" sz="900" dirty="0">
                <a:latin typeface="Century Gothic" pitchFamily="34" charset="0"/>
              </a:rPr>
              <a:t>Reposts/Retweets</a:t>
            </a:r>
          </a:p>
          <a:p>
            <a:pPr algn="r">
              <a:tabLst>
                <a:tab pos="801688" algn="l"/>
                <a:tab pos="1312863" algn="l"/>
              </a:tabLst>
            </a:pPr>
            <a:r>
              <a:rPr lang="en-US" sz="900" dirty="0">
                <a:latin typeface="Century Gothic" pitchFamily="34" charset="0"/>
              </a:rPr>
              <a:t>Business Reviews</a:t>
            </a:r>
          </a:p>
          <a:p>
            <a:pPr algn="r">
              <a:tabLst>
                <a:tab pos="801688" algn="l"/>
                <a:tab pos="1312863" algn="l"/>
              </a:tabLst>
            </a:pPr>
            <a:r>
              <a:rPr lang="en-US" sz="900" dirty="0">
                <a:latin typeface="Century Gothic" pitchFamily="34" charset="0"/>
              </a:rPr>
              <a:t>Blog Comments</a:t>
            </a:r>
          </a:p>
          <a:p>
            <a:pPr algn="r">
              <a:tabLst>
                <a:tab pos="801688" algn="l"/>
                <a:tab pos="1312863" algn="l"/>
              </a:tabLst>
            </a:pPr>
            <a:r>
              <a:rPr lang="en-US" sz="900" dirty="0" err="1">
                <a:latin typeface="Century Gothic" pitchFamily="34" charset="0"/>
              </a:rPr>
              <a:t>eNewsletters</a:t>
            </a:r>
            <a:endParaRPr lang="en-US" sz="900" dirty="0">
              <a:latin typeface="Century Gothic" pitchFamily="34" charset="0"/>
            </a:endParaRPr>
          </a:p>
          <a:p>
            <a:pPr algn="r">
              <a:tabLst>
                <a:tab pos="801688" algn="l"/>
                <a:tab pos="1312863" algn="l"/>
              </a:tabLst>
            </a:pPr>
            <a:r>
              <a:rPr lang="en-US" sz="900" dirty="0">
                <a:latin typeface="Century Gothic" pitchFamily="34" charset="0"/>
              </a:rPr>
              <a:t>SEO Ranking</a:t>
            </a:r>
          </a:p>
        </p:txBody>
      </p:sp>
      <p:sp>
        <p:nvSpPr>
          <p:cNvPr id="35" name="TextBox 34"/>
          <p:cNvSpPr txBox="1"/>
          <p:nvPr/>
        </p:nvSpPr>
        <p:spPr>
          <a:xfrm>
            <a:off x="967752" y="3794980"/>
            <a:ext cx="1659244" cy="815608"/>
          </a:xfrm>
          <a:prstGeom prst="rect">
            <a:avLst/>
          </a:prstGeom>
          <a:noFill/>
          <a:ln w="9525">
            <a:noFill/>
          </a:ln>
        </p:spPr>
        <p:txBody>
          <a:bodyPr wrap="square" rtlCol="0">
            <a:spAutoFit/>
          </a:bodyPr>
          <a:lstStyle/>
          <a:p>
            <a:pPr algn="r">
              <a:tabLst>
                <a:tab pos="801688" algn="l"/>
                <a:tab pos="1312863" algn="l"/>
              </a:tabLst>
            </a:pPr>
            <a:r>
              <a:rPr lang="en-US" sz="1100" b="1" dirty="0">
                <a:solidFill>
                  <a:schemeClr val="tx2"/>
                </a:solidFill>
                <a:latin typeface="Century Gothic" pitchFamily="34" charset="0"/>
              </a:rPr>
              <a:t>OWNED PROPERTY</a:t>
            </a:r>
          </a:p>
          <a:p>
            <a:pPr algn="r">
              <a:tabLst>
                <a:tab pos="801688" algn="l"/>
                <a:tab pos="1312863" algn="l"/>
              </a:tabLst>
            </a:pPr>
            <a:r>
              <a:rPr lang="en-US" sz="900" dirty="0">
                <a:latin typeface="Century Gothic" pitchFamily="34" charset="0"/>
              </a:rPr>
              <a:t>Responsive Website</a:t>
            </a:r>
          </a:p>
          <a:p>
            <a:pPr algn="r">
              <a:tabLst>
                <a:tab pos="801688" algn="l"/>
                <a:tab pos="1312863" algn="l"/>
              </a:tabLst>
            </a:pPr>
            <a:r>
              <a:rPr lang="en-US" sz="900" dirty="0">
                <a:latin typeface="Century Gothic" pitchFamily="34" charset="0"/>
              </a:rPr>
              <a:t>Social Channels</a:t>
            </a:r>
          </a:p>
          <a:p>
            <a:pPr algn="r">
              <a:tabLst>
                <a:tab pos="801688" algn="l"/>
                <a:tab pos="1312863" algn="l"/>
              </a:tabLst>
            </a:pPr>
            <a:r>
              <a:rPr lang="en-US" sz="900" dirty="0">
                <a:latin typeface="Century Gothic" pitchFamily="34" charset="0"/>
              </a:rPr>
              <a:t>Business Listing Profiles</a:t>
            </a:r>
          </a:p>
          <a:p>
            <a:pPr algn="r">
              <a:tabLst>
                <a:tab pos="801688" algn="l"/>
                <a:tab pos="1312863" algn="l"/>
              </a:tabLst>
            </a:pPr>
            <a:r>
              <a:rPr lang="en-US" sz="900" dirty="0">
                <a:latin typeface="Century Gothic" pitchFamily="34" charset="0"/>
              </a:rPr>
              <a:t>Blog &amp; Company “Voice”</a:t>
            </a:r>
          </a:p>
        </p:txBody>
      </p:sp>
      <p:cxnSp>
        <p:nvCxnSpPr>
          <p:cNvPr id="41" name="Straight Arrow Connector 40"/>
          <p:cNvCxnSpPr/>
          <p:nvPr/>
        </p:nvCxnSpPr>
        <p:spPr>
          <a:xfrm>
            <a:off x="4572000" y="1140610"/>
            <a:ext cx="0" cy="173660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94731" y="1141613"/>
            <a:ext cx="352986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rot="15103305">
            <a:off x="2916194" y="2640851"/>
            <a:ext cx="360613" cy="1577760"/>
            <a:chOff x="5880734" y="843494"/>
            <a:chExt cx="360613" cy="1577760"/>
          </a:xfrm>
        </p:grpSpPr>
        <p:cxnSp>
          <p:nvCxnSpPr>
            <p:cNvPr id="49" name="Straight Connector 48"/>
            <p:cNvCxnSpPr>
              <a:endCxn id="39" idx="3"/>
            </p:cNvCxnSpPr>
            <p:nvPr/>
          </p:nvCxnSpPr>
          <p:spPr>
            <a:xfrm rot="6496695" flipH="1" flipV="1">
              <a:off x="5439324" y="1589027"/>
              <a:ext cx="1547555" cy="5649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5880734" y="2343149"/>
              <a:ext cx="78105" cy="78105"/>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4831238">
            <a:off x="5631484" y="3194131"/>
            <a:ext cx="664420" cy="1430060"/>
            <a:chOff x="6278102" y="1060090"/>
            <a:chExt cx="664420" cy="1430060"/>
          </a:xfrm>
        </p:grpSpPr>
        <p:cxnSp>
          <p:nvCxnSpPr>
            <p:cNvPr id="44" name="Straight Connector 43"/>
            <p:cNvCxnSpPr>
              <a:endCxn id="38" idx="1"/>
            </p:cNvCxnSpPr>
            <p:nvPr/>
          </p:nvCxnSpPr>
          <p:spPr>
            <a:xfrm rot="16768762">
              <a:off x="5998019" y="1514869"/>
              <a:ext cx="1399282" cy="48972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6278102" y="2412045"/>
              <a:ext cx="78105" cy="78105"/>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6692900" y="3845230"/>
            <a:ext cx="1219200" cy="784830"/>
          </a:xfrm>
          <a:prstGeom prst="rect">
            <a:avLst/>
          </a:prstGeom>
          <a:solidFill>
            <a:schemeClr val="bg1"/>
          </a:solidFill>
          <a:ln w="9525">
            <a:solidFill>
              <a:schemeClr val="accent6"/>
            </a:solidFill>
          </a:ln>
        </p:spPr>
        <p:txBody>
          <a:bodyPr wrap="square" rtlCol="0">
            <a:spAutoFit/>
          </a:bodyPr>
          <a:lstStyle/>
          <a:p>
            <a:pPr>
              <a:tabLst>
                <a:tab pos="801688" algn="l"/>
                <a:tab pos="1312863" algn="l"/>
              </a:tabLst>
            </a:pPr>
            <a:r>
              <a:rPr lang="en-US" sz="900" dirty="0">
                <a:latin typeface="Century Gothic" pitchFamily="34" charset="0"/>
              </a:rPr>
              <a:t>Gain more exposure and build authority to your website with SEO and PPC</a:t>
            </a:r>
            <a:endParaRPr lang="en-US" sz="600" dirty="0">
              <a:latin typeface="Century Gothic" pitchFamily="34" charset="0"/>
            </a:endParaRPr>
          </a:p>
        </p:txBody>
      </p:sp>
      <p:sp>
        <p:nvSpPr>
          <p:cNvPr id="39" name="TextBox 38"/>
          <p:cNvSpPr txBox="1"/>
          <p:nvPr/>
        </p:nvSpPr>
        <p:spPr>
          <a:xfrm>
            <a:off x="1098642" y="2869419"/>
            <a:ext cx="1162050" cy="784830"/>
          </a:xfrm>
          <a:prstGeom prst="rect">
            <a:avLst/>
          </a:prstGeom>
          <a:solidFill>
            <a:schemeClr val="bg1"/>
          </a:solidFill>
          <a:ln w="9525">
            <a:solidFill>
              <a:schemeClr val="accent6"/>
            </a:solidFill>
          </a:ln>
        </p:spPr>
        <p:txBody>
          <a:bodyPr wrap="square" rtlCol="0">
            <a:spAutoFit/>
          </a:bodyPr>
          <a:lstStyle/>
          <a:p>
            <a:pPr>
              <a:tabLst>
                <a:tab pos="801688" algn="l"/>
                <a:tab pos="1312863" algn="l"/>
              </a:tabLst>
            </a:pPr>
            <a:r>
              <a:rPr lang="en-US" sz="900" dirty="0">
                <a:latin typeface="Century Gothic" pitchFamily="34" charset="0"/>
              </a:rPr>
              <a:t>SEO, Blogging and Brand Content Drive Earned Media &amp; Traffic</a:t>
            </a:r>
            <a:endParaRPr lang="en-US" sz="600" dirty="0">
              <a:latin typeface="Century Gothic" pitchFamily="34" charset="0"/>
            </a:endParaRPr>
          </a:p>
        </p:txBody>
      </p:sp>
    </p:spTree>
    <p:extLst>
      <p:ext uri="{BB962C8B-B14F-4D97-AF65-F5344CB8AC3E}">
        <p14:creationId xmlns:p14="http://schemas.microsoft.com/office/powerpoint/2010/main" val="2266240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2766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33350"/>
            <a:ext cx="2895600" cy="1219200"/>
          </a:xfrm>
        </p:spPr>
        <p:txBody>
          <a:bodyPr>
            <a:noAutofit/>
          </a:bodyPr>
          <a:lstStyle/>
          <a:p>
            <a:pPr algn="l"/>
            <a:r>
              <a:rPr lang="en-US" sz="2800" dirty="0">
                <a:solidFill>
                  <a:schemeClr val="bg1"/>
                </a:solidFill>
              </a:rPr>
              <a:t>WEBSITE DEVELOPMENT</a:t>
            </a:r>
          </a:p>
        </p:txBody>
      </p:sp>
      <p:sp>
        <p:nvSpPr>
          <p:cNvPr id="5" name="TextBox 4"/>
          <p:cNvSpPr txBox="1"/>
          <p:nvPr/>
        </p:nvSpPr>
        <p:spPr>
          <a:xfrm>
            <a:off x="3581400" y="895350"/>
            <a:ext cx="2209800" cy="3308598"/>
          </a:xfrm>
          <a:prstGeom prst="rect">
            <a:avLst/>
          </a:prstGeom>
          <a:noFill/>
        </p:spPr>
        <p:txBody>
          <a:bodyPr wrap="square" rtlCol="0">
            <a:spAutoFit/>
          </a:bodyPr>
          <a:lstStyle/>
          <a:p>
            <a:r>
              <a:rPr lang="en-US" sz="1100" b="1" dirty="0">
                <a:solidFill>
                  <a:schemeClr val="accent2"/>
                </a:solidFill>
                <a:latin typeface="+mj-lt"/>
              </a:rPr>
              <a:t>CUSTOM DEVELOPMENT</a:t>
            </a:r>
          </a:p>
          <a:p>
            <a:r>
              <a:rPr lang="en-US" sz="1100" dirty="0">
                <a:latin typeface="+mj-lt"/>
              </a:rPr>
              <a:t>Amplified will design and create an affordable, professional, and informative website that is responsive on all devices and customized for your business.</a:t>
            </a:r>
          </a:p>
          <a:p>
            <a:endParaRPr lang="en-US" sz="1100" dirty="0">
              <a:latin typeface="+mj-lt"/>
            </a:endParaRPr>
          </a:p>
          <a:p>
            <a:r>
              <a:rPr lang="en-US" sz="1100" b="1" dirty="0">
                <a:solidFill>
                  <a:schemeClr val="accent2"/>
                </a:solidFill>
                <a:latin typeface="+mj-lt"/>
              </a:rPr>
              <a:t>HOSTING &amp; MAINTENANCE</a:t>
            </a:r>
          </a:p>
          <a:p>
            <a:r>
              <a:rPr lang="en-US" sz="1100" dirty="0">
                <a:latin typeface="+mj-lt"/>
              </a:rPr>
              <a:t>Our hosting program offers 100% hack-free security, giving you piece of mind that your site is safe and malware free. Our team will work with you to keep your website content fresh and up to date with our website maintenance programs.</a:t>
            </a:r>
          </a:p>
          <a:p>
            <a:endParaRPr lang="en-US" sz="1100" dirty="0">
              <a:latin typeface="+mj-lt"/>
            </a:endParaRPr>
          </a:p>
        </p:txBody>
      </p:sp>
      <p:sp>
        <p:nvSpPr>
          <p:cNvPr id="6" name="TextBox 5"/>
          <p:cNvSpPr txBox="1"/>
          <p:nvPr/>
        </p:nvSpPr>
        <p:spPr>
          <a:xfrm>
            <a:off x="6324600" y="895350"/>
            <a:ext cx="2590800" cy="2123658"/>
          </a:xfrm>
          <a:prstGeom prst="rect">
            <a:avLst/>
          </a:prstGeom>
          <a:noFill/>
        </p:spPr>
        <p:txBody>
          <a:bodyPr wrap="square" rtlCol="0">
            <a:spAutoFit/>
          </a:bodyPr>
          <a:lstStyle/>
          <a:p>
            <a:r>
              <a:rPr lang="en-US" sz="1100" b="1" dirty="0">
                <a:solidFill>
                  <a:schemeClr val="accent2"/>
                </a:solidFill>
                <a:latin typeface="+mj-lt"/>
              </a:rPr>
              <a:t>CONVERSION PAGES</a:t>
            </a:r>
          </a:p>
          <a:p>
            <a:r>
              <a:rPr lang="en-US" sz="1100" dirty="0">
                <a:latin typeface="+mj-lt"/>
              </a:rPr>
              <a:t>Convert your social media followers, email subscribers and ad campaign clicks into sales, with a landing page designed</a:t>
            </a:r>
          </a:p>
          <a:p>
            <a:r>
              <a:rPr lang="en-US" sz="1100" dirty="0">
                <a:latin typeface="+mj-lt"/>
              </a:rPr>
              <a:t>to convert leads into customers.</a:t>
            </a:r>
          </a:p>
          <a:p>
            <a:endParaRPr lang="en-US" sz="1100" dirty="0">
              <a:latin typeface="+mj-lt"/>
            </a:endParaRPr>
          </a:p>
          <a:p>
            <a:r>
              <a:rPr lang="en-US" sz="1100" b="1" dirty="0">
                <a:solidFill>
                  <a:schemeClr val="accent2"/>
                </a:solidFill>
                <a:latin typeface="+mj-lt"/>
              </a:rPr>
              <a:t>ANALYTICS &amp; REPORTING</a:t>
            </a:r>
          </a:p>
          <a:p>
            <a:r>
              <a:rPr lang="en-US" sz="1100" dirty="0">
                <a:latin typeface="+mj-lt"/>
              </a:rPr>
              <a:t>Gain valuable insights with rich reporting to deliver data about your website visitors and their behaviors on your site.</a:t>
            </a:r>
          </a:p>
        </p:txBody>
      </p:sp>
      <p:sp>
        <p:nvSpPr>
          <p:cNvPr id="7" name="Slide Number Placeholder 6"/>
          <p:cNvSpPr>
            <a:spLocks noGrp="1"/>
          </p:cNvSpPr>
          <p:nvPr>
            <p:ph type="sldNum" sz="quarter" idx="12"/>
          </p:nvPr>
        </p:nvSpPr>
        <p:spPr/>
        <p:txBody>
          <a:bodyPr/>
          <a:lstStyle/>
          <a:p>
            <a:fld id="{DCCE9A52-EE2C-4D3F-93AB-6FF6A51587D2}" type="slidenum">
              <a:rPr lang="en-US" smtClean="0"/>
              <a:pPr/>
              <a:t>8</a:t>
            </a:fld>
            <a:endParaRPr lang="en-US"/>
          </a:p>
        </p:txBody>
      </p:sp>
      <p:sp>
        <p:nvSpPr>
          <p:cNvPr id="8" name="Freeform 124"/>
          <p:cNvSpPr>
            <a:spLocks noChangeArrowheads="1"/>
          </p:cNvSpPr>
          <p:nvPr/>
        </p:nvSpPr>
        <p:spPr bwMode="auto">
          <a:xfrm>
            <a:off x="3352801" y="1002338"/>
            <a:ext cx="228599" cy="173176"/>
          </a:xfrm>
          <a:custGeom>
            <a:avLst/>
            <a:gdLst>
              <a:gd name="T0" fmla="*/ 593 w 601"/>
              <a:gd name="T1" fmla="*/ 248 h 453"/>
              <a:gd name="T2" fmla="*/ 593 w 601"/>
              <a:gd name="T3" fmla="*/ 248 h 453"/>
              <a:gd name="T4" fmla="*/ 593 w 601"/>
              <a:gd name="T5" fmla="*/ 248 h 453"/>
              <a:gd name="T6" fmla="*/ 480 w 601"/>
              <a:gd name="T7" fmla="*/ 361 h 453"/>
              <a:gd name="T8" fmla="*/ 480 w 601"/>
              <a:gd name="T9" fmla="*/ 361 h 453"/>
              <a:gd name="T10" fmla="*/ 459 w 601"/>
              <a:gd name="T11" fmla="*/ 368 h 453"/>
              <a:gd name="T12" fmla="*/ 431 w 601"/>
              <a:gd name="T13" fmla="*/ 339 h 453"/>
              <a:gd name="T14" fmla="*/ 438 w 601"/>
              <a:gd name="T15" fmla="*/ 318 h 453"/>
              <a:gd name="T16" fmla="*/ 438 w 601"/>
              <a:gd name="T17" fmla="*/ 318 h 453"/>
              <a:gd name="T18" fmla="*/ 530 w 601"/>
              <a:gd name="T19" fmla="*/ 226 h 453"/>
              <a:gd name="T20" fmla="*/ 438 w 601"/>
              <a:gd name="T21" fmla="*/ 134 h 453"/>
              <a:gd name="T22" fmla="*/ 438 w 601"/>
              <a:gd name="T23" fmla="*/ 134 h 453"/>
              <a:gd name="T24" fmla="*/ 431 w 601"/>
              <a:gd name="T25" fmla="*/ 113 h 453"/>
              <a:gd name="T26" fmla="*/ 459 w 601"/>
              <a:gd name="T27" fmla="*/ 85 h 453"/>
              <a:gd name="T28" fmla="*/ 480 w 601"/>
              <a:gd name="T29" fmla="*/ 92 h 453"/>
              <a:gd name="T30" fmla="*/ 480 w 601"/>
              <a:gd name="T31" fmla="*/ 92 h 453"/>
              <a:gd name="T32" fmla="*/ 593 w 601"/>
              <a:gd name="T33" fmla="*/ 205 h 453"/>
              <a:gd name="T34" fmla="*/ 600 w 601"/>
              <a:gd name="T35" fmla="*/ 226 h 453"/>
              <a:gd name="T36" fmla="*/ 593 w 601"/>
              <a:gd name="T37" fmla="*/ 248 h 453"/>
              <a:gd name="T38" fmla="*/ 247 w 601"/>
              <a:gd name="T39" fmla="*/ 431 h 453"/>
              <a:gd name="T40" fmla="*/ 247 w 601"/>
              <a:gd name="T41" fmla="*/ 431 h 453"/>
              <a:gd name="T42" fmla="*/ 226 w 601"/>
              <a:gd name="T43" fmla="*/ 452 h 453"/>
              <a:gd name="T44" fmla="*/ 198 w 601"/>
              <a:gd name="T45" fmla="*/ 424 h 453"/>
              <a:gd name="T46" fmla="*/ 198 w 601"/>
              <a:gd name="T47" fmla="*/ 410 h 453"/>
              <a:gd name="T48" fmla="*/ 346 w 601"/>
              <a:gd name="T49" fmla="*/ 14 h 453"/>
              <a:gd name="T50" fmla="*/ 374 w 601"/>
              <a:gd name="T51" fmla="*/ 0 h 453"/>
              <a:gd name="T52" fmla="*/ 403 w 601"/>
              <a:gd name="T53" fmla="*/ 28 h 453"/>
              <a:gd name="T54" fmla="*/ 403 w 601"/>
              <a:gd name="T55" fmla="*/ 35 h 453"/>
              <a:gd name="T56" fmla="*/ 247 w 601"/>
              <a:gd name="T57" fmla="*/ 431 h 453"/>
              <a:gd name="T58" fmla="*/ 155 w 601"/>
              <a:gd name="T59" fmla="*/ 134 h 453"/>
              <a:gd name="T60" fmla="*/ 155 w 601"/>
              <a:gd name="T61" fmla="*/ 134 h 453"/>
              <a:gd name="T62" fmla="*/ 63 w 601"/>
              <a:gd name="T63" fmla="*/ 226 h 453"/>
              <a:gd name="T64" fmla="*/ 162 w 601"/>
              <a:gd name="T65" fmla="*/ 318 h 453"/>
              <a:gd name="T66" fmla="*/ 162 w 601"/>
              <a:gd name="T67" fmla="*/ 318 h 453"/>
              <a:gd name="T68" fmla="*/ 169 w 601"/>
              <a:gd name="T69" fmla="*/ 339 h 453"/>
              <a:gd name="T70" fmla="*/ 141 w 601"/>
              <a:gd name="T71" fmla="*/ 368 h 453"/>
              <a:gd name="T72" fmla="*/ 120 w 601"/>
              <a:gd name="T73" fmla="*/ 361 h 453"/>
              <a:gd name="T74" fmla="*/ 120 w 601"/>
              <a:gd name="T75" fmla="*/ 361 h 453"/>
              <a:gd name="T76" fmla="*/ 7 w 601"/>
              <a:gd name="T77" fmla="*/ 248 h 453"/>
              <a:gd name="T78" fmla="*/ 7 w 601"/>
              <a:gd name="T79" fmla="*/ 248 h 453"/>
              <a:gd name="T80" fmla="*/ 0 w 601"/>
              <a:gd name="T81" fmla="*/ 226 h 453"/>
              <a:gd name="T82" fmla="*/ 7 w 601"/>
              <a:gd name="T83" fmla="*/ 205 h 453"/>
              <a:gd name="T84" fmla="*/ 120 w 601"/>
              <a:gd name="T85" fmla="*/ 92 h 453"/>
              <a:gd name="T86" fmla="*/ 120 w 601"/>
              <a:gd name="T87" fmla="*/ 92 h 453"/>
              <a:gd name="T88" fmla="*/ 141 w 601"/>
              <a:gd name="T89" fmla="*/ 85 h 453"/>
              <a:gd name="T90" fmla="*/ 169 w 601"/>
              <a:gd name="T91" fmla="*/ 113 h 453"/>
              <a:gd name="T92" fmla="*/ 155 w 601"/>
              <a:gd name="T93" fmla="*/ 13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1" h="453">
                <a:moveTo>
                  <a:pt x="593" y="248"/>
                </a:moveTo>
                <a:lnTo>
                  <a:pt x="593" y="248"/>
                </a:lnTo>
                <a:lnTo>
                  <a:pt x="593" y="248"/>
                </a:lnTo>
                <a:cubicBezTo>
                  <a:pt x="480" y="361"/>
                  <a:pt x="480" y="361"/>
                  <a:pt x="480" y="361"/>
                </a:cubicBezTo>
                <a:lnTo>
                  <a:pt x="480" y="361"/>
                </a:lnTo>
                <a:cubicBezTo>
                  <a:pt x="473" y="361"/>
                  <a:pt x="466" y="368"/>
                  <a:pt x="459" y="368"/>
                </a:cubicBezTo>
                <a:cubicBezTo>
                  <a:pt x="445" y="368"/>
                  <a:pt x="431" y="353"/>
                  <a:pt x="431" y="339"/>
                </a:cubicBezTo>
                <a:cubicBezTo>
                  <a:pt x="431" y="332"/>
                  <a:pt x="431" y="325"/>
                  <a:pt x="438" y="318"/>
                </a:cubicBezTo>
                <a:lnTo>
                  <a:pt x="438" y="318"/>
                </a:lnTo>
                <a:cubicBezTo>
                  <a:pt x="530" y="226"/>
                  <a:pt x="530" y="226"/>
                  <a:pt x="530" y="226"/>
                </a:cubicBezTo>
                <a:cubicBezTo>
                  <a:pt x="438" y="134"/>
                  <a:pt x="438" y="134"/>
                  <a:pt x="438" y="134"/>
                </a:cubicBezTo>
                <a:lnTo>
                  <a:pt x="438" y="134"/>
                </a:lnTo>
                <a:cubicBezTo>
                  <a:pt x="431" y="127"/>
                  <a:pt x="431" y="120"/>
                  <a:pt x="431" y="113"/>
                </a:cubicBezTo>
                <a:cubicBezTo>
                  <a:pt x="431" y="92"/>
                  <a:pt x="445" y="85"/>
                  <a:pt x="459" y="85"/>
                </a:cubicBezTo>
                <a:cubicBezTo>
                  <a:pt x="466" y="85"/>
                  <a:pt x="473" y="85"/>
                  <a:pt x="480" y="92"/>
                </a:cubicBezTo>
                <a:lnTo>
                  <a:pt x="480" y="92"/>
                </a:lnTo>
                <a:cubicBezTo>
                  <a:pt x="593" y="205"/>
                  <a:pt x="593" y="205"/>
                  <a:pt x="593" y="205"/>
                </a:cubicBezTo>
                <a:cubicBezTo>
                  <a:pt x="593" y="205"/>
                  <a:pt x="600" y="212"/>
                  <a:pt x="600" y="226"/>
                </a:cubicBezTo>
                <a:cubicBezTo>
                  <a:pt x="600" y="233"/>
                  <a:pt x="600" y="240"/>
                  <a:pt x="593" y="248"/>
                </a:cubicBezTo>
                <a:close/>
                <a:moveTo>
                  <a:pt x="247" y="431"/>
                </a:moveTo>
                <a:lnTo>
                  <a:pt x="247" y="431"/>
                </a:lnTo>
                <a:cubicBezTo>
                  <a:pt x="247" y="445"/>
                  <a:pt x="233" y="452"/>
                  <a:pt x="226" y="452"/>
                </a:cubicBezTo>
                <a:cubicBezTo>
                  <a:pt x="205" y="452"/>
                  <a:pt x="198" y="438"/>
                  <a:pt x="198" y="424"/>
                </a:cubicBezTo>
                <a:cubicBezTo>
                  <a:pt x="198" y="417"/>
                  <a:pt x="198" y="417"/>
                  <a:pt x="198" y="410"/>
                </a:cubicBezTo>
                <a:cubicBezTo>
                  <a:pt x="346" y="14"/>
                  <a:pt x="346" y="14"/>
                  <a:pt x="346" y="14"/>
                </a:cubicBezTo>
                <a:cubicBezTo>
                  <a:pt x="353" y="7"/>
                  <a:pt x="360" y="0"/>
                  <a:pt x="374" y="0"/>
                </a:cubicBezTo>
                <a:cubicBezTo>
                  <a:pt x="389" y="0"/>
                  <a:pt x="403" y="7"/>
                  <a:pt x="403" y="28"/>
                </a:cubicBezTo>
                <a:lnTo>
                  <a:pt x="403" y="35"/>
                </a:lnTo>
                <a:lnTo>
                  <a:pt x="247" y="431"/>
                </a:lnTo>
                <a:close/>
                <a:moveTo>
                  <a:pt x="155" y="134"/>
                </a:moveTo>
                <a:lnTo>
                  <a:pt x="155" y="134"/>
                </a:lnTo>
                <a:cubicBezTo>
                  <a:pt x="63" y="226"/>
                  <a:pt x="63" y="226"/>
                  <a:pt x="63" y="226"/>
                </a:cubicBezTo>
                <a:cubicBezTo>
                  <a:pt x="162" y="318"/>
                  <a:pt x="162" y="318"/>
                  <a:pt x="162" y="318"/>
                </a:cubicBezTo>
                <a:lnTo>
                  <a:pt x="162" y="318"/>
                </a:lnTo>
                <a:cubicBezTo>
                  <a:pt x="162" y="325"/>
                  <a:pt x="169" y="332"/>
                  <a:pt x="169" y="339"/>
                </a:cubicBezTo>
                <a:cubicBezTo>
                  <a:pt x="169" y="353"/>
                  <a:pt x="155" y="368"/>
                  <a:pt x="141" y="368"/>
                </a:cubicBezTo>
                <a:cubicBezTo>
                  <a:pt x="134" y="368"/>
                  <a:pt x="127" y="361"/>
                  <a:pt x="120" y="361"/>
                </a:cubicBezTo>
                <a:lnTo>
                  <a:pt x="120" y="361"/>
                </a:lnTo>
                <a:cubicBezTo>
                  <a:pt x="7" y="248"/>
                  <a:pt x="7" y="248"/>
                  <a:pt x="7" y="248"/>
                </a:cubicBezTo>
                <a:lnTo>
                  <a:pt x="7" y="248"/>
                </a:lnTo>
                <a:cubicBezTo>
                  <a:pt x="0" y="240"/>
                  <a:pt x="0" y="233"/>
                  <a:pt x="0" y="226"/>
                </a:cubicBezTo>
                <a:cubicBezTo>
                  <a:pt x="0" y="212"/>
                  <a:pt x="0" y="205"/>
                  <a:pt x="7" y="205"/>
                </a:cubicBezTo>
                <a:cubicBezTo>
                  <a:pt x="120" y="92"/>
                  <a:pt x="120" y="92"/>
                  <a:pt x="120" y="92"/>
                </a:cubicBezTo>
                <a:lnTo>
                  <a:pt x="120" y="92"/>
                </a:lnTo>
                <a:cubicBezTo>
                  <a:pt x="127" y="85"/>
                  <a:pt x="134" y="85"/>
                  <a:pt x="141" y="85"/>
                </a:cubicBezTo>
                <a:cubicBezTo>
                  <a:pt x="155" y="85"/>
                  <a:pt x="169" y="92"/>
                  <a:pt x="169" y="113"/>
                </a:cubicBezTo>
                <a:cubicBezTo>
                  <a:pt x="169" y="120"/>
                  <a:pt x="162" y="127"/>
                  <a:pt x="155" y="134"/>
                </a:cubicBezTo>
                <a:close/>
              </a:path>
            </a:pathLst>
          </a:custGeom>
          <a:solidFill>
            <a:schemeClr val="accent3"/>
          </a:solidFill>
          <a:ln>
            <a:noFill/>
          </a:ln>
          <a:effectLst/>
        </p:spPr>
        <p:txBody>
          <a:bodyPr wrap="none" anchor="ctr"/>
          <a:lstStyle/>
          <a:p>
            <a:pPr>
              <a:defRPr/>
            </a:pPr>
            <a:endParaRPr lang="en-US">
              <a:latin typeface="+mn-lt"/>
              <a:ea typeface="+mn-ea"/>
              <a:cs typeface="+mn-cs"/>
            </a:endParaRPr>
          </a:p>
        </p:txBody>
      </p:sp>
      <p:sp>
        <p:nvSpPr>
          <p:cNvPr id="9" name="AutoShape 70"/>
          <p:cNvSpPr>
            <a:spLocks/>
          </p:cNvSpPr>
          <p:nvPr/>
        </p:nvSpPr>
        <p:spPr bwMode="auto">
          <a:xfrm>
            <a:off x="3382023" y="2332707"/>
            <a:ext cx="199377" cy="198631"/>
          </a:xfrm>
          <a:custGeom>
            <a:avLst/>
            <a:gdLst>
              <a:gd name="T0" fmla="*/ 198438 w 21600"/>
              <a:gd name="T1" fmla="*/ 197644 h 21600"/>
              <a:gd name="T2" fmla="*/ 198438 w 21600"/>
              <a:gd name="T3" fmla="*/ 197644 h 21600"/>
              <a:gd name="T4" fmla="*/ 198438 w 21600"/>
              <a:gd name="T5" fmla="*/ 197644 h 21600"/>
              <a:gd name="T6" fmla="*/ 198438 w 21600"/>
              <a:gd name="T7" fmla="*/ 197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accent3"/>
          </a:solidFill>
          <a:ln>
            <a:noFill/>
          </a:ln>
          <a:effectLst/>
        </p:spPr>
        <p:txBody>
          <a:bodyPr lIns="38100" tIns="38100" rIns="38100" bIns="38100" anchor="ctr"/>
          <a:lstStyle/>
          <a:p>
            <a:endParaRPr lang="en-US"/>
          </a:p>
        </p:txBody>
      </p:sp>
      <p:sp>
        <p:nvSpPr>
          <p:cNvPr id="10" name="Freeform 84"/>
          <p:cNvSpPr>
            <a:spLocks noChangeArrowheads="1"/>
          </p:cNvSpPr>
          <p:nvPr/>
        </p:nvSpPr>
        <p:spPr bwMode="auto">
          <a:xfrm>
            <a:off x="6132576" y="2135485"/>
            <a:ext cx="198817" cy="198869"/>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accent3"/>
          </a:solidFill>
          <a:ln>
            <a:noFill/>
          </a:ln>
        </p:spPr>
        <p:txBody>
          <a:bodyPr wrap="none" anchor="ctr"/>
          <a:lstStyle/>
          <a:p>
            <a:endParaRPr lang="en-US"/>
          </a:p>
        </p:txBody>
      </p:sp>
      <p:sp>
        <p:nvSpPr>
          <p:cNvPr id="11" name="Freeform 162"/>
          <p:cNvSpPr>
            <a:spLocks noChangeArrowheads="1"/>
          </p:cNvSpPr>
          <p:nvPr/>
        </p:nvSpPr>
        <p:spPr bwMode="auto">
          <a:xfrm>
            <a:off x="6132575" y="1002338"/>
            <a:ext cx="214057" cy="188923"/>
          </a:xfrm>
          <a:custGeom>
            <a:avLst/>
            <a:gdLst>
              <a:gd name="T0" fmla="*/ 572 w 601"/>
              <a:gd name="T1" fmla="*/ 530 h 531"/>
              <a:gd name="T2" fmla="*/ 572 w 601"/>
              <a:gd name="T3" fmla="*/ 530 h 531"/>
              <a:gd name="T4" fmla="*/ 28 w 601"/>
              <a:gd name="T5" fmla="*/ 530 h 531"/>
              <a:gd name="T6" fmla="*/ 0 w 601"/>
              <a:gd name="T7" fmla="*/ 502 h 531"/>
              <a:gd name="T8" fmla="*/ 0 w 601"/>
              <a:gd name="T9" fmla="*/ 28 h 531"/>
              <a:gd name="T10" fmla="*/ 28 w 601"/>
              <a:gd name="T11" fmla="*/ 0 h 531"/>
              <a:gd name="T12" fmla="*/ 572 w 601"/>
              <a:gd name="T13" fmla="*/ 0 h 531"/>
              <a:gd name="T14" fmla="*/ 600 w 601"/>
              <a:gd name="T15" fmla="*/ 28 h 531"/>
              <a:gd name="T16" fmla="*/ 600 w 601"/>
              <a:gd name="T17" fmla="*/ 502 h 531"/>
              <a:gd name="T18" fmla="*/ 572 w 601"/>
              <a:gd name="T19" fmla="*/ 530 h 531"/>
              <a:gd name="T20" fmla="*/ 56 w 601"/>
              <a:gd name="T21" fmla="*/ 28 h 531"/>
              <a:gd name="T22" fmla="*/ 56 w 601"/>
              <a:gd name="T23" fmla="*/ 28 h 531"/>
              <a:gd name="T24" fmla="*/ 28 w 601"/>
              <a:gd name="T25" fmla="*/ 57 h 531"/>
              <a:gd name="T26" fmla="*/ 56 w 601"/>
              <a:gd name="T27" fmla="*/ 85 h 531"/>
              <a:gd name="T28" fmla="*/ 84 w 601"/>
              <a:gd name="T29" fmla="*/ 57 h 531"/>
              <a:gd name="T30" fmla="*/ 56 w 601"/>
              <a:gd name="T31" fmla="*/ 28 h 531"/>
              <a:gd name="T32" fmla="*/ 141 w 601"/>
              <a:gd name="T33" fmla="*/ 28 h 531"/>
              <a:gd name="T34" fmla="*/ 141 w 601"/>
              <a:gd name="T35" fmla="*/ 28 h 531"/>
              <a:gd name="T36" fmla="*/ 113 w 601"/>
              <a:gd name="T37" fmla="*/ 57 h 531"/>
              <a:gd name="T38" fmla="*/ 141 w 601"/>
              <a:gd name="T39" fmla="*/ 85 h 531"/>
              <a:gd name="T40" fmla="*/ 169 w 601"/>
              <a:gd name="T41" fmla="*/ 57 h 531"/>
              <a:gd name="T42" fmla="*/ 141 w 601"/>
              <a:gd name="T43" fmla="*/ 28 h 531"/>
              <a:gd name="T44" fmla="*/ 226 w 601"/>
              <a:gd name="T45" fmla="*/ 28 h 531"/>
              <a:gd name="T46" fmla="*/ 226 w 601"/>
              <a:gd name="T47" fmla="*/ 28 h 531"/>
              <a:gd name="T48" fmla="*/ 197 w 601"/>
              <a:gd name="T49" fmla="*/ 57 h 531"/>
              <a:gd name="T50" fmla="*/ 226 w 601"/>
              <a:gd name="T51" fmla="*/ 85 h 531"/>
              <a:gd name="T52" fmla="*/ 254 w 601"/>
              <a:gd name="T53" fmla="*/ 57 h 531"/>
              <a:gd name="T54" fmla="*/ 226 w 601"/>
              <a:gd name="T55" fmla="*/ 28 h 531"/>
              <a:gd name="T56" fmla="*/ 572 w 601"/>
              <a:gd name="T57" fmla="*/ 113 h 531"/>
              <a:gd name="T58" fmla="*/ 572 w 601"/>
              <a:gd name="T59" fmla="*/ 113 h 531"/>
              <a:gd name="T60" fmla="*/ 544 w 601"/>
              <a:gd name="T61" fmla="*/ 113 h 531"/>
              <a:gd name="T62" fmla="*/ 56 w 601"/>
              <a:gd name="T63" fmla="*/ 113 h 531"/>
              <a:gd name="T64" fmla="*/ 28 w 601"/>
              <a:gd name="T65" fmla="*/ 113 h 531"/>
              <a:gd name="T66" fmla="*/ 28 w 601"/>
              <a:gd name="T67" fmla="*/ 502 h 531"/>
              <a:gd name="T68" fmla="*/ 572 w 601"/>
              <a:gd name="T69" fmla="*/ 502 h 531"/>
              <a:gd name="T70" fmla="*/ 572 w 601"/>
              <a:gd name="T71" fmla="*/ 113 h 531"/>
              <a:gd name="T72" fmla="*/ 219 w 601"/>
              <a:gd name="T73" fmla="*/ 283 h 531"/>
              <a:gd name="T74" fmla="*/ 219 w 601"/>
              <a:gd name="T75" fmla="*/ 283 h 531"/>
              <a:gd name="T76" fmla="*/ 233 w 601"/>
              <a:gd name="T77" fmla="*/ 297 h 531"/>
              <a:gd name="T78" fmla="*/ 233 w 601"/>
              <a:gd name="T79" fmla="*/ 297 h 531"/>
              <a:gd name="T80" fmla="*/ 275 w 601"/>
              <a:gd name="T81" fmla="*/ 332 h 531"/>
              <a:gd name="T82" fmla="*/ 367 w 601"/>
              <a:gd name="T83" fmla="*/ 241 h 531"/>
              <a:gd name="T84" fmla="*/ 367 w 601"/>
              <a:gd name="T85" fmla="*/ 241 h 531"/>
              <a:gd name="T86" fmla="*/ 388 w 601"/>
              <a:gd name="T87" fmla="*/ 226 h 531"/>
              <a:gd name="T88" fmla="*/ 417 w 601"/>
              <a:gd name="T89" fmla="*/ 255 h 531"/>
              <a:gd name="T90" fmla="*/ 402 w 601"/>
              <a:gd name="T91" fmla="*/ 276 h 531"/>
              <a:gd name="T92" fmla="*/ 402 w 601"/>
              <a:gd name="T93" fmla="*/ 276 h 531"/>
              <a:gd name="T94" fmla="*/ 289 w 601"/>
              <a:gd name="T95" fmla="*/ 389 h 531"/>
              <a:gd name="T96" fmla="*/ 289 w 601"/>
              <a:gd name="T97" fmla="*/ 389 h 531"/>
              <a:gd name="T98" fmla="*/ 275 w 601"/>
              <a:gd name="T99" fmla="*/ 396 h 531"/>
              <a:gd name="T100" fmla="*/ 254 w 601"/>
              <a:gd name="T101" fmla="*/ 389 h 531"/>
              <a:gd name="T102" fmla="*/ 254 w 601"/>
              <a:gd name="T103" fmla="*/ 389 h 531"/>
              <a:gd name="T104" fmla="*/ 197 w 601"/>
              <a:gd name="T105" fmla="*/ 332 h 531"/>
              <a:gd name="T106" fmla="*/ 197 w 601"/>
              <a:gd name="T107" fmla="*/ 332 h 531"/>
              <a:gd name="T108" fmla="*/ 190 w 601"/>
              <a:gd name="T109" fmla="*/ 311 h 531"/>
              <a:gd name="T110" fmla="*/ 219 w 601"/>
              <a:gd name="T111" fmla="*/ 28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1" h="531">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3" y="0"/>
                  <a:pt x="600" y="14"/>
                  <a:pt x="600" y="28"/>
                </a:cubicBezTo>
                <a:cubicBezTo>
                  <a:pt x="600" y="502"/>
                  <a:pt x="600" y="502"/>
                  <a:pt x="600" y="502"/>
                </a:cubicBezTo>
                <a:cubicBezTo>
                  <a:pt x="600" y="516"/>
                  <a:pt x="593" y="530"/>
                  <a:pt x="572" y="530"/>
                </a:cubicBezTo>
                <a:close/>
                <a:moveTo>
                  <a:pt x="56" y="28"/>
                </a:moveTo>
                <a:lnTo>
                  <a:pt x="56" y="28"/>
                </a:lnTo>
                <a:cubicBezTo>
                  <a:pt x="42" y="28"/>
                  <a:pt x="28" y="43"/>
                  <a:pt x="28" y="57"/>
                </a:cubicBezTo>
                <a:cubicBezTo>
                  <a:pt x="28" y="78"/>
                  <a:pt x="42" y="85"/>
                  <a:pt x="56" y="85"/>
                </a:cubicBezTo>
                <a:cubicBezTo>
                  <a:pt x="70" y="85"/>
                  <a:pt x="84" y="78"/>
                  <a:pt x="84" y="57"/>
                </a:cubicBezTo>
                <a:cubicBezTo>
                  <a:pt x="84" y="43"/>
                  <a:pt x="70" y="28"/>
                  <a:pt x="56" y="28"/>
                </a:cubicBezTo>
                <a:close/>
                <a:moveTo>
                  <a:pt x="141" y="28"/>
                </a:moveTo>
                <a:lnTo>
                  <a:pt x="141" y="28"/>
                </a:lnTo>
                <a:cubicBezTo>
                  <a:pt x="127" y="28"/>
                  <a:pt x="113" y="43"/>
                  <a:pt x="113" y="57"/>
                </a:cubicBezTo>
                <a:cubicBezTo>
                  <a:pt x="113" y="78"/>
                  <a:pt x="127" y="85"/>
                  <a:pt x="141" y="85"/>
                </a:cubicBezTo>
                <a:cubicBezTo>
                  <a:pt x="155" y="85"/>
                  <a:pt x="169" y="78"/>
                  <a:pt x="169" y="57"/>
                </a:cubicBezTo>
                <a:cubicBezTo>
                  <a:pt x="169" y="43"/>
                  <a:pt x="155" y="28"/>
                  <a:pt x="141" y="28"/>
                </a:cubicBezTo>
                <a:close/>
                <a:moveTo>
                  <a:pt x="226" y="28"/>
                </a:moveTo>
                <a:lnTo>
                  <a:pt x="226" y="28"/>
                </a:lnTo>
                <a:cubicBezTo>
                  <a:pt x="212" y="28"/>
                  <a:pt x="197" y="43"/>
                  <a:pt x="197" y="57"/>
                </a:cubicBezTo>
                <a:cubicBezTo>
                  <a:pt x="197"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6" y="113"/>
                  <a:pt x="56" y="113"/>
                  <a:pt x="56" y="113"/>
                </a:cubicBezTo>
                <a:cubicBezTo>
                  <a:pt x="28" y="113"/>
                  <a:pt x="28" y="113"/>
                  <a:pt x="28" y="113"/>
                </a:cubicBezTo>
                <a:cubicBezTo>
                  <a:pt x="28" y="502"/>
                  <a:pt x="28" y="502"/>
                  <a:pt x="28" y="502"/>
                </a:cubicBezTo>
                <a:cubicBezTo>
                  <a:pt x="572" y="502"/>
                  <a:pt x="572" y="502"/>
                  <a:pt x="572" y="502"/>
                </a:cubicBezTo>
                <a:lnTo>
                  <a:pt x="572" y="113"/>
                </a:lnTo>
                <a:close/>
                <a:moveTo>
                  <a:pt x="219" y="283"/>
                </a:moveTo>
                <a:lnTo>
                  <a:pt x="219" y="283"/>
                </a:lnTo>
                <a:cubicBezTo>
                  <a:pt x="226" y="283"/>
                  <a:pt x="233" y="290"/>
                  <a:pt x="233" y="297"/>
                </a:cubicBezTo>
                <a:lnTo>
                  <a:pt x="233" y="297"/>
                </a:lnTo>
                <a:cubicBezTo>
                  <a:pt x="275" y="332"/>
                  <a:pt x="275" y="332"/>
                  <a:pt x="275" y="332"/>
                </a:cubicBezTo>
                <a:cubicBezTo>
                  <a:pt x="367" y="241"/>
                  <a:pt x="367" y="241"/>
                  <a:pt x="367" y="241"/>
                </a:cubicBezTo>
                <a:lnTo>
                  <a:pt x="367" y="241"/>
                </a:lnTo>
                <a:cubicBezTo>
                  <a:pt x="374" y="234"/>
                  <a:pt x="381" y="226"/>
                  <a:pt x="388" y="226"/>
                </a:cubicBezTo>
                <a:cubicBezTo>
                  <a:pt x="402" y="226"/>
                  <a:pt x="417" y="241"/>
                  <a:pt x="417" y="255"/>
                </a:cubicBezTo>
                <a:cubicBezTo>
                  <a:pt x="417" y="262"/>
                  <a:pt x="410" y="269"/>
                  <a:pt x="402" y="276"/>
                </a:cubicBezTo>
                <a:lnTo>
                  <a:pt x="402" y="276"/>
                </a:lnTo>
                <a:cubicBezTo>
                  <a:pt x="289" y="389"/>
                  <a:pt x="289" y="389"/>
                  <a:pt x="289" y="389"/>
                </a:cubicBezTo>
                <a:lnTo>
                  <a:pt x="289" y="389"/>
                </a:lnTo>
                <a:cubicBezTo>
                  <a:pt x="289" y="396"/>
                  <a:pt x="282" y="396"/>
                  <a:pt x="275" y="396"/>
                </a:cubicBezTo>
                <a:cubicBezTo>
                  <a:pt x="268" y="396"/>
                  <a:pt x="261" y="396"/>
                  <a:pt x="254" y="389"/>
                </a:cubicBezTo>
                <a:lnTo>
                  <a:pt x="254" y="389"/>
                </a:lnTo>
                <a:cubicBezTo>
                  <a:pt x="197" y="332"/>
                  <a:pt x="197" y="332"/>
                  <a:pt x="197" y="332"/>
                </a:cubicBezTo>
                <a:lnTo>
                  <a:pt x="197" y="332"/>
                </a:lnTo>
                <a:cubicBezTo>
                  <a:pt x="190" y="325"/>
                  <a:pt x="190" y="318"/>
                  <a:pt x="190" y="311"/>
                </a:cubicBezTo>
                <a:cubicBezTo>
                  <a:pt x="190" y="297"/>
                  <a:pt x="197" y="283"/>
                  <a:pt x="219" y="283"/>
                </a:cubicBezTo>
                <a:close/>
              </a:path>
            </a:pathLst>
          </a:custGeom>
          <a:solidFill>
            <a:schemeClr val="accent3"/>
          </a:solidFill>
          <a:ln>
            <a:noFill/>
          </a:ln>
          <a:effectLst/>
        </p:spPr>
        <p:txBody>
          <a:bodyPr wrap="none" anchor="ctr"/>
          <a:lstStyle/>
          <a:p>
            <a:pPr>
              <a:defRPr/>
            </a:pPr>
            <a:endParaRPr lang="en-US">
              <a:latin typeface="+mn-lt"/>
              <a:ea typeface="+mn-ea"/>
              <a:cs typeface="+mn-cs"/>
            </a:endParaRPr>
          </a:p>
        </p:txBody>
      </p:sp>
      <p:sp>
        <p:nvSpPr>
          <p:cNvPr id="13" name="Flowchart: Off-page Connector 12"/>
          <p:cNvSpPr/>
          <p:nvPr/>
        </p:nvSpPr>
        <p:spPr>
          <a:xfrm rot="5400000">
            <a:off x="8382000" y="-323850"/>
            <a:ext cx="304800" cy="121920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700" dirty="0"/>
              <a:t>OWNED</a:t>
            </a:r>
          </a:p>
        </p:txBody>
      </p:sp>
      <p:grpSp>
        <p:nvGrpSpPr>
          <p:cNvPr id="26" name="Group 25"/>
          <p:cNvGrpSpPr/>
          <p:nvPr/>
        </p:nvGrpSpPr>
        <p:grpSpPr>
          <a:xfrm>
            <a:off x="304800" y="1485900"/>
            <a:ext cx="2651637" cy="2969836"/>
            <a:chOff x="29458" y="1258012"/>
            <a:chExt cx="3280331" cy="3673974"/>
          </a:xfrm>
        </p:grpSpPr>
        <p:grpSp>
          <p:nvGrpSpPr>
            <p:cNvPr id="14" name="Group 13"/>
            <p:cNvGrpSpPr/>
            <p:nvPr/>
          </p:nvGrpSpPr>
          <p:grpSpPr>
            <a:xfrm>
              <a:off x="108722" y="1258012"/>
              <a:ext cx="3160848" cy="2905715"/>
              <a:chOff x="2961096" y="971550"/>
              <a:chExt cx="3160848" cy="2905715"/>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961096" y="971550"/>
                <a:ext cx="3160848" cy="2905715"/>
              </a:xfrm>
              <a:prstGeom prst="rect">
                <a:avLst/>
              </a:prstGeom>
            </p:spPr>
          </p:pic>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166833" y="1159654"/>
                <a:ext cx="2749373" cy="1640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7" name="Group 1102"/>
            <p:cNvGrpSpPr/>
            <p:nvPr/>
          </p:nvGrpSpPr>
          <p:grpSpPr>
            <a:xfrm>
              <a:off x="29458" y="2870005"/>
              <a:ext cx="1391356" cy="2061981"/>
              <a:chOff x="0" y="0"/>
              <a:chExt cx="6591304" cy="9765730"/>
            </a:xfrm>
          </p:grpSpPr>
          <p:pic>
            <p:nvPicPr>
              <p:cNvPr id="18" name="Mini-iPad-B&amp;W-Mockup.png"/>
              <p:cNvPicPr/>
              <p:nvPr/>
            </p:nvPicPr>
            <p:blipFill>
              <a:blip r:embed="rId4" cstate="print">
                <a:extLst>
                  <a:ext uri="{28A0092B-C50C-407E-A947-70E740481C1C}">
                    <a14:useLocalDpi xmlns:a14="http://schemas.microsoft.com/office/drawing/2010/main"/>
                  </a:ext>
                </a:extLst>
              </a:blip>
              <a:stretch>
                <a:fillRect/>
              </a:stretch>
            </p:blipFill>
            <p:spPr>
              <a:xfrm>
                <a:off x="0" y="0"/>
                <a:ext cx="6591304" cy="9765730"/>
              </a:xfrm>
              <a:prstGeom prst="rect">
                <a:avLst/>
              </a:prstGeom>
              <a:ln w="12700" cap="flat">
                <a:noFill/>
                <a:miter lim="400000"/>
              </a:ln>
              <a:effectLst/>
            </p:spPr>
          </p:pic>
          <p:sp>
            <p:nvSpPr>
              <p:cNvPr id="19" name="Shape 1101"/>
              <p:cNvSpPr/>
              <p:nvPr/>
            </p:nvSpPr>
            <p:spPr>
              <a:xfrm>
                <a:off x="363079" y="954047"/>
                <a:ext cx="5879097" cy="7806214"/>
              </a:xfrm>
              <a:prstGeom prst="rect">
                <a:avLst/>
              </a:prstGeom>
              <a:solidFill>
                <a:srgbClr val="60606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dirty="0">
                  <a:latin typeface="Calibri Light"/>
                </a:endParaRPr>
              </a:p>
            </p:txBody>
          </p:sp>
        </p:grpSp>
        <p:grpSp>
          <p:nvGrpSpPr>
            <p:cNvPr id="20" name="Group 19"/>
            <p:cNvGrpSpPr/>
            <p:nvPr/>
          </p:nvGrpSpPr>
          <p:grpSpPr>
            <a:xfrm>
              <a:off x="106099" y="3067761"/>
              <a:ext cx="1241017" cy="1720638"/>
              <a:chOff x="2958473" y="2793490"/>
              <a:chExt cx="1241017" cy="1720638"/>
            </a:xfrm>
          </p:grpSpPr>
          <p:pic>
            <p:nvPicPr>
              <p:cNvPr id="21"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2958474" y="2793490"/>
                <a:ext cx="1241016" cy="1445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2958473" y="4239446"/>
                <a:ext cx="1236721" cy="274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 name="Group 22"/>
            <p:cNvGrpSpPr/>
            <p:nvPr/>
          </p:nvGrpSpPr>
          <p:grpSpPr>
            <a:xfrm>
              <a:off x="2169530" y="3086811"/>
              <a:ext cx="1140259" cy="1784271"/>
              <a:chOff x="5021904" y="2800349"/>
              <a:chExt cx="1140259" cy="1784271"/>
            </a:xfrm>
          </p:grpSpPr>
          <p:pic>
            <p:nvPicPr>
              <p:cNvPr id="24" name="Picture 23" descr="iPhone6_mockup_front_white.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021904" y="2800349"/>
                <a:ext cx="1140259" cy="1784271"/>
              </a:xfrm>
              <a:prstGeom prst="rect">
                <a:avLst/>
              </a:prstGeom>
            </p:spPr>
          </p:pic>
          <p:pic>
            <p:nvPicPr>
              <p:cNvPr id="25" name="Picture 5"/>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5232112" y="3080099"/>
                <a:ext cx="711488" cy="1224770"/>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grpSp>
      </p:grpSp>
    </p:spTree>
    <p:extLst>
      <p:ext uri="{BB962C8B-B14F-4D97-AF65-F5344CB8AC3E}">
        <p14:creationId xmlns:p14="http://schemas.microsoft.com/office/powerpoint/2010/main" val="2238606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2766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85750"/>
            <a:ext cx="2971800" cy="1219200"/>
          </a:xfrm>
        </p:spPr>
        <p:txBody>
          <a:bodyPr>
            <a:noAutofit/>
          </a:bodyPr>
          <a:lstStyle/>
          <a:p>
            <a:pPr algn="l"/>
            <a:r>
              <a:rPr lang="en-US" sz="2800" dirty="0">
                <a:solidFill>
                  <a:schemeClr val="bg1"/>
                </a:solidFill>
              </a:rPr>
              <a:t>SOCIAL, CONTENT &amp; REPUTATION</a:t>
            </a:r>
          </a:p>
        </p:txBody>
      </p:sp>
      <p:sp>
        <p:nvSpPr>
          <p:cNvPr id="5" name="TextBox 4"/>
          <p:cNvSpPr txBox="1"/>
          <p:nvPr/>
        </p:nvSpPr>
        <p:spPr>
          <a:xfrm>
            <a:off x="3581400" y="895350"/>
            <a:ext cx="2209800" cy="3647152"/>
          </a:xfrm>
          <a:prstGeom prst="rect">
            <a:avLst/>
          </a:prstGeom>
          <a:noFill/>
        </p:spPr>
        <p:txBody>
          <a:bodyPr wrap="square" rtlCol="0">
            <a:spAutoFit/>
          </a:bodyPr>
          <a:lstStyle/>
          <a:p>
            <a:r>
              <a:rPr lang="en-US" sz="1050" b="1" dirty="0">
                <a:solidFill>
                  <a:schemeClr val="accent4"/>
                </a:solidFill>
                <a:latin typeface="+mj-lt"/>
              </a:rPr>
              <a:t>SOCIAL MEDIA MANAGEMENT</a:t>
            </a:r>
          </a:p>
          <a:p>
            <a:r>
              <a:rPr lang="en-US" sz="1050" dirty="0">
                <a:latin typeface="+mj-lt"/>
              </a:rPr>
              <a:t>We’ll create your profiles and write your company’s status updates, matching your brand’s voice so that your profile is engaging and posting new content, even when you’re too busy! We’ll proof them to you prior to posting.</a:t>
            </a:r>
          </a:p>
          <a:p>
            <a:endParaRPr lang="en-US" sz="1050" dirty="0">
              <a:latin typeface="+mj-lt"/>
            </a:endParaRPr>
          </a:p>
          <a:p>
            <a:r>
              <a:rPr lang="en-US" sz="1050" b="1" dirty="0">
                <a:solidFill>
                  <a:schemeClr val="accent4"/>
                </a:solidFill>
                <a:latin typeface="+mj-lt"/>
              </a:rPr>
              <a:t>REPUTATION MANAGEMENT</a:t>
            </a:r>
          </a:p>
          <a:p>
            <a:r>
              <a:rPr lang="en-US" sz="1050" dirty="0">
                <a:latin typeface="+mj-lt"/>
              </a:rPr>
              <a:t>Verify the accuracy of your business listings across review sites, directory sites, and social networks. Compile mentions, check-ins and reviews from sources including news sites, blogs, and social networks, and highlight the most positive and negative mentions using our system’s automated sentiment analysis.</a:t>
            </a:r>
          </a:p>
        </p:txBody>
      </p:sp>
      <p:sp>
        <p:nvSpPr>
          <p:cNvPr id="6" name="TextBox 5"/>
          <p:cNvSpPr txBox="1"/>
          <p:nvPr/>
        </p:nvSpPr>
        <p:spPr>
          <a:xfrm>
            <a:off x="6324600" y="895350"/>
            <a:ext cx="2286000" cy="2677656"/>
          </a:xfrm>
          <a:prstGeom prst="rect">
            <a:avLst/>
          </a:prstGeom>
          <a:noFill/>
        </p:spPr>
        <p:txBody>
          <a:bodyPr wrap="square" rtlCol="0">
            <a:spAutoFit/>
          </a:bodyPr>
          <a:lstStyle/>
          <a:p>
            <a:r>
              <a:rPr lang="en-US" sz="1050" b="1" dirty="0">
                <a:solidFill>
                  <a:schemeClr val="accent4"/>
                </a:solidFill>
                <a:latin typeface="+mj-lt"/>
              </a:rPr>
              <a:t>CONTENT / BLOG COPYWRITING</a:t>
            </a:r>
          </a:p>
          <a:p>
            <a:r>
              <a:rPr lang="en-US" sz="1050" dirty="0"/>
              <a:t>Stay engaged with your customers and reach new ones with the creation and publishing of unique, optimized content, blog posts and imagery about your business</a:t>
            </a:r>
          </a:p>
          <a:p>
            <a:endParaRPr lang="en-US" sz="1050" b="1" dirty="0">
              <a:solidFill>
                <a:schemeClr val="accent4"/>
              </a:solidFill>
              <a:latin typeface="+mj-lt"/>
            </a:endParaRPr>
          </a:p>
          <a:p>
            <a:endParaRPr lang="en-US" sz="1050" dirty="0">
              <a:latin typeface="+mj-lt"/>
            </a:endParaRPr>
          </a:p>
          <a:p>
            <a:r>
              <a:rPr lang="en-US" sz="1050" b="1" dirty="0">
                <a:solidFill>
                  <a:schemeClr val="accent4"/>
                </a:solidFill>
                <a:latin typeface="+mj-lt"/>
              </a:rPr>
              <a:t>SOCIAL CONTESTS</a:t>
            </a:r>
          </a:p>
          <a:p>
            <a:r>
              <a:rPr lang="en-US" sz="1050" dirty="0">
                <a:latin typeface="+mj-lt"/>
              </a:rPr>
              <a:t>Gain new customers and build leads with a social contest or promotions. We’ll help make it successful by leveraging targeted audiences to drive engagement and conversions</a:t>
            </a:r>
          </a:p>
        </p:txBody>
      </p:sp>
      <p:sp>
        <p:nvSpPr>
          <p:cNvPr id="7" name="Slide Number Placeholder 6"/>
          <p:cNvSpPr>
            <a:spLocks noGrp="1"/>
          </p:cNvSpPr>
          <p:nvPr>
            <p:ph type="sldNum" sz="quarter" idx="12"/>
          </p:nvPr>
        </p:nvSpPr>
        <p:spPr/>
        <p:txBody>
          <a:bodyPr/>
          <a:lstStyle/>
          <a:p>
            <a:fld id="{DCCE9A52-EE2C-4D3F-93AB-6FF6A51587D2}" type="slidenum">
              <a:rPr lang="en-US" smtClean="0">
                <a:solidFill>
                  <a:schemeClr val="bg1"/>
                </a:solidFill>
              </a:rPr>
              <a:pPr/>
              <a:t>9</a:t>
            </a:fld>
            <a:endParaRPr lang="en-US" dirty="0">
              <a:solidFill>
                <a:schemeClr val="bg1"/>
              </a:solidFill>
            </a:endParaRPr>
          </a:p>
        </p:txBody>
      </p:sp>
      <p:sp>
        <p:nvSpPr>
          <p:cNvPr id="8" name="Freeform 143"/>
          <p:cNvSpPr>
            <a:spLocks noChangeArrowheads="1"/>
          </p:cNvSpPr>
          <p:nvPr/>
        </p:nvSpPr>
        <p:spPr bwMode="auto">
          <a:xfrm>
            <a:off x="3394982" y="943716"/>
            <a:ext cx="186418" cy="171604"/>
          </a:xfrm>
          <a:custGeom>
            <a:avLst/>
            <a:gdLst>
              <a:gd name="T0" fmla="*/ 318 w 609"/>
              <a:gd name="T1" fmla="*/ 459 h 559"/>
              <a:gd name="T2" fmla="*/ 318 w 609"/>
              <a:gd name="T3" fmla="*/ 459 h 559"/>
              <a:gd name="T4" fmla="*/ 254 w 609"/>
              <a:gd name="T5" fmla="*/ 452 h 559"/>
              <a:gd name="T6" fmla="*/ 43 w 609"/>
              <a:gd name="T7" fmla="*/ 537 h 559"/>
              <a:gd name="T8" fmla="*/ 120 w 609"/>
              <a:gd name="T9" fmla="*/ 410 h 559"/>
              <a:gd name="T10" fmla="*/ 0 w 609"/>
              <a:gd name="T11" fmla="*/ 233 h 559"/>
              <a:gd name="T12" fmla="*/ 318 w 609"/>
              <a:gd name="T13" fmla="*/ 0 h 559"/>
              <a:gd name="T14" fmla="*/ 608 w 609"/>
              <a:gd name="T15" fmla="*/ 233 h 559"/>
              <a:gd name="T16" fmla="*/ 318 w 609"/>
              <a:gd name="T17" fmla="*/ 459 h 559"/>
              <a:gd name="T18" fmla="*/ 163 w 609"/>
              <a:gd name="T19" fmla="*/ 176 h 559"/>
              <a:gd name="T20" fmla="*/ 163 w 609"/>
              <a:gd name="T21" fmla="*/ 176 h 559"/>
              <a:gd name="T22" fmla="*/ 106 w 609"/>
              <a:gd name="T23" fmla="*/ 233 h 559"/>
              <a:gd name="T24" fmla="*/ 163 w 609"/>
              <a:gd name="T25" fmla="*/ 289 h 559"/>
              <a:gd name="T26" fmla="*/ 219 w 609"/>
              <a:gd name="T27" fmla="*/ 233 h 559"/>
              <a:gd name="T28" fmla="*/ 163 w 609"/>
              <a:gd name="T29" fmla="*/ 176 h 559"/>
              <a:gd name="T30" fmla="*/ 304 w 609"/>
              <a:gd name="T31" fmla="*/ 176 h 559"/>
              <a:gd name="T32" fmla="*/ 304 w 609"/>
              <a:gd name="T33" fmla="*/ 176 h 559"/>
              <a:gd name="T34" fmla="*/ 247 w 609"/>
              <a:gd name="T35" fmla="*/ 233 h 559"/>
              <a:gd name="T36" fmla="*/ 304 w 609"/>
              <a:gd name="T37" fmla="*/ 289 h 559"/>
              <a:gd name="T38" fmla="*/ 361 w 609"/>
              <a:gd name="T39" fmla="*/ 233 h 559"/>
              <a:gd name="T40" fmla="*/ 304 w 609"/>
              <a:gd name="T41" fmla="*/ 176 h 559"/>
              <a:gd name="T42" fmla="*/ 445 w 609"/>
              <a:gd name="T43" fmla="*/ 176 h 559"/>
              <a:gd name="T44" fmla="*/ 445 w 609"/>
              <a:gd name="T45" fmla="*/ 176 h 559"/>
              <a:gd name="T46" fmla="*/ 389 w 609"/>
              <a:gd name="T47" fmla="*/ 233 h 559"/>
              <a:gd name="T48" fmla="*/ 445 w 609"/>
              <a:gd name="T49" fmla="*/ 289 h 559"/>
              <a:gd name="T50" fmla="*/ 502 w 609"/>
              <a:gd name="T51" fmla="*/ 233 h 559"/>
              <a:gd name="T52" fmla="*/ 445 w 609"/>
              <a:gd name="T53" fmla="*/ 176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559">
                <a:moveTo>
                  <a:pt x="318" y="459"/>
                </a:moveTo>
                <a:lnTo>
                  <a:pt x="318" y="459"/>
                </a:lnTo>
                <a:cubicBezTo>
                  <a:pt x="297" y="459"/>
                  <a:pt x="276" y="452"/>
                  <a:pt x="254" y="452"/>
                </a:cubicBezTo>
                <a:cubicBezTo>
                  <a:pt x="177" y="558"/>
                  <a:pt x="43" y="537"/>
                  <a:pt x="43" y="537"/>
                </a:cubicBezTo>
                <a:cubicBezTo>
                  <a:pt x="134" y="494"/>
                  <a:pt x="134" y="417"/>
                  <a:pt x="120" y="410"/>
                </a:cubicBezTo>
                <a:cubicBezTo>
                  <a:pt x="43" y="367"/>
                  <a:pt x="0" y="303"/>
                  <a:pt x="0" y="233"/>
                </a:cubicBezTo>
                <a:cubicBezTo>
                  <a:pt x="0" y="106"/>
                  <a:pt x="141" y="0"/>
                  <a:pt x="318" y="0"/>
                </a:cubicBezTo>
                <a:cubicBezTo>
                  <a:pt x="495" y="0"/>
                  <a:pt x="608" y="106"/>
                  <a:pt x="608" y="233"/>
                </a:cubicBezTo>
                <a:cubicBezTo>
                  <a:pt x="608" y="360"/>
                  <a:pt x="495" y="459"/>
                  <a:pt x="318" y="459"/>
                </a:cubicBezTo>
                <a:close/>
                <a:moveTo>
                  <a:pt x="163" y="176"/>
                </a:moveTo>
                <a:lnTo>
                  <a:pt x="163" y="176"/>
                </a:lnTo>
                <a:cubicBezTo>
                  <a:pt x="134" y="176"/>
                  <a:pt x="106" y="204"/>
                  <a:pt x="106" y="233"/>
                </a:cubicBezTo>
                <a:cubicBezTo>
                  <a:pt x="106" y="268"/>
                  <a:pt x="134" y="289"/>
                  <a:pt x="163" y="289"/>
                </a:cubicBezTo>
                <a:cubicBezTo>
                  <a:pt x="191" y="289"/>
                  <a:pt x="219" y="268"/>
                  <a:pt x="219" y="233"/>
                </a:cubicBezTo>
                <a:cubicBezTo>
                  <a:pt x="219" y="204"/>
                  <a:pt x="191" y="176"/>
                  <a:pt x="163" y="176"/>
                </a:cubicBezTo>
                <a:close/>
                <a:moveTo>
                  <a:pt x="304" y="176"/>
                </a:moveTo>
                <a:lnTo>
                  <a:pt x="304" y="176"/>
                </a:lnTo>
                <a:cubicBezTo>
                  <a:pt x="276" y="176"/>
                  <a:pt x="247" y="204"/>
                  <a:pt x="247" y="233"/>
                </a:cubicBezTo>
                <a:cubicBezTo>
                  <a:pt x="247" y="268"/>
                  <a:pt x="276" y="289"/>
                  <a:pt x="304" y="289"/>
                </a:cubicBezTo>
                <a:cubicBezTo>
                  <a:pt x="332" y="289"/>
                  <a:pt x="361" y="268"/>
                  <a:pt x="361" y="233"/>
                </a:cubicBezTo>
                <a:cubicBezTo>
                  <a:pt x="361" y="204"/>
                  <a:pt x="332" y="176"/>
                  <a:pt x="304" y="176"/>
                </a:cubicBezTo>
                <a:close/>
                <a:moveTo>
                  <a:pt x="445" y="176"/>
                </a:moveTo>
                <a:lnTo>
                  <a:pt x="445" y="176"/>
                </a:lnTo>
                <a:cubicBezTo>
                  <a:pt x="417" y="176"/>
                  <a:pt x="389" y="204"/>
                  <a:pt x="389" y="233"/>
                </a:cubicBezTo>
                <a:cubicBezTo>
                  <a:pt x="389" y="268"/>
                  <a:pt x="417" y="289"/>
                  <a:pt x="445" y="289"/>
                </a:cubicBezTo>
                <a:cubicBezTo>
                  <a:pt x="474" y="289"/>
                  <a:pt x="502" y="268"/>
                  <a:pt x="502" y="233"/>
                </a:cubicBezTo>
                <a:cubicBezTo>
                  <a:pt x="502" y="204"/>
                  <a:pt x="474" y="176"/>
                  <a:pt x="445" y="176"/>
                </a:cubicBezTo>
                <a:close/>
              </a:path>
            </a:pathLst>
          </a:custGeom>
          <a:solidFill>
            <a:schemeClr val="accent5"/>
          </a:solidFill>
          <a:ln>
            <a:noFill/>
          </a:ln>
          <a:effectLst/>
        </p:spPr>
        <p:txBody>
          <a:bodyPr wrap="none" anchor="ctr"/>
          <a:lstStyle/>
          <a:p>
            <a:pPr>
              <a:defRPr/>
            </a:pPr>
            <a:endParaRPr lang="en-US">
              <a:latin typeface="+mn-lt"/>
              <a:ea typeface="+mn-ea"/>
              <a:cs typeface="+mn-cs"/>
            </a:endParaRPr>
          </a:p>
        </p:txBody>
      </p:sp>
      <p:sp>
        <p:nvSpPr>
          <p:cNvPr id="9" name="Freeform 170"/>
          <p:cNvSpPr>
            <a:spLocks noChangeArrowheads="1"/>
          </p:cNvSpPr>
          <p:nvPr/>
        </p:nvSpPr>
        <p:spPr bwMode="auto">
          <a:xfrm>
            <a:off x="3428465" y="2571750"/>
            <a:ext cx="119452" cy="141013"/>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accent5"/>
          </a:solidFill>
          <a:ln>
            <a:noFill/>
          </a:ln>
          <a:effectLst/>
        </p:spPr>
        <p:txBody>
          <a:bodyPr wrap="none" lIns="91424" tIns="45712" rIns="91424" bIns="45712" anchor="ctr"/>
          <a:lstStyle/>
          <a:p>
            <a:pPr>
              <a:defRPr/>
            </a:pPr>
            <a:endParaRPr lang="en-US" dirty="0">
              <a:latin typeface="+mn-lt"/>
              <a:ea typeface="+mn-ea"/>
              <a:cs typeface="+mn-cs"/>
            </a:endParaRPr>
          </a:p>
        </p:txBody>
      </p:sp>
      <p:sp>
        <p:nvSpPr>
          <p:cNvPr id="11" name="AutoShape 123"/>
          <p:cNvSpPr>
            <a:spLocks/>
          </p:cNvSpPr>
          <p:nvPr/>
        </p:nvSpPr>
        <p:spPr bwMode="auto">
          <a:xfrm>
            <a:off x="6182246" y="2419350"/>
            <a:ext cx="142353" cy="142390"/>
          </a:xfrm>
          <a:custGeom>
            <a:avLst/>
            <a:gdLst>
              <a:gd name="T0" fmla="*/ 197644 w 21600"/>
              <a:gd name="T1" fmla="*/ 197644 h 21600"/>
              <a:gd name="T2" fmla="*/ 197644 w 21600"/>
              <a:gd name="T3" fmla="*/ 197644 h 21600"/>
              <a:gd name="T4" fmla="*/ 197644 w 21600"/>
              <a:gd name="T5" fmla="*/ 197644 h 21600"/>
              <a:gd name="T6" fmla="*/ 197644 w 21600"/>
              <a:gd name="T7" fmla="*/ 197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5"/>
          </a:solidFill>
          <a:ln>
            <a:noFill/>
          </a:ln>
          <a:effectLst/>
        </p:spPr>
        <p:txBody>
          <a:bodyPr lIns="38100" tIns="38100" rIns="38100" bIns="38100" anchor="ctr"/>
          <a:lstStyle/>
          <a:p>
            <a:endParaRPr lang="en-US"/>
          </a:p>
        </p:txBody>
      </p:sp>
      <p:sp>
        <p:nvSpPr>
          <p:cNvPr id="13" name="Flowchart: Off-page Connector 12"/>
          <p:cNvSpPr/>
          <p:nvPr/>
        </p:nvSpPr>
        <p:spPr>
          <a:xfrm rot="5400000">
            <a:off x="8382000" y="-323850"/>
            <a:ext cx="304800" cy="121920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700" dirty="0"/>
              <a:t>OWNED &amp; EARNED</a:t>
            </a:r>
          </a:p>
        </p:txBody>
      </p:sp>
      <p:grpSp>
        <p:nvGrpSpPr>
          <p:cNvPr id="14" name="Group 13"/>
          <p:cNvGrpSpPr/>
          <p:nvPr/>
        </p:nvGrpSpPr>
        <p:grpSpPr>
          <a:xfrm>
            <a:off x="193992" y="1605944"/>
            <a:ext cx="1892639" cy="2389641"/>
            <a:chOff x="4871326" y="168557"/>
            <a:chExt cx="3354105" cy="4234885"/>
          </a:xfrm>
          <a:effectLst/>
        </p:grpSpPr>
        <p:pic>
          <p:nvPicPr>
            <p:cNvPr id="15" name="Picture 14" descr="cid:image005.png@01D0EBC1.793E35C0"/>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4871326" y="168557"/>
              <a:ext cx="2514600" cy="3507558"/>
            </a:xfrm>
            <a:prstGeom prst="rect">
              <a:avLst/>
            </a:prstGeom>
            <a:ln w="3175">
              <a:noFill/>
            </a:ln>
            <a:effectLst>
              <a:outerShdw blurRad="50800" dist="38100" dir="8100000" algn="tr" rotWithShape="0">
                <a:prstClr val="black">
                  <a:alpha val="40000"/>
                </a:prstClr>
              </a:outerShdw>
            </a:effectLst>
          </p:spPr>
        </p:pic>
        <p:pic>
          <p:nvPicPr>
            <p:cNvPr id="16" name="Picture 15" descr="cid:image006.png@01D0EBC1.E639D670"/>
            <p:cNvPicPr/>
            <p:nvPr/>
          </p:nvPicPr>
          <p:blipFill>
            <a:blip r:embed="rId4" r:link="rId5" cstate="print">
              <a:extLst>
                <a:ext uri="{28A0092B-C50C-407E-A947-70E740481C1C}">
                  <a14:useLocalDpi xmlns:a14="http://schemas.microsoft.com/office/drawing/2010/main"/>
                </a:ext>
              </a:extLst>
            </a:blip>
            <a:srcRect/>
            <a:stretch>
              <a:fillRect/>
            </a:stretch>
          </p:blipFill>
          <p:spPr bwMode="auto">
            <a:xfrm>
              <a:off x="5617013" y="930557"/>
              <a:ext cx="2608418" cy="3472885"/>
            </a:xfrm>
            <a:prstGeom prst="rect">
              <a:avLst/>
            </a:prstGeom>
            <a:ln w="3175">
              <a:noFill/>
            </a:ln>
            <a:effectLst>
              <a:outerShdw blurRad="50800" dist="38100" dir="8100000" algn="tr" rotWithShape="0">
                <a:prstClr val="black">
                  <a:alpha val="40000"/>
                </a:prstClr>
              </a:outerShdw>
            </a:effectLst>
          </p:spPr>
        </p:pic>
      </p:grpSp>
      <p:grpSp>
        <p:nvGrpSpPr>
          <p:cNvPr id="18" name="Group 17"/>
          <p:cNvGrpSpPr/>
          <p:nvPr/>
        </p:nvGrpSpPr>
        <p:grpSpPr>
          <a:xfrm>
            <a:off x="1083813" y="2780667"/>
            <a:ext cx="1972612" cy="2173140"/>
            <a:chOff x="4763589" y="209550"/>
            <a:chExt cx="4236734" cy="4667424"/>
          </a:xfrm>
        </p:grpSpPr>
        <p:pic>
          <p:nvPicPr>
            <p:cNvPr id="19" name="Picture 18" descr="cid:image001.png@01D0EBC0.41300A60"/>
            <p:cNvPicPr/>
            <p:nvPr/>
          </p:nvPicPr>
          <p:blipFill>
            <a:blip r:embed="rId6" r:link="rId7" cstate="print">
              <a:extLst>
                <a:ext uri="{28A0092B-C50C-407E-A947-70E740481C1C}">
                  <a14:useLocalDpi xmlns:a14="http://schemas.microsoft.com/office/drawing/2010/main"/>
                </a:ext>
              </a:extLst>
            </a:blip>
            <a:srcRect/>
            <a:stretch>
              <a:fillRect/>
            </a:stretch>
          </p:blipFill>
          <p:spPr bwMode="auto">
            <a:xfrm>
              <a:off x="5029200" y="209550"/>
              <a:ext cx="3971123" cy="3266843"/>
            </a:xfrm>
            <a:prstGeom prst="rect">
              <a:avLst/>
            </a:prstGeom>
            <a:ln>
              <a:noFill/>
            </a:ln>
            <a:effectLst>
              <a:outerShdw blurRad="50800" dist="38100" dir="8100000" algn="tr" rotWithShape="0">
                <a:prstClr val="black">
                  <a:alpha val="40000"/>
                </a:prstClr>
              </a:outerShdw>
            </a:effectLst>
          </p:spPr>
        </p:pic>
        <p:pic>
          <p:nvPicPr>
            <p:cNvPr id="20" name="Picture 19" descr="cid:image008.png@01D0EBC2.B8734810"/>
            <p:cNvPicPr/>
            <p:nvPr/>
          </p:nvPicPr>
          <p:blipFill rotWithShape="1">
            <a:blip r:embed="rId8" r:link="rId9" cstate="print">
              <a:extLst>
                <a:ext uri="{28A0092B-C50C-407E-A947-70E740481C1C}">
                  <a14:useLocalDpi xmlns:a14="http://schemas.microsoft.com/office/drawing/2010/main"/>
                </a:ext>
              </a:extLst>
            </a:blip>
            <a:srcRect r="1836" b="3441"/>
            <a:stretch/>
          </p:blipFill>
          <p:spPr bwMode="auto">
            <a:xfrm>
              <a:off x="4763589" y="1322657"/>
              <a:ext cx="3649579" cy="2740445"/>
            </a:xfrm>
            <a:prstGeom prst="rect">
              <a:avLst/>
            </a:prstGeom>
            <a:ln>
              <a:noFill/>
            </a:ln>
            <a:effectLst>
              <a:outerShdw blurRad="50800" dist="38100" dir="8100000" algn="tr" rotWithShape="0">
                <a:prstClr val="black">
                  <a:alpha val="40000"/>
                </a:prstClr>
              </a:outerShdw>
            </a:effectLst>
          </p:spPr>
        </p:pic>
        <p:pic>
          <p:nvPicPr>
            <p:cNvPr id="21" name="Picture 20" descr="cid:image009.png@01D0EBC2.B8734810"/>
            <p:cNvPicPr/>
            <p:nvPr/>
          </p:nvPicPr>
          <p:blipFill>
            <a:blip r:embed="rId10" r:link="rId11">
              <a:extLst>
                <a:ext uri="{28A0092B-C50C-407E-A947-70E740481C1C}">
                  <a14:useLocalDpi xmlns:a14="http://schemas.microsoft.com/office/drawing/2010/main"/>
                </a:ext>
              </a:extLst>
            </a:blip>
            <a:srcRect/>
            <a:stretch>
              <a:fillRect/>
            </a:stretch>
          </p:blipFill>
          <p:spPr bwMode="auto">
            <a:xfrm>
              <a:off x="5468902" y="2922857"/>
              <a:ext cx="3300413" cy="1954117"/>
            </a:xfrm>
            <a:prstGeom prst="rect">
              <a:avLst/>
            </a:prstGeom>
            <a:ln>
              <a:noFill/>
            </a:ln>
            <a:effectLst>
              <a:outerShdw blurRad="50800" dist="38100" dir="8100000" algn="tr" rotWithShape="0">
                <a:prstClr val="black">
                  <a:alpha val="40000"/>
                </a:prstClr>
              </a:outerShdw>
            </a:effectLst>
          </p:spPr>
        </p:pic>
      </p:grpSp>
      <p:sp>
        <p:nvSpPr>
          <p:cNvPr id="23" name="Freeform 64"/>
          <p:cNvSpPr>
            <a:spLocks noChangeArrowheads="1"/>
          </p:cNvSpPr>
          <p:nvPr/>
        </p:nvSpPr>
        <p:spPr bwMode="auto">
          <a:xfrm>
            <a:off x="6176971" y="955684"/>
            <a:ext cx="147628" cy="147667"/>
          </a:xfrm>
          <a:custGeom>
            <a:avLst/>
            <a:gdLst>
              <a:gd name="T0" fmla="*/ 572 w 580"/>
              <a:gd name="T1" fmla="*/ 92 h 581"/>
              <a:gd name="T2" fmla="*/ 572 w 580"/>
              <a:gd name="T3" fmla="*/ 92 h 581"/>
              <a:gd name="T4" fmla="*/ 509 w 580"/>
              <a:gd name="T5" fmla="*/ 149 h 581"/>
              <a:gd name="T6" fmla="*/ 431 w 580"/>
              <a:gd name="T7" fmla="*/ 71 h 581"/>
              <a:gd name="T8" fmla="*/ 488 w 580"/>
              <a:gd name="T9" fmla="*/ 7 h 581"/>
              <a:gd name="T10" fmla="*/ 530 w 580"/>
              <a:gd name="T11" fmla="*/ 7 h 581"/>
              <a:gd name="T12" fmla="*/ 572 w 580"/>
              <a:gd name="T13" fmla="*/ 50 h 581"/>
              <a:gd name="T14" fmla="*/ 572 w 580"/>
              <a:gd name="T15" fmla="*/ 92 h 581"/>
              <a:gd name="T16" fmla="*/ 148 w 580"/>
              <a:gd name="T17" fmla="*/ 347 h 581"/>
              <a:gd name="T18" fmla="*/ 148 w 580"/>
              <a:gd name="T19" fmla="*/ 347 h 581"/>
              <a:gd name="T20" fmla="*/ 233 w 580"/>
              <a:gd name="T21" fmla="*/ 424 h 581"/>
              <a:gd name="T22" fmla="*/ 127 w 580"/>
              <a:gd name="T23" fmla="*/ 453 h 581"/>
              <a:gd name="T24" fmla="*/ 148 w 580"/>
              <a:gd name="T25" fmla="*/ 347 h 581"/>
              <a:gd name="T26" fmla="*/ 488 w 580"/>
              <a:gd name="T27" fmla="*/ 170 h 581"/>
              <a:gd name="T28" fmla="*/ 488 w 580"/>
              <a:gd name="T29" fmla="*/ 170 h 581"/>
              <a:gd name="T30" fmla="*/ 254 w 580"/>
              <a:gd name="T31" fmla="*/ 410 h 581"/>
              <a:gd name="T32" fmla="*/ 169 w 580"/>
              <a:gd name="T33" fmla="*/ 325 h 581"/>
              <a:gd name="T34" fmla="*/ 410 w 580"/>
              <a:gd name="T35" fmla="*/ 92 h 581"/>
              <a:gd name="T36" fmla="*/ 488 w 580"/>
              <a:gd name="T37" fmla="*/ 170 h 581"/>
              <a:gd name="T38" fmla="*/ 56 w 580"/>
              <a:gd name="T39" fmla="*/ 85 h 581"/>
              <a:gd name="T40" fmla="*/ 56 w 580"/>
              <a:gd name="T41" fmla="*/ 85 h 581"/>
              <a:gd name="T42" fmla="*/ 56 w 580"/>
              <a:gd name="T43" fmla="*/ 523 h 581"/>
              <a:gd name="T44" fmla="*/ 495 w 580"/>
              <a:gd name="T45" fmla="*/ 523 h 581"/>
              <a:gd name="T46" fmla="*/ 495 w 580"/>
              <a:gd name="T47" fmla="*/ 205 h 581"/>
              <a:gd name="T48" fmla="*/ 551 w 580"/>
              <a:gd name="T49" fmla="*/ 149 h 581"/>
              <a:gd name="T50" fmla="*/ 551 w 580"/>
              <a:gd name="T51" fmla="*/ 552 h 581"/>
              <a:gd name="T52" fmla="*/ 523 w 580"/>
              <a:gd name="T53" fmla="*/ 580 h 581"/>
              <a:gd name="T54" fmla="*/ 28 w 580"/>
              <a:gd name="T55" fmla="*/ 580 h 581"/>
              <a:gd name="T56" fmla="*/ 0 w 580"/>
              <a:gd name="T57" fmla="*/ 552 h 581"/>
              <a:gd name="T58" fmla="*/ 0 w 580"/>
              <a:gd name="T59" fmla="*/ 57 h 581"/>
              <a:gd name="T60" fmla="*/ 28 w 580"/>
              <a:gd name="T61" fmla="*/ 28 h 581"/>
              <a:gd name="T62" fmla="*/ 431 w 580"/>
              <a:gd name="T63" fmla="*/ 28 h 581"/>
              <a:gd name="T64" fmla="*/ 375 w 580"/>
              <a:gd name="T65" fmla="*/ 85 h 581"/>
              <a:gd name="T66" fmla="*/ 56 w 580"/>
              <a:gd name="T67" fmla="*/ 8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0" h="581">
                <a:moveTo>
                  <a:pt x="572" y="92"/>
                </a:moveTo>
                <a:lnTo>
                  <a:pt x="572" y="92"/>
                </a:lnTo>
                <a:cubicBezTo>
                  <a:pt x="509" y="149"/>
                  <a:pt x="509" y="149"/>
                  <a:pt x="509" y="149"/>
                </a:cubicBezTo>
                <a:cubicBezTo>
                  <a:pt x="431" y="71"/>
                  <a:pt x="431" y="71"/>
                  <a:pt x="431" y="71"/>
                </a:cubicBezTo>
                <a:cubicBezTo>
                  <a:pt x="488" y="7"/>
                  <a:pt x="488" y="7"/>
                  <a:pt x="488" y="7"/>
                </a:cubicBezTo>
                <a:cubicBezTo>
                  <a:pt x="502" y="0"/>
                  <a:pt x="516" y="0"/>
                  <a:pt x="530" y="7"/>
                </a:cubicBezTo>
                <a:cubicBezTo>
                  <a:pt x="572" y="50"/>
                  <a:pt x="572" y="50"/>
                  <a:pt x="572" y="50"/>
                </a:cubicBezTo>
                <a:cubicBezTo>
                  <a:pt x="579" y="64"/>
                  <a:pt x="579" y="78"/>
                  <a:pt x="572" y="92"/>
                </a:cubicBezTo>
                <a:close/>
                <a:moveTo>
                  <a:pt x="148" y="347"/>
                </a:moveTo>
                <a:lnTo>
                  <a:pt x="148" y="347"/>
                </a:lnTo>
                <a:cubicBezTo>
                  <a:pt x="233" y="424"/>
                  <a:pt x="233" y="424"/>
                  <a:pt x="233" y="424"/>
                </a:cubicBezTo>
                <a:cubicBezTo>
                  <a:pt x="127" y="453"/>
                  <a:pt x="127" y="453"/>
                  <a:pt x="127" y="453"/>
                </a:cubicBezTo>
                <a:lnTo>
                  <a:pt x="148" y="347"/>
                </a:lnTo>
                <a:close/>
                <a:moveTo>
                  <a:pt x="488" y="170"/>
                </a:moveTo>
                <a:lnTo>
                  <a:pt x="488" y="170"/>
                </a:lnTo>
                <a:cubicBezTo>
                  <a:pt x="254" y="410"/>
                  <a:pt x="254" y="410"/>
                  <a:pt x="254" y="410"/>
                </a:cubicBezTo>
                <a:cubicBezTo>
                  <a:pt x="169" y="325"/>
                  <a:pt x="169" y="325"/>
                  <a:pt x="169" y="325"/>
                </a:cubicBezTo>
                <a:cubicBezTo>
                  <a:pt x="410" y="92"/>
                  <a:pt x="410" y="92"/>
                  <a:pt x="410" y="92"/>
                </a:cubicBezTo>
                <a:lnTo>
                  <a:pt x="488" y="170"/>
                </a:lnTo>
                <a:close/>
                <a:moveTo>
                  <a:pt x="56" y="85"/>
                </a:moveTo>
                <a:lnTo>
                  <a:pt x="56" y="85"/>
                </a:lnTo>
                <a:cubicBezTo>
                  <a:pt x="56" y="523"/>
                  <a:pt x="56" y="523"/>
                  <a:pt x="56" y="523"/>
                </a:cubicBezTo>
                <a:cubicBezTo>
                  <a:pt x="495" y="523"/>
                  <a:pt x="495" y="523"/>
                  <a:pt x="495" y="523"/>
                </a:cubicBezTo>
                <a:cubicBezTo>
                  <a:pt x="495" y="205"/>
                  <a:pt x="495" y="205"/>
                  <a:pt x="495" y="205"/>
                </a:cubicBezTo>
                <a:cubicBezTo>
                  <a:pt x="551" y="149"/>
                  <a:pt x="551" y="149"/>
                  <a:pt x="551" y="149"/>
                </a:cubicBezTo>
                <a:cubicBezTo>
                  <a:pt x="551" y="552"/>
                  <a:pt x="551" y="552"/>
                  <a:pt x="551" y="552"/>
                </a:cubicBezTo>
                <a:cubicBezTo>
                  <a:pt x="551" y="566"/>
                  <a:pt x="537" y="580"/>
                  <a:pt x="523" y="580"/>
                </a:cubicBezTo>
                <a:cubicBezTo>
                  <a:pt x="28" y="580"/>
                  <a:pt x="28" y="580"/>
                  <a:pt x="28" y="580"/>
                </a:cubicBezTo>
                <a:cubicBezTo>
                  <a:pt x="14" y="580"/>
                  <a:pt x="0" y="566"/>
                  <a:pt x="0" y="552"/>
                </a:cubicBezTo>
                <a:cubicBezTo>
                  <a:pt x="0" y="57"/>
                  <a:pt x="0" y="57"/>
                  <a:pt x="0" y="57"/>
                </a:cubicBezTo>
                <a:cubicBezTo>
                  <a:pt x="0" y="43"/>
                  <a:pt x="14" y="28"/>
                  <a:pt x="28" y="28"/>
                </a:cubicBezTo>
                <a:cubicBezTo>
                  <a:pt x="431" y="28"/>
                  <a:pt x="431" y="28"/>
                  <a:pt x="431" y="28"/>
                </a:cubicBezTo>
                <a:cubicBezTo>
                  <a:pt x="375" y="85"/>
                  <a:pt x="375" y="85"/>
                  <a:pt x="375" y="85"/>
                </a:cubicBezTo>
                <a:lnTo>
                  <a:pt x="56" y="85"/>
                </a:lnTo>
                <a:close/>
              </a:path>
            </a:pathLst>
          </a:custGeom>
          <a:solidFill>
            <a:schemeClr val="accent1"/>
          </a:solidFill>
          <a:ln>
            <a:noFill/>
          </a:ln>
          <a:effectLst/>
        </p:spPr>
        <p:txBody>
          <a:bodyPr wrap="none" anchor="ctr"/>
          <a:lstStyle/>
          <a:p>
            <a:pPr>
              <a:defRPr/>
            </a:pPr>
            <a:endParaRPr lang="en-US">
              <a:latin typeface="+mn-lt"/>
              <a:ea typeface="+mn-ea"/>
              <a:cs typeface="+mn-cs"/>
            </a:endParaRPr>
          </a:p>
        </p:txBody>
      </p:sp>
    </p:spTree>
    <p:extLst>
      <p:ext uri="{BB962C8B-B14F-4D97-AF65-F5344CB8AC3E}">
        <p14:creationId xmlns:p14="http://schemas.microsoft.com/office/powerpoint/2010/main" val="1873510224"/>
      </p:ext>
    </p:extLst>
  </p:cSld>
  <p:clrMapOvr>
    <a:masterClrMapping/>
  </p:clrMapOvr>
</p:sld>
</file>

<file path=ppt/theme/theme1.xml><?xml version="1.0" encoding="utf-8"?>
<a:theme xmlns:a="http://schemas.openxmlformats.org/drawingml/2006/main" name="Office Theme">
  <a:themeElements>
    <a:clrScheme name="Amplified 2016">
      <a:dk1>
        <a:sysClr val="windowText" lastClr="000000"/>
      </a:dk1>
      <a:lt1>
        <a:sysClr val="window" lastClr="FFFFFF"/>
      </a:lt1>
      <a:dk2>
        <a:srgbClr val="555658"/>
      </a:dk2>
      <a:lt2>
        <a:srgbClr val="E7E6E6"/>
      </a:lt2>
      <a:accent1>
        <a:srgbClr val="8DC63F"/>
      </a:accent1>
      <a:accent2>
        <a:srgbClr val="CA1D60"/>
      </a:accent2>
      <a:accent3>
        <a:srgbClr val="26AEBF"/>
      </a:accent3>
      <a:accent4>
        <a:srgbClr val="063A56"/>
      </a:accent4>
      <a:accent5>
        <a:srgbClr val="8DC63F"/>
      </a:accent5>
      <a:accent6>
        <a:srgbClr val="CA1D60"/>
      </a:accent6>
      <a:hlink>
        <a:srgbClr val="26AEBF"/>
      </a:hlink>
      <a:folHlink>
        <a:srgbClr val="063A56"/>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2163</TotalTime>
  <Words>2794</Words>
  <Application>Microsoft Office PowerPoint</Application>
  <PresentationFormat>On-screen Show (16:9)</PresentationFormat>
  <Paragraphs>250</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Century Gothic</vt:lpstr>
      <vt:lpstr>Lato Regular</vt:lpstr>
      <vt:lpstr>Roboto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WEBSITE DEVELOPMENT</vt:lpstr>
      <vt:lpstr>SOCIAL, CONTENT &amp; REPUTATION</vt:lpstr>
      <vt:lpstr>SEARCH</vt:lpstr>
      <vt:lpstr>AUDIENCE TARGETED DISPLAY</vt:lpstr>
      <vt:lpstr>TARGETED STREAMING SERVICES</vt:lpstr>
      <vt:lpstr>EMAIL &amp; LIST MATCHING SOLUTIONS</vt:lpstr>
      <vt:lpstr>PowerPoint Presentation</vt:lpstr>
      <vt:lpstr>CAMPAIGN REPORTING &amp; OPTIMIZATION</vt:lpstr>
      <vt:lpstr>CAMPAIGN REPORTING DASHBOARD</vt:lpstr>
      <vt:lpstr>PowerPoint Presentation</vt:lpstr>
      <vt:lpstr>PowerPoint Presentation</vt:lpstr>
      <vt:lpstr>PowerPoint Presentation</vt:lpstr>
      <vt:lpstr>PowerPoint Presentation</vt:lpstr>
      <vt:lpstr>PowerPoint Presentation</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amcginnis</dc:creator>
  <cp:lastModifiedBy>Amanda McGinnis</cp:lastModifiedBy>
  <cp:revision>94</cp:revision>
  <dcterms:created xsi:type="dcterms:W3CDTF">2017-07-28T15:13:07Z</dcterms:created>
  <dcterms:modified xsi:type="dcterms:W3CDTF">2019-06-28T15:22:12Z</dcterms:modified>
</cp:coreProperties>
</file>