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5" r:id="rId2"/>
    <p:sldId id="276" r:id="rId3"/>
  </p:sldIdLst>
  <p:sldSz cx="77724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76" autoAdjust="0"/>
  </p:normalViewPr>
  <p:slideViewPr>
    <p:cSldViewPr snapToGrid="0" showGuides="1">
      <p:cViewPr varScale="1">
        <p:scale>
          <a:sx n="64" d="100"/>
          <a:sy n="64" d="100"/>
        </p:scale>
        <p:origin x="3156" y="84"/>
      </p:cViewPr>
      <p:guideLst>
        <p:guide orient="horz" pos="2880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D6C9A-AE9A-4FB5-96E1-3BE4421EDE10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1143000"/>
            <a:ext cx="2622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66356-A376-417F-8826-12065AD8E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6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66356-A376-417F-8826-12065AD8E6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9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66356-A376-417F-8826-12065AD8E6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64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2840569"/>
            <a:ext cx="660654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181600"/>
            <a:ext cx="54406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9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9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366186"/>
            <a:ext cx="174879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366186"/>
            <a:ext cx="511683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7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6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5875867"/>
            <a:ext cx="660654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3875619"/>
            <a:ext cx="660654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0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133602"/>
            <a:ext cx="343281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133602"/>
            <a:ext cx="343281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3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046817"/>
            <a:ext cx="343416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2899833"/>
            <a:ext cx="343416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046817"/>
            <a:ext cx="343550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2899833"/>
            <a:ext cx="343550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1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4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364067"/>
            <a:ext cx="255706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364068"/>
            <a:ext cx="4344988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1913468"/>
            <a:ext cx="255706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0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6400801"/>
            <a:ext cx="466344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17033"/>
            <a:ext cx="466344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156452"/>
            <a:ext cx="466344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4DBE-D546-42BC-8DE0-529D0B51B39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6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366184"/>
            <a:ext cx="699516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133602"/>
            <a:ext cx="699516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8475135"/>
            <a:ext cx="18135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44DBE-D546-42BC-8DE0-529D0B51B397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8475135"/>
            <a:ext cx="24612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8475135"/>
            <a:ext cx="181356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D9BF-D506-4DE7-8F94-18D7E20C7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4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372" y="99153"/>
            <a:ext cx="5345580" cy="8262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56174" y="99153"/>
            <a:ext cx="2097610" cy="8262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5900" y="189119"/>
            <a:ext cx="4439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+mj-lt"/>
              </a:rPr>
              <a:t>TARGETED EMAIL MARKETING</a:t>
            </a:r>
          </a:p>
          <a:p>
            <a:r>
              <a:rPr lang="en-US" sz="1200" dirty="0">
                <a:solidFill>
                  <a:schemeClr val="bg1"/>
                </a:solidFill>
              </a:rPr>
              <a:t>Reach highly targeted audiences right in their inbox!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" y="4961470"/>
            <a:ext cx="7231380" cy="40909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982639" y="1102595"/>
            <a:ext cx="5554639" cy="3388668"/>
            <a:chOff x="935214" y="1073083"/>
            <a:chExt cx="5746548" cy="3375275"/>
          </a:xfrm>
        </p:grpSpPr>
        <p:pic>
          <p:nvPicPr>
            <p:cNvPr id="18" name="Picture 2" descr="C:\Users\stlmcgia\Google Drive\AMPLIFIED\Main Product Collateral\STL-Collateral\Working Files\Images\Email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3996" y="1073083"/>
              <a:ext cx="2495220" cy="3212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Content Placeholder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935214" y="1364955"/>
              <a:ext cx="1908862" cy="3083403"/>
            </a:xfrm>
            <a:prstGeom prst="rect">
              <a:avLst/>
            </a:prstGeo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0" name="Picture 3" descr="C:\Users\stlmcgia\Google Drive\AMPLIFIED\Main Product Collateral\STL-Collateral\Working Files\Images\Email2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95137" y="2111750"/>
              <a:ext cx="1886625" cy="2336608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4" name="Picture 2" descr="C:\Users\stlmcgia\Google Drive\AMPLIFIED\Corporate Training\The Amplified Brand\Icons\1-Color\Targeted Display Aud Ext\Targeted Displa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961" y="330376"/>
            <a:ext cx="1614870" cy="36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274320" y="4714581"/>
            <a:ext cx="723138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08239" y="5081950"/>
            <a:ext cx="7947389" cy="3673132"/>
            <a:chOff x="461609" y="4710377"/>
            <a:chExt cx="7947389" cy="3673132"/>
          </a:xfrm>
        </p:grpSpPr>
        <p:sp>
          <p:nvSpPr>
            <p:cNvPr id="12" name="TextBox 11"/>
            <p:cNvSpPr txBox="1"/>
            <p:nvPr/>
          </p:nvSpPr>
          <p:spPr>
            <a:xfrm>
              <a:off x="461609" y="5151855"/>
              <a:ext cx="3293962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700" dirty="0"/>
                <a:t>90% of adults check their email on a weekly basis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700" dirty="0"/>
                <a:t>It’s highly targeted and permission-based</a:t>
              </a:r>
            </a:p>
            <a:p>
              <a:pPr marL="182880" indent="-171450">
                <a:buFont typeface="Arial" panose="020B0604020202020204" pitchFamily="34" charset="0"/>
                <a:buChar char="•"/>
              </a:pPr>
              <a:r>
                <a:rPr lang="en-US" sz="1700" dirty="0"/>
                <a:t>Detailed tracking including open rates &amp; clicks</a:t>
              </a:r>
            </a:p>
            <a:p>
              <a:pPr marL="182880" indent="-171450">
                <a:buFont typeface="Arial" panose="020B0604020202020204" pitchFamily="34" charset="0"/>
                <a:buChar char="•"/>
              </a:pPr>
              <a:r>
                <a:rPr lang="en-US" sz="1700" dirty="0"/>
                <a:t>Increase retention and repeat business</a:t>
              </a:r>
            </a:p>
            <a:p>
              <a:pPr marL="182880" indent="-171450">
                <a:buFont typeface="Arial" panose="020B0604020202020204" pitchFamily="34" charset="0"/>
                <a:buChar char="•"/>
              </a:pPr>
              <a:r>
                <a:rPr lang="en-US" sz="1700" dirty="0"/>
                <a:t>Build brand, </a:t>
              </a:r>
              <a:r>
                <a:rPr lang="en-US" sz="1700" dirty="0" smtClean="0"/>
                <a:t>product, </a:t>
              </a:r>
              <a:r>
                <a:rPr lang="en-US" sz="1700" dirty="0"/>
                <a:t>&amp; event awareness</a:t>
              </a:r>
            </a:p>
            <a:p>
              <a:pPr marL="182880" indent="-171450">
                <a:buFont typeface="Arial" panose="020B0604020202020204" pitchFamily="34" charset="0"/>
                <a:buChar char="•"/>
              </a:pPr>
              <a:r>
                <a:rPr lang="en-US" sz="1700" dirty="0">
                  <a:cs typeface="Times New Roman" charset="0"/>
                </a:rPr>
                <a:t>Micro-target your audience to parallel your marketing message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1609" y="4710377"/>
              <a:ext cx="43406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BENEFITS of Email Marketing: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62059" y="5151855"/>
              <a:ext cx="3339953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700" b="1" dirty="0"/>
                <a:t>Targeting Capabilities: </a:t>
              </a:r>
              <a:r>
                <a:rPr lang="en-US" sz="1700" dirty="0"/>
                <a:t>Gender, Age, Lifestyle, Occupation, Ethnicity and Language Preference, Education, Religion, Income Level, Credit Ranking, B2B &amp; more...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700" b="1" dirty="0"/>
                <a:t>Geo-Targeting Options: </a:t>
              </a:r>
              <a:r>
                <a:rPr lang="en-US" sz="1700" dirty="0"/>
                <a:t>DMA, State, County, City, Zip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700" b="1" dirty="0"/>
                <a:t>Frequency: </a:t>
              </a:r>
              <a:r>
                <a:rPr lang="en-US" sz="1700" dirty="0"/>
                <a:t>Varies based on your goal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700" b="1" dirty="0"/>
                <a:t>Minimum Send</a:t>
              </a:r>
              <a:r>
                <a:rPr lang="en-US" sz="1700" dirty="0"/>
                <a:t>: Varies based your goal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68353" y="4713321"/>
              <a:ext cx="43406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Targeted Email Marketing Includes: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4991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372" y="99153"/>
            <a:ext cx="5345580" cy="8262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56174" y="99153"/>
            <a:ext cx="2097610" cy="8262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5900" y="189119"/>
            <a:ext cx="4439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+mj-lt"/>
              </a:rPr>
              <a:t>TARGETED EMAIL MARKETING</a:t>
            </a:r>
          </a:p>
          <a:p>
            <a:r>
              <a:rPr lang="en-US" sz="1200" dirty="0">
                <a:solidFill>
                  <a:schemeClr val="bg1"/>
                </a:solidFill>
              </a:rPr>
              <a:t>Reach highly targeted audiences right in their inbox!</a:t>
            </a:r>
          </a:p>
        </p:txBody>
      </p:sp>
      <p:sp>
        <p:nvSpPr>
          <p:cNvPr id="9" name="Rectangle 8"/>
          <p:cNvSpPr/>
          <p:nvPr/>
        </p:nvSpPr>
        <p:spPr>
          <a:xfrm>
            <a:off x="293370" y="1359570"/>
            <a:ext cx="7146511" cy="58656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" descr="C:\Users\stlmcgia\Google Drive\AMPLIFIED\Corporate Training\The Amplified Brand\Icons\1-Color\Targeted Display Aud Ext\Targeted Displa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961" y="330376"/>
            <a:ext cx="1614870" cy="36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9759" y="1434757"/>
            <a:ext cx="5515549" cy="338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/>
              <a:t>Add-On Options with the Purchase of an Audience Targeted Email: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5529" y="1906660"/>
            <a:ext cx="709530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Email Redrop to Openers/Clickers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Resend an email to those that opened, or those who opened and clicked on the </a:t>
            </a:r>
            <a:r>
              <a:rPr lang="en-US" sz="1400" dirty="0" smtClean="0"/>
              <a:t>content </a:t>
            </a:r>
            <a:r>
              <a:rPr lang="en-US" sz="1400" dirty="0"/>
              <a:t>within email, from the initial </a:t>
            </a:r>
            <a:r>
              <a:rPr lang="en-US" sz="1400" dirty="0" smtClean="0"/>
              <a:t>e-blast</a:t>
            </a:r>
            <a:endParaRPr lang="en-US" sz="140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Email Redrop To </a:t>
            </a:r>
            <a:r>
              <a:rPr lang="en-US" sz="1400" b="1" dirty="0" smtClean="0"/>
              <a:t>Non-Openers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Resend an email to those that did not open the initial </a:t>
            </a:r>
            <a:r>
              <a:rPr lang="en-US" sz="1400" dirty="0" smtClean="0"/>
              <a:t>e-blast</a:t>
            </a:r>
            <a:r>
              <a:rPr lang="en-US" sz="1400" dirty="0"/>
              <a:t>.</a:t>
            </a:r>
            <a:endParaRPr lang="en-US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Match for Lookback </a:t>
            </a:r>
            <a:r>
              <a:rPr lang="en-US" sz="1400" b="1" dirty="0" smtClean="0"/>
              <a:t>Reporting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Within 90 days of the email campaign deploying, the advertiser can provide Amplified a list of any leads or sales made within that time frame. </a:t>
            </a:r>
            <a:r>
              <a:rPr lang="en-US" sz="1400" dirty="0" smtClean="0"/>
              <a:t>From </a:t>
            </a:r>
            <a:r>
              <a:rPr lang="en-US" sz="1400" dirty="0"/>
              <a:t>there, we </a:t>
            </a:r>
            <a:r>
              <a:rPr lang="en-US" sz="1400" dirty="0" smtClean="0"/>
              <a:t>will </a:t>
            </a:r>
            <a:r>
              <a:rPr lang="en-US" sz="1400" dirty="0"/>
              <a:t>compare the </a:t>
            </a:r>
            <a:r>
              <a:rPr lang="en-US" sz="1400" dirty="0" smtClean="0"/>
              <a:t>client’s leads to the list of </a:t>
            </a:r>
            <a:r>
              <a:rPr lang="en-US" sz="1400" dirty="0"/>
              <a:t>people who received the email campaign, and flag any matches. This is helpful to determine the ROI on an email campaign.</a:t>
            </a:r>
            <a:endParaRPr lang="en-US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Match &amp; Deploy  </a:t>
            </a:r>
            <a:endParaRPr lang="en-US" sz="1400" b="1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We will scrub your client’s list of data against our database and deploy and email campaign to any matches found. </a:t>
            </a: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Hashed </a:t>
            </a:r>
            <a:r>
              <a:rPr lang="en-US" sz="1400" b="1" dirty="0"/>
              <a:t>Email Addresses </a:t>
            </a:r>
            <a:r>
              <a:rPr lang="en-US" sz="1400" dirty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charset="0"/>
              </a:rPr>
              <a:t>Receive an encrypted file of </a:t>
            </a:r>
            <a:r>
              <a:rPr lang="en-US" sz="1400" dirty="0" smtClean="0">
                <a:cs typeface="Times New Roman" charset="0"/>
              </a:rPr>
              <a:t>email addresses from our database. </a:t>
            </a:r>
            <a:r>
              <a:rPr lang="en-US" sz="1400" dirty="0">
                <a:cs typeface="Times New Roman" charset="0"/>
              </a:rPr>
              <a:t>This encrypted data </a:t>
            </a:r>
            <a:r>
              <a:rPr lang="en-US" sz="1400" dirty="0" smtClean="0">
                <a:cs typeface="Times New Roman" charset="0"/>
              </a:rPr>
              <a:t>allows us to target the individual </a:t>
            </a:r>
            <a:r>
              <a:rPr lang="en-US" sz="1400" dirty="0">
                <a:cs typeface="Times New Roman" charset="0"/>
              </a:rPr>
              <a:t>where they have logged in using </a:t>
            </a:r>
            <a:r>
              <a:rPr lang="en-US" sz="1400" dirty="0" smtClean="0">
                <a:cs typeface="Times New Roman" charset="0"/>
              </a:rPr>
              <a:t>that </a:t>
            </a:r>
            <a:r>
              <a:rPr lang="en-US" sz="1400" dirty="0">
                <a:cs typeface="Times New Roman" charset="0"/>
              </a:rPr>
              <a:t>email address, such as Facebook.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Physical Addresses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charset="0"/>
              </a:rPr>
              <a:t>Receive a file of email recipient’s physical mailing address. This information will allow Amplified to integrate your email marketing with IP targeting.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Name &amp; Physical Addresses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 smtClean="0">
                <a:cs typeface="Times New Roman" charset="0"/>
              </a:rPr>
              <a:t>Postal Office approved file. Receive </a:t>
            </a:r>
            <a:r>
              <a:rPr lang="en-US" sz="1400" dirty="0">
                <a:cs typeface="Times New Roman" charset="0"/>
              </a:rPr>
              <a:t>email recipient’s first and last name, along with their physical address. This allows you to integrate customized direct mail pieces with digital marketing efforts.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1"/>
            <a:endParaRPr lang="en-US" sz="1400" dirty="0">
              <a:solidFill>
                <a:srgbClr val="4D4D4D"/>
              </a:solidFill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819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mplified Digital">
      <a:dk1>
        <a:sysClr val="windowText" lastClr="000000"/>
      </a:dk1>
      <a:lt1>
        <a:sysClr val="window" lastClr="FFFFFF"/>
      </a:lt1>
      <a:dk2>
        <a:srgbClr val="555658"/>
      </a:dk2>
      <a:lt2>
        <a:srgbClr val="EEEAEB"/>
      </a:lt2>
      <a:accent1>
        <a:srgbClr val="8DC63F"/>
      </a:accent1>
      <a:accent2>
        <a:srgbClr val="CA1D60"/>
      </a:accent2>
      <a:accent3>
        <a:srgbClr val="26AEBF"/>
      </a:accent3>
      <a:accent4>
        <a:srgbClr val="042C47"/>
      </a:accent4>
      <a:accent5>
        <a:srgbClr val="8DC63F"/>
      </a:accent5>
      <a:accent6>
        <a:srgbClr val="CA1D60"/>
      </a:accent6>
      <a:hlink>
        <a:srgbClr val="26AEBF"/>
      </a:hlink>
      <a:folHlink>
        <a:srgbClr val="042C47"/>
      </a:folHlink>
    </a:clrScheme>
    <a:fontScheme name="AD">
      <a:majorFont>
        <a:latin typeface="Century Gothic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384</Words>
  <Application>Microsoft Office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McGinnis</dc:creator>
  <cp:lastModifiedBy>Michelle Martin</cp:lastModifiedBy>
  <cp:revision>102</cp:revision>
  <dcterms:created xsi:type="dcterms:W3CDTF">2015-11-03T21:07:43Z</dcterms:created>
  <dcterms:modified xsi:type="dcterms:W3CDTF">2020-07-08T15:38:24Z</dcterms:modified>
</cp:coreProperties>
</file>