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66"/>
  </p:notesMasterIdLst>
  <p:handoutMasterIdLst>
    <p:handoutMasterId r:id="rId67"/>
  </p:handoutMasterIdLst>
  <p:sldIdLst>
    <p:sldId id="257" r:id="rId2"/>
    <p:sldId id="321" r:id="rId3"/>
    <p:sldId id="289" r:id="rId4"/>
    <p:sldId id="315" r:id="rId5"/>
    <p:sldId id="316" r:id="rId6"/>
    <p:sldId id="329" r:id="rId7"/>
    <p:sldId id="295" r:id="rId8"/>
    <p:sldId id="397" r:id="rId9"/>
    <p:sldId id="391" r:id="rId10"/>
    <p:sldId id="346" r:id="rId11"/>
    <p:sldId id="396" r:id="rId12"/>
    <p:sldId id="395" r:id="rId13"/>
    <p:sldId id="351" r:id="rId14"/>
    <p:sldId id="393" r:id="rId15"/>
    <p:sldId id="363" r:id="rId16"/>
    <p:sldId id="394" r:id="rId17"/>
    <p:sldId id="366" r:id="rId18"/>
    <p:sldId id="367" r:id="rId19"/>
    <p:sldId id="330" r:id="rId20"/>
    <p:sldId id="313" r:id="rId21"/>
    <p:sldId id="325" r:id="rId22"/>
    <p:sldId id="328" r:id="rId23"/>
    <p:sldId id="333" r:id="rId24"/>
    <p:sldId id="334" r:id="rId25"/>
    <p:sldId id="332" r:id="rId26"/>
    <p:sldId id="280" r:id="rId27"/>
    <p:sldId id="279" r:id="rId28"/>
    <p:sldId id="282" r:id="rId29"/>
    <p:sldId id="331" r:id="rId30"/>
    <p:sldId id="297" r:id="rId31"/>
    <p:sldId id="335" r:id="rId32"/>
    <p:sldId id="352" r:id="rId33"/>
    <p:sldId id="336" r:id="rId34"/>
    <p:sldId id="353" r:id="rId35"/>
    <p:sldId id="340" r:id="rId36"/>
    <p:sldId id="308" r:id="rId37"/>
    <p:sldId id="370" r:id="rId38"/>
    <p:sldId id="345" r:id="rId39"/>
    <p:sldId id="337" r:id="rId40"/>
    <p:sldId id="358" r:id="rId41"/>
    <p:sldId id="357" r:id="rId42"/>
    <p:sldId id="359" r:id="rId43"/>
    <p:sldId id="398" r:id="rId44"/>
    <p:sldId id="399" r:id="rId45"/>
    <p:sldId id="400" r:id="rId46"/>
    <p:sldId id="401" r:id="rId47"/>
    <p:sldId id="343" r:id="rId48"/>
    <p:sldId id="356" r:id="rId49"/>
    <p:sldId id="338" r:id="rId50"/>
    <p:sldId id="368" r:id="rId51"/>
    <p:sldId id="342" r:id="rId52"/>
    <p:sldId id="371" r:id="rId53"/>
    <p:sldId id="379" r:id="rId54"/>
    <p:sldId id="390" r:id="rId55"/>
    <p:sldId id="389" r:id="rId56"/>
    <p:sldId id="387" r:id="rId57"/>
    <p:sldId id="388" r:id="rId58"/>
    <p:sldId id="373" r:id="rId59"/>
    <p:sldId id="372" r:id="rId60"/>
    <p:sldId id="380" r:id="rId61"/>
    <p:sldId id="381" r:id="rId62"/>
    <p:sldId id="369" r:id="rId63"/>
    <p:sldId id="326" r:id="rId64"/>
    <p:sldId id="344" r:id="rId65"/>
  </p:sldIdLst>
  <p:sldSz cx="9136063" cy="5138738"/>
  <p:notesSz cx="6858000" cy="9144000"/>
  <p:defaultText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DE5C9C-652E-4B52-A5B3-0B676E4E3612}">
          <p14:sldIdLst>
            <p14:sldId id="257"/>
            <p14:sldId id="321"/>
            <p14:sldId id="289"/>
            <p14:sldId id="315"/>
            <p14:sldId id="316"/>
            <p14:sldId id="329"/>
            <p14:sldId id="295"/>
          </p14:sldIdLst>
        </p14:section>
        <p14:section name="AD TEAM - USE WHEN NECESSARY" id="{D8E2FE43-9594-493C-9359-EBF36684DE1A}">
          <p14:sldIdLst>
            <p14:sldId id="397"/>
            <p14:sldId id="391"/>
            <p14:sldId id="346"/>
            <p14:sldId id="396"/>
            <p14:sldId id="395"/>
            <p14:sldId id="351"/>
            <p14:sldId id="393"/>
            <p14:sldId id="363"/>
            <p14:sldId id="394"/>
            <p14:sldId id="366"/>
            <p14:sldId id="367"/>
            <p14:sldId id="330"/>
            <p14:sldId id="313"/>
            <p14:sldId id="325"/>
            <p14:sldId id="328"/>
            <p14:sldId id="333"/>
            <p14:sldId id="334"/>
            <p14:sldId id="332"/>
            <p14:sldId id="280"/>
            <p14:sldId id="279"/>
            <p14:sldId id="282"/>
            <p14:sldId id="331"/>
            <p14:sldId id="297"/>
            <p14:sldId id="335"/>
            <p14:sldId id="352"/>
            <p14:sldId id="336"/>
            <p14:sldId id="353"/>
            <p14:sldId id="340"/>
            <p14:sldId id="308"/>
            <p14:sldId id="370"/>
            <p14:sldId id="345"/>
            <p14:sldId id="337"/>
            <p14:sldId id="358"/>
            <p14:sldId id="357"/>
            <p14:sldId id="359"/>
            <p14:sldId id="398"/>
            <p14:sldId id="399"/>
            <p14:sldId id="400"/>
            <p14:sldId id="401"/>
            <p14:sldId id="343"/>
            <p14:sldId id="356"/>
            <p14:sldId id="338"/>
            <p14:sldId id="368"/>
            <p14:sldId id="342"/>
            <p14:sldId id="371"/>
            <p14:sldId id="379"/>
            <p14:sldId id="390"/>
            <p14:sldId id="389"/>
            <p14:sldId id="387"/>
            <p14:sldId id="388"/>
            <p14:sldId id="373"/>
            <p14:sldId id="372"/>
            <p14:sldId id="380"/>
            <p14:sldId id="381"/>
            <p14:sldId id="369"/>
            <p14:sldId id="326"/>
            <p14:sldId id="344"/>
          </p14:sldIdLst>
        </p14:section>
      </p14:sectionLst>
    </p:ext>
    <p:ext uri="{EFAFB233-063F-42B5-8137-9DF3F51BA10A}">
      <p15:sldGuideLst xmlns:p15="http://schemas.microsoft.com/office/powerpoint/2012/main">
        <p15:guide id="1" orient="horz" pos="1619" userDrawn="1">
          <p15:clr>
            <a:srgbClr val="A4A3A4"/>
          </p15:clr>
        </p15:guide>
        <p15:guide id="2" pos="5470" userDrawn="1">
          <p15:clr>
            <a:srgbClr val="A4A3A4"/>
          </p15:clr>
        </p15:guide>
        <p15:guide id="3" pos="2878" userDrawn="1">
          <p15:clr>
            <a:srgbClr val="A4A3A4"/>
          </p15:clr>
        </p15:guide>
        <p15:guide id="4" pos="1438" userDrawn="1">
          <p15:clr>
            <a:srgbClr val="A4A3A4"/>
          </p15:clr>
        </p15:guide>
        <p15:guide id="5" pos="382" userDrawn="1">
          <p15:clr>
            <a:srgbClr val="A4A3A4"/>
          </p15:clr>
        </p15:guide>
        <p15:guide id="6" orient="horz" pos="1618" userDrawn="1">
          <p15:clr>
            <a:srgbClr val="A4A3A4"/>
          </p15:clr>
        </p15:guide>
        <p15:guide id="7" orient="horz" pos="2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1E60"/>
    <a:srgbClr val="7FBD29"/>
    <a:srgbClr val="9ACD5D"/>
    <a:srgbClr val="8DC63F"/>
    <a:srgbClr val="043D60"/>
    <a:srgbClr val="032D46"/>
    <a:srgbClr val="22AEBF"/>
    <a:srgbClr val="CE477B"/>
    <a:srgbClr val="D0EDF2"/>
    <a:srgbClr val="1E88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2264" autoAdjust="0"/>
  </p:normalViewPr>
  <p:slideViewPr>
    <p:cSldViewPr showGuides="1">
      <p:cViewPr varScale="1">
        <p:scale>
          <a:sx n="134" d="100"/>
          <a:sy n="134" d="100"/>
        </p:scale>
        <p:origin x="893" y="48"/>
      </p:cViewPr>
      <p:guideLst>
        <p:guide orient="horz" pos="1619"/>
        <p:guide pos="5470"/>
        <p:guide pos="2878"/>
        <p:guide pos="1438"/>
        <p:guide pos="382"/>
        <p:guide orient="horz" pos="1618"/>
        <p:guide orient="horz" pos="275"/>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7" d="100"/>
          <a:sy n="87" d="100"/>
        </p:scale>
        <p:origin x="376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32D46"/>
              </a:solidFill>
              <a:ln w="19050">
                <a:solidFill>
                  <a:schemeClr val="lt1"/>
                </a:solidFill>
              </a:ln>
              <a:effectLst/>
            </c:spPr>
            <c:extLst>
              <c:ext xmlns:c16="http://schemas.microsoft.com/office/drawing/2014/chart" uri="{C3380CC4-5D6E-409C-BE32-E72D297353CC}">
                <c16:uniqueId val="{00000001-16EE-40E5-91DD-34FA5912E9D8}"/>
              </c:ext>
            </c:extLst>
          </c:dPt>
          <c:dPt>
            <c:idx val="1"/>
            <c:bubble3D val="0"/>
            <c:spPr>
              <a:solidFill>
                <a:srgbClr val="032D46"/>
              </a:solidFill>
              <a:ln w="19050">
                <a:solidFill>
                  <a:schemeClr val="lt1"/>
                </a:solidFill>
              </a:ln>
              <a:effectLst/>
            </c:spPr>
            <c:extLst>
              <c:ext xmlns:c16="http://schemas.microsoft.com/office/drawing/2014/chart" uri="{C3380CC4-5D6E-409C-BE32-E72D297353CC}">
                <c16:uniqueId val="{00000003-16EE-40E5-91DD-34FA5912E9D8}"/>
              </c:ext>
            </c:extLst>
          </c:dPt>
          <c:dPt>
            <c:idx val="2"/>
            <c:bubble3D val="0"/>
            <c:spPr>
              <a:solidFill>
                <a:srgbClr val="032D46"/>
              </a:solidFill>
              <a:ln w="19050">
                <a:solidFill>
                  <a:schemeClr val="lt1"/>
                </a:solidFill>
              </a:ln>
              <a:effectLst/>
            </c:spPr>
            <c:extLst>
              <c:ext xmlns:c16="http://schemas.microsoft.com/office/drawing/2014/chart" uri="{C3380CC4-5D6E-409C-BE32-E72D297353CC}">
                <c16:uniqueId val="{00000005-16EE-40E5-91DD-34FA5912E9D8}"/>
              </c:ext>
            </c:extLst>
          </c:dPt>
          <c:dPt>
            <c:idx val="3"/>
            <c:bubble3D val="0"/>
            <c:spPr>
              <a:solidFill>
                <a:srgbClr val="032D46"/>
              </a:solidFill>
              <a:ln w="19050">
                <a:solidFill>
                  <a:schemeClr val="lt1"/>
                </a:solidFill>
              </a:ln>
              <a:effectLst/>
            </c:spPr>
            <c:extLst>
              <c:ext xmlns:c16="http://schemas.microsoft.com/office/drawing/2014/chart" uri="{C3380CC4-5D6E-409C-BE32-E72D297353CC}">
                <c16:uniqueId val="{00000007-16EE-40E5-91DD-34FA5912E9D8}"/>
              </c:ext>
            </c:extLst>
          </c:dPt>
          <c:dPt>
            <c:idx val="4"/>
            <c:bubble3D val="0"/>
            <c:spPr>
              <a:solidFill>
                <a:srgbClr val="032D46"/>
              </a:solidFill>
              <a:ln w="19050">
                <a:solidFill>
                  <a:schemeClr val="lt1"/>
                </a:solidFill>
              </a:ln>
              <a:effectLst/>
            </c:spPr>
            <c:extLst>
              <c:ext xmlns:c16="http://schemas.microsoft.com/office/drawing/2014/chart" uri="{C3380CC4-5D6E-409C-BE32-E72D297353CC}">
                <c16:uniqueId val="{00000009-16EE-40E5-91DD-34FA5912E9D8}"/>
              </c:ext>
            </c:extLst>
          </c:dPt>
          <c:dPt>
            <c:idx val="5"/>
            <c:bubble3D val="0"/>
            <c:spPr>
              <a:solidFill>
                <a:srgbClr val="032D46"/>
              </a:solidFill>
              <a:ln w="19050">
                <a:solidFill>
                  <a:schemeClr val="lt1"/>
                </a:solidFill>
              </a:ln>
              <a:effectLst/>
            </c:spPr>
            <c:extLst>
              <c:ext xmlns:c16="http://schemas.microsoft.com/office/drawing/2014/chart" uri="{C3380CC4-5D6E-409C-BE32-E72D297353CC}">
                <c16:uniqueId val="{0000000B-16EE-40E5-91DD-34FA5912E9D8}"/>
              </c:ext>
            </c:extLst>
          </c:dPt>
          <c:dPt>
            <c:idx val="6"/>
            <c:bubble3D val="0"/>
            <c:spPr>
              <a:solidFill>
                <a:srgbClr val="032D46"/>
              </a:solidFill>
              <a:ln w="19050">
                <a:solidFill>
                  <a:schemeClr val="lt1"/>
                </a:solidFill>
              </a:ln>
              <a:effectLst/>
            </c:spPr>
            <c:extLst>
              <c:ext xmlns:c16="http://schemas.microsoft.com/office/drawing/2014/chart" uri="{C3380CC4-5D6E-409C-BE32-E72D297353CC}">
                <c16:uniqueId val="{0000000D-16EE-40E5-91DD-34FA5912E9D8}"/>
              </c:ext>
            </c:extLst>
          </c:dPt>
          <c:cat>
            <c:strRef>
              <c:f>Sheet1!$A$2:$A$8</c:f>
              <c:strCache>
                <c:ptCount val="7"/>
                <c:pt idx="0">
                  <c:v>IPA</c:v>
                </c:pt>
                <c:pt idx="1">
                  <c:v>INCOME</c:v>
                </c:pt>
                <c:pt idx="2">
                  <c:v>AGE</c:v>
                </c:pt>
                <c:pt idx="3">
                  <c:v>TECHNOLOGY USE</c:v>
                </c:pt>
                <c:pt idx="4">
                  <c:v>PRESENCE OF CHILDREN</c:v>
                </c:pt>
                <c:pt idx="5">
                  <c:v>HOME OWNERSHIP</c:v>
                </c:pt>
                <c:pt idx="6">
                  <c:v>URBANACITY</c:v>
                </c:pt>
              </c:strCache>
            </c:strRef>
          </c:cat>
          <c:val>
            <c:numRef>
              <c:f>Sheet1!$B$2:$B$8</c:f>
              <c:numCache>
                <c:formatCode>General</c:formatCode>
                <c:ptCount val="7"/>
                <c:pt idx="0">
                  <c:v>14.28</c:v>
                </c:pt>
                <c:pt idx="1">
                  <c:v>14.28</c:v>
                </c:pt>
                <c:pt idx="2">
                  <c:v>14.28</c:v>
                </c:pt>
                <c:pt idx="3">
                  <c:v>14.28</c:v>
                </c:pt>
                <c:pt idx="4">
                  <c:v>14.28</c:v>
                </c:pt>
                <c:pt idx="5">
                  <c:v>14.28</c:v>
                </c:pt>
                <c:pt idx="6">
                  <c:v>14.28</c:v>
                </c:pt>
              </c:numCache>
            </c:numRef>
          </c:val>
          <c:extLst>
            <c:ext xmlns:c16="http://schemas.microsoft.com/office/drawing/2014/chart" uri="{C3380CC4-5D6E-409C-BE32-E72D297353CC}">
              <c16:uniqueId val="{0000000E-16EE-40E5-91DD-34FA5912E9D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80.jpg"/></Relationships>
</file>

<file path=ppt/drawings/drawing1.xml><?xml version="1.0" encoding="utf-8"?>
<c:userShapes xmlns:c="http://schemas.openxmlformats.org/drawingml/2006/chart">
  <cdr:relSizeAnchor xmlns:cdr="http://schemas.openxmlformats.org/drawingml/2006/chartDrawing">
    <cdr:from>
      <cdr:x>0.27035</cdr:x>
      <cdr:y>0.15262</cdr:y>
    </cdr:from>
    <cdr:to>
      <cdr:x>0.72965</cdr:x>
      <cdr:y>0.84738</cdr:y>
    </cdr:to>
    <cdr:sp macro="" textlink="">
      <cdr:nvSpPr>
        <cdr:cNvPr id="2" name="Oval 1"/>
        <cdr:cNvSpPr/>
      </cdr:nvSpPr>
      <cdr:spPr>
        <a:xfrm xmlns:a="http://schemas.openxmlformats.org/drawingml/2006/main">
          <a:off x="1238435" y="466077"/>
          <a:ext cx="2104007" cy="2121763"/>
        </a:xfrm>
        <a:prstGeom xmlns:a="http://schemas.openxmlformats.org/drawingml/2006/main" prst="ellipse">
          <a:avLst/>
        </a:prstGeom>
        <a:blipFill xmlns:a="http://schemas.openxmlformats.org/drawingml/2006/main">
          <a:blip xmlns:r="http://schemas.openxmlformats.org/officeDocument/2006/relationships" r:embed="rId1"/>
          <a:stretch>
            <a:fillRect/>
          </a:stretch>
        </a:blip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F6FB3A-FA74-479D-AE17-5DD393BFC9AC}" type="datetimeFigureOut">
              <a:rPr lang="en-US" smtClean="0"/>
              <a:t>7/21/2021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017671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5E8B4-E12D-4490-ACF4-982A03069B9E}" type="datetimeFigureOut">
              <a:rPr lang="en-US" smtClean="0"/>
              <a:t>7/21/2021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90D1A-F430-422B-9709-F08093522DE6}" type="slidenum">
              <a:rPr lang="en-US" smtClean="0"/>
              <a:t>‹#›</a:t>
            </a:fld>
            <a:endParaRPr lang="en-US"/>
          </a:p>
        </p:txBody>
      </p:sp>
    </p:spTree>
    <p:extLst>
      <p:ext uri="{BB962C8B-B14F-4D97-AF65-F5344CB8AC3E}">
        <p14:creationId xmlns:p14="http://schemas.microsoft.com/office/powerpoint/2010/main" val="1704665193"/>
      </p:ext>
    </p:extLst>
  </p:cSld>
  <p:clrMap bg1="lt1" tx1="dk1" bg2="lt2" tx2="dk2" accent1="accent1" accent2="accent2" accent3="accent3" accent4="accent4" accent5="accent5" accent6="accent6" hlink="hlink" folHlink="folHlink"/>
  <p:notesStyle>
    <a:lvl1pPr marL="0" algn="l" defTabSz="685526" rtl="0" eaLnBrk="1" latinLnBrk="0" hangingPunct="1">
      <a:defRPr sz="900" kern="1200">
        <a:solidFill>
          <a:schemeClr val="tx1"/>
        </a:solidFill>
        <a:latin typeface="+mn-lt"/>
        <a:ea typeface="+mn-ea"/>
        <a:cs typeface="+mn-cs"/>
      </a:defRPr>
    </a:lvl1pPr>
    <a:lvl2pPr marL="342763" algn="l" defTabSz="685526" rtl="0" eaLnBrk="1" latinLnBrk="0" hangingPunct="1">
      <a:defRPr sz="900" kern="1200">
        <a:solidFill>
          <a:schemeClr val="tx1"/>
        </a:solidFill>
        <a:latin typeface="+mn-lt"/>
        <a:ea typeface="+mn-ea"/>
        <a:cs typeface="+mn-cs"/>
      </a:defRPr>
    </a:lvl2pPr>
    <a:lvl3pPr marL="685526" algn="l" defTabSz="685526" rtl="0" eaLnBrk="1" latinLnBrk="0" hangingPunct="1">
      <a:defRPr sz="900" kern="1200">
        <a:solidFill>
          <a:schemeClr val="tx1"/>
        </a:solidFill>
        <a:latin typeface="+mn-lt"/>
        <a:ea typeface="+mn-ea"/>
        <a:cs typeface="+mn-cs"/>
      </a:defRPr>
    </a:lvl3pPr>
    <a:lvl4pPr marL="1028289" algn="l" defTabSz="685526" rtl="0" eaLnBrk="1" latinLnBrk="0" hangingPunct="1">
      <a:defRPr sz="900" kern="1200">
        <a:solidFill>
          <a:schemeClr val="tx1"/>
        </a:solidFill>
        <a:latin typeface="+mn-lt"/>
        <a:ea typeface="+mn-ea"/>
        <a:cs typeface="+mn-cs"/>
      </a:defRPr>
    </a:lvl4pPr>
    <a:lvl5pPr marL="1371051" algn="l" defTabSz="685526" rtl="0" eaLnBrk="1" latinLnBrk="0" hangingPunct="1">
      <a:defRPr sz="900" kern="1200">
        <a:solidFill>
          <a:schemeClr val="tx1"/>
        </a:solidFill>
        <a:latin typeface="+mn-lt"/>
        <a:ea typeface="+mn-ea"/>
        <a:cs typeface="+mn-cs"/>
      </a:defRPr>
    </a:lvl5pPr>
    <a:lvl6pPr marL="1713814" algn="l" defTabSz="685526" rtl="0" eaLnBrk="1" latinLnBrk="0" hangingPunct="1">
      <a:defRPr sz="900" kern="1200">
        <a:solidFill>
          <a:schemeClr val="tx1"/>
        </a:solidFill>
        <a:latin typeface="+mn-lt"/>
        <a:ea typeface="+mn-ea"/>
        <a:cs typeface="+mn-cs"/>
      </a:defRPr>
    </a:lvl6pPr>
    <a:lvl7pPr marL="2056577" algn="l" defTabSz="685526" rtl="0" eaLnBrk="1" latinLnBrk="0" hangingPunct="1">
      <a:defRPr sz="900" kern="1200">
        <a:solidFill>
          <a:schemeClr val="tx1"/>
        </a:solidFill>
        <a:latin typeface="+mn-lt"/>
        <a:ea typeface="+mn-ea"/>
        <a:cs typeface="+mn-cs"/>
      </a:defRPr>
    </a:lvl7pPr>
    <a:lvl8pPr marL="2399340" algn="l" defTabSz="685526" rtl="0" eaLnBrk="1" latinLnBrk="0" hangingPunct="1">
      <a:defRPr sz="900" kern="1200">
        <a:solidFill>
          <a:schemeClr val="tx1"/>
        </a:solidFill>
        <a:latin typeface="+mn-lt"/>
        <a:ea typeface="+mn-ea"/>
        <a:cs typeface="+mn-cs"/>
      </a:defRPr>
    </a:lvl8pPr>
    <a:lvl9pPr marL="2742103" algn="l" defTabSz="68552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3</a:t>
            </a:fld>
            <a:endParaRPr lang="en-US"/>
          </a:p>
        </p:txBody>
      </p:sp>
    </p:spTree>
    <p:extLst>
      <p:ext uri="{BB962C8B-B14F-4D97-AF65-F5344CB8AC3E}">
        <p14:creationId xmlns:p14="http://schemas.microsoft.com/office/powerpoint/2010/main" val="65663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900" b="0" i="0" u="none" strike="noStrike" cap="none" dirty="0" smtClean="0">
                <a:solidFill>
                  <a:schemeClr val="dk1"/>
                </a:solidFill>
                <a:latin typeface="+mn-lt"/>
                <a:ea typeface="Calibri"/>
                <a:cs typeface="Calibri"/>
                <a:sym typeface="Calibri"/>
              </a:rPr>
              <a:t>7 Drivers: Income, Age, </a:t>
            </a:r>
            <a:r>
              <a:rPr lang="en-US" sz="900" b="0" i="0" u="none" strike="noStrike" cap="none" dirty="0" err="1" smtClean="0">
                <a:solidFill>
                  <a:schemeClr val="dk1"/>
                </a:solidFill>
                <a:latin typeface="+mn-lt"/>
                <a:ea typeface="Calibri"/>
                <a:cs typeface="Calibri"/>
                <a:sym typeface="Calibri"/>
              </a:rPr>
              <a:t>Urbanicity</a:t>
            </a:r>
            <a:r>
              <a:rPr lang="en-US" sz="900" b="0" i="0" u="none" strike="noStrike" cap="none" dirty="0" smtClean="0">
                <a:solidFill>
                  <a:schemeClr val="dk1"/>
                </a:solidFill>
                <a:latin typeface="+mn-lt"/>
                <a:ea typeface="Calibri"/>
                <a:cs typeface="Calibri"/>
                <a:sym typeface="Calibri"/>
              </a:rPr>
              <a:t>, Homeownership, Presence of Children, IPA, Technology Use</a:t>
            </a:r>
          </a:p>
          <a:p>
            <a:pPr marL="0" marR="0" lvl="0" indent="0" algn="l" rtl="0">
              <a:spcBef>
                <a:spcPts val="0"/>
              </a:spcBef>
              <a:buSzPct val="25000"/>
              <a:buNone/>
            </a:pPr>
            <a:endParaRPr lang="en-US" sz="9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900" b="0" i="0" u="none" strike="noStrike" cap="none" dirty="0" smtClean="0">
                <a:solidFill>
                  <a:schemeClr val="dk1"/>
                </a:solidFill>
                <a:latin typeface="+mn-lt"/>
                <a:ea typeface="Calibri"/>
                <a:cs typeface="Calibri"/>
                <a:sym typeface="Calibri"/>
              </a:rPr>
              <a:t>In combination, these seven characteristics determine a household’s PRIZM Premier segment</a:t>
            </a:r>
            <a:endParaRPr lang="en-US" sz="9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B4E90D1A-F430-422B-9709-F08093522DE6}" type="slidenum">
              <a:rPr lang="en-US" smtClean="0"/>
              <a:t>26</a:t>
            </a:fld>
            <a:endParaRPr lang="en-US"/>
          </a:p>
        </p:txBody>
      </p:sp>
    </p:spTree>
    <p:extLst>
      <p:ext uri="{BB962C8B-B14F-4D97-AF65-F5344CB8AC3E}">
        <p14:creationId xmlns:p14="http://schemas.microsoft.com/office/powerpoint/2010/main" val="352671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27</a:t>
            </a:fld>
            <a:endParaRPr lang="en-US"/>
          </a:p>
        </p:txBody>
      </p:sp>
    </p:spTree>
    <p:extLst>
      <p:ext uri="{BB962C8B-B14F-4D97-AF65-F5344CB8AC3E}">
        <p14:creationId xmlns:p14="http://schemas.microsoft.com/office/powerpoint/2010/main" val="2808889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34</a:t>
            </a:fld>
            <a:endParaRPr lang="en-US"/>
          </a:p>
        </p:txBody>
      </p:sp>
    </p:spTree>
    <p:extLst>
      <p:ext uri="{BB962C8B-B14F-4D97-AF65-F5344CB8AC3E}">
        <p14:creationId xmlns:p14="http://schemas.microsoft.com/office/powerpoint/2010/main" val="115836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40</a:t>
            </a:fld>
            <a:endParaRPr lang="en-US"/>
          </a:p>
        </p:txBody>
      </p:sp>
    </p:spTree>
    <p:extLst>
      <p:ext uri="{BB962C8B-B14F-4D97-AF65-F5344CB8AC3E}">
        <p14:creationId xmlns:p14="http://schemas.microsoft.com/office/powerpoint/2010/main" val="2270708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41</a:t>
            </a:fld>
            <a:endParaRPr lang="en-US"/>
          </a:p>
        </p:txBody>
      </p:sp>
    </p:spTree>
    <p:extLst>
      <p:ext uri="{BB962C8B-B14F-4D97-AF65-F5344CB8AC3E}">
        <p14:creationId xmlns:p14="http://schemas.microsoft.com/office/powerpoint/2010/main" val="66644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44</a:t>
            </a:fld>
            <a:endParaRPr lang="en-US"/>
          </a:p>
        </p:txBody>
      </p:sp>
    </p:spTree>
    <p:extLst>
      <p:ext uri="{BB962C8B-B14F-4D97-AF65-F5344CB8AC3E}">
        <p14:creationId xmlns:p14="http://schemas.microsoft.com/office/powerpoint/2010/main" val="3798283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46</a:t>
            </a:fld>
            <a:endParaRPr lang="en-US"/>
          </a:p>
        </p:txBody>
      </p:sp>
    </p:spTree>
    <p:extLst>
      <p:ext uri="{BB962C8B-B14F-4D97-AF65-F5344CB8AC3E}">
        <p14:creationId xmlns:p14="http://schemas.microsoft.com/office/powerpoint/2010/main" val="2709065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52</a:t>
            </a:fld>
            <a:endParaRPr lang="en-US"/>
          </a:p>
        </p:txBody>
      </p:sp>
    </p:spTree>
    <p:extLst>
      <p:ext uri="{BB962C8B-B14F-4D97-AF65-F5344CB8AC3E}">
        <p14:creationId xmlns:p14="http://schemas.microsoft.com/office/powerpoint/2010/main" val="146077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54</a:t>
            </a:fld>
            <a:endParaRPr lang="en-US"/>
          </a:p>
        </p:txBody>
      </p:sp>
    </p:spTree>
    <p:extLst>
      <p:ext uri="{BB962C8B-B14F-4D97-AF65-F5344CB8AC3E}">
        <p14:creationId xmlns:p14="http://schemas.microsoft.com/office/powerpoint/2010/main" val="2711131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55</a:t>
            </a:fld>
            <a:endParaRPr lang="en-US"/>
          </a:p>
        </p:txBody>
      </p:sp>
    </p:spTree>
    <p:extLst>
      <p:ext uri="{BB962C8B-B14F-4D97-AF65-F5344CB8AC3E}">
        <p14:creationId xmlns:p14="http://schemas.microsoft.com/office/powerpoint/2010/main" val="237893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4</a:t>
            </a:fld>
            <a:endParaRPr lang="en-US"/>
          </a:p>
        </p:txBody>
      </p:sp>
    </p:spTree>
    <p:extLst>
      <p:ext uri="{BB962C8B-B14F-4D97-AF65-F5344CB8AC3E}">
        <p14:creationId xmlns:p14="http://schemas.microsoft.com/office/powerpoint/2010/main" val="3405072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56</a:t>
            </a:fld>
            <a:endParaRPr lang="en-US"/>
          </a:p>
        </p:txBody>
      </p:sp>
    </p:spTree>
    <p:extLst>
      <p:ext uri="{BB962C8B-B14F-4D97-AF65-F5344CB8AC3E}">
        <p14:creationId xmlns:p14="http://schemas.microsoft.com/office/powerpoint/2010/main" val="254313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57</a:t>
            </a:fld>
            <a:endParaRPr lang="en-US"/>
          </a:p>
        </p:txBody>
      </p:sp>
    </p:spTree>
    <p:extLst>
      <p:ext uri="{BB962C8B-B14F-4D97-AF65-F5344CB8AC3E}">
        <p14:creationId xmlns:p14="http://schemas.microsoft.com/office/powerpoint/2010/main" val="3117741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58</a:t>
            </a:fld>
            <a:endParaRPr lang="en-US"/>
          </a:p>
        </p:txBody>
      </p:sp>
    </p:spTree>
    <p:extLst>
      <p:ext uri="{BB962C8B-B14F-4D97-AF65-F5344CB8AC3E}">
        <p14:creationId xmlns:p14="http://schemas.microsoft.com/office/powerpoint/2010/main" val="1147367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60</a:t>
            </a:fld>
            <a:endParaRPr lang="en-US"/>
          </a:p>
        </p:txBody>
      </p:sp>
    </p:spTree>
    <p:extLst>
      <p:ext uri="{BB962C8B-B14F-4D97-AF65-F5344CB8AC3E}">
        <p14:creationId xmlns:p14="http://schemas.microsoft.com/office/powerpoint/2010/main" val="111633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Amplified</a:t>
            </a:r>
            <a:r>
              <a:rPr lang="en-US" baseline="0" dirty="0" smtClean="0"/>
              <a:t> Digital:  </a:t>
            </a:r>
            <a:r>
              <a:rPr lang="en-US" dirty="0" smtClean="0"/>
              <a:t>Who we are today</a:t>
            </a:r>
          </a:p>
          <a:p>
            <a:endParaRPr lang="en-US" dirty="0"/>
          </a:p>
        </p:txBody>
      </p:sp>
      <p:sp>
        <p:nvSpPr>
          <p:cNvPr id="4" name="Slide Number Placeholder 3"/>
          <p:cNvSpPr>
            <a:spLocks noGrp="1"/>
          </p:cNvSpPr>
          <p:nvPr>
            <p:ph type="sldNum" sz="quarter" idx="10"/>
          </p:nvPr>
        </p:nvSpPr>
        <p:spPr/>
        <p:txBody>
          <a:bodyPr/>
          <a:lstStyle/>
          <a:p>
            <a:fld id="{E89E58C7-A08B-4E7D-B659-DC9CF07415F7}" type="slidenum">
              <a:rPr lang="en-US" smtClean="0"/>
              <a:t>63</a:t>
            </a:fld>
            <a:endParaRPr lang="en-US"/>
          </a:p>
        </p:txBody>
      </p:sp>
    </p:spTree>
    <p:extLst>
      <p:ext uri="{BB962C8B-B14F-4D97-AF65-F5344CB8AC3E}">
        <p14:creationId xmlns:p14="http://schemas.microsoft.com/office/powerpoint/2010/main" val="3444484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64</a:t>
            </a:fld>
            <a:endParaRPr lang="en-US"/>
          </a:p>
        </p:txBody>
      </p:sp>
    </p:spTree>
    <p:extLst>
      <p:ext uri="{BB962C8B-B14F-4D97-AF65-F5344CB8AC3E}">
        <p14:creationId xmlns:p14="http://schemas.microsoft.com/office/powerpoint/2010/main" val="259526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6</a:t>
            </a:fld>
            <a:endParaRPr lang="en-US"/>
          </a:p>
        </p:txBody>
      </p:sp>
    </p:spTree>
    <p:extLst>
      <p:ext uri="{BB962C8B-B14F-4D97-AF65-F5344CB8AC3E}">
        <p14:creationId xmlns:p14="http://schemas.microsoft.com/office/powerpoint/2010/main" val="38645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7</a:t>
            </a:fld>
            <a:endParaRPr lang="en-US"/>
          </a:p>
        </p:txBody>
      </p:sp>
    </p:spTree>
    <p:extLst>
      <p:ext uri="{BB962C8B-B14F-4D97-AF65-F5344CB8AC3E}">
        <p14:creationId xmlns:p14="http://schemas.microsoft.com/office/powerpoint/2010/main" val="138794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12</a:t>
            </a:fld>
            <a:endParaRPr lang="en-US" dirty="0"/>
          </a:p>
        </p:txBody>
      </p:sp>
    </p:spTree>
    <p:extLst>
      <p:ext uri="{BB962C8B-B14F-4D97-AF65-F5344CB8AC3E}">
        <p14:creationId xmlns:p14="http://schemas.microsoft.com/office/powerpoint/2010/main" val="2574700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90D1A-F430-422B-9709-F08093522DE6}" type="slidenum">
              <a:rPr lang="en-US" smtClean="0"/>
              <a:t>21</a:t>
            </a:fld>
            <a:endParaRPr lang="en-US"/>
          </a:p>
        </p:txBody>
      </p:sp>
    </p:spTree>
    <p:extLst>
      <p:ext uri="{BB962C8B-B14F-4D97-AF65-F5344CB8AC3E}">
        <p14:creationId xmlns:p14="http://schemas.microsoft.com/office/powerpoint/2010/main" val="277782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23</a:t>
            </a:fld>
            <a:endParaRPr lang="en-US"/>
          </a:p>
        </p:txBody>
      </p:sp>
    </p:spTree>
    <p:extLst>
      <p:ext uri="{BB962C8B-B14F-4D97-AF65-F5344CB8AC3E}">
        <p14:creationId xmlns:p14="http://schemas.microsoft.com/office/powerpoint/2010/main" val="167268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24</a:t>
            </a:fld>
            <a:endParaRPr lang="en-US"/>
          </a:p>
        </p:txBody>
      </p:sp>
    </p:spTree>
    <p:extLst>
      <p:ext uri="{BB962C8B-B14F-4D97-AF65-F5344CB8AC3E}">
        <p14:creationId xmlns:p14="http://schemas.microsoft.com/office/powerpoint/2010/main" val="195429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90D1A-F430-422B-9709-F08093522DE6}" type="slidenum">
              <a:rPr lang="en-US" smtClean="0"/>
              <a:t>25</a:t>
            </a:fld>
            <a:endParaRPr lang="en-US"/>
          </a:p>
        </p:txBody>
      </p:sp>
    </p:spTree>
    <p:extLst>
      <p:ext uri="{BB962C8B-B14F-4D97-AF65-F5344CB8AC3E}">
        <p14:creationId xmlns:p14="http://schemas.microsoft.com/office/powerpoint/2010/main" val="1242554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grayscl/>
            <a:extLst>
              <a:ext uri="{28A0092B-C50C-407E-A947-70E740481C1C}">
                <a14:useLocalDpi xmlns:a14="http://schemas.microsoft.com/office/drawing/2010/main"/>
              </a:ext>
            </a:extLst>
          </a:blip>
          <a:stretch>
            <a:fillRect/>
          </a:stretch>
        </p:blipFill>
        <p:spPr>
          <a:xfrm>
            <a:off x="0" y="0"/>
            <a:ext cx="9136063" cy="5138738"/>
          </a:xfrm>
          <a:prstGeom prst="rect">
            <a:avLst/>
          </a:prstGeom>
        </p:spPr>
      </p:pic>
      <p:sp>
        <p:nvSpPr>
          <p:cNvPr id="13" name="Rectangle 12"/>
          <p:cNvSpPr/>
          <p:nvPr userDrawn="1"/>
        </p:nvSpPr>
        <p:spPr>
          <a:xfrm>
            <a:off x="-1" y="58341"/>
            <a:ext cx="9136063" cy="5084763"/>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F727BA03-95C5-42EE-B9CA-1A1910C571AC}" type="slidenum">
              <a:rPr lang="en-US" smtClean="0"/>
              <a:t>‹#›</a:t>
            </a:fld>
            <a:endParaRPr lang="en-US"/>
          </a:p>
        </p:txBody>
      </p:sp>
      <p:grpSp>
        <p:nvGrpSpPr>
          <p:cNvPr id="8" name="Group 7"/>
          <p:cNvGrpSpPr/>
          <p:nvPr userDrawn="1"/>
        </p:nvGrpSpPr>
        <p:grpSpPr>
          <a:xfrm>
            <a:off x="-3969" y="0"/>
            <a:ext cx="9136062" cy="54769"/>
            <a:chOff x="0" y="232560"/>
            <a:chExt cx="9143999" cy="83820"/>
          </a:xfrm>
        </p:grpSpPr>
        <p:sp>
          <p:nvSpPr>
            <p:cNvPr id="9" name="Rectangle 8"/>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0" name="Rectangle 9"/>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1" name="Rectangle 10"/>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2" name="Rectangle 11"/>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368465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in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348831" y="0"/>
            <a:ext cx="5787232" cy="5138738"/>
          </a:xfrm>
          <a:prstGeom prst="rect">
            <a:avLst/>
          </a:prstGeom>
        </p:spPr>
      </p:pic>
      <p:sp>
        <p:nvSpPr>
          <p:cNvPr id="17" name="Rectangle 16"/>
          <p:cNvSpPr/>
          <p:nvPr userDrawn="1"/>
        </p:nvSpPr>
        <p:spPr>
          <a:xfrm>
            <a:off x="3649661" y="0"/>
            <a:ext cx="5482432" cy="51387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9"/>
            <a:ext cx="3653631" cy="5105400"/>
          </a:xfrm>
          <a:prstGeom prst="rect">
            <a:avLst/>
          </a:prstGeom>
        </p:spPr>
      </p:pic>
      <p:sp>
        <p:nvSpPr>
          <p:cNvPr id="10" name="Rectangle 9"/>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25010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nalytics">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272631" y="0"/>
            <a:ext cx="5859462" cy="5138738"/>
          </a:xfrm>
          <a:prstGeom prst="rect">
            <a:avLst/>
          </a:prstGeom>
        </p:spPr>
      </p:pic>
      <p:sp>
        <p:nvSpPr>
          <p:cNvPr id="17" name="Rectangle 16"/>
          <p:cNvSpPr/>
          <p:nvPr userDrawn="1"/>
        </p:nvSpPr>
        <p:spPr>
          <a:xfrm>
            <a:off x="3649661" y="-4762"/>
            <a:ext cx="5482432" cy="51387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9"/>
            <a:ext cx="3653631" cy="5105400"/>
          </a:xfrm>
          <a:prstGeom prst="rect">
            <a:avLst/>
          </a:prstGeom>
        </p:spPr>
      </p:pic>
      <p:sp>
        <p:nvSpPr>
          <p:cNvPr id="10" name="Rectangle 9"/>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3784790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tentionOth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l="-5410"/>
          <a:stretch/>
        </p:blipFill>
        <p:spPr>
          <a:xfrm>
            <a:off x="2071624" y="0"/>
            <a:ext cx="7068407" cy="5138738"/>
          </a:xfrm>
          <a:prstGeom prst="rect">
            <a:avLst/>
          </a:prstGeom>
        </p:spPr>
      </p:pic>
      <p:sp>
        <p:nvSpPr>
          <p:cNvPr id="17" name="Rectangle 16"/>
          <p:cNvSpPr/>
          <p:nvPr userDrawn="1"/>
        </p:nvSpPr>
        <p:spPr>
          <a:xfrm>
            <a:off x="3649661" y="54769"/>
            <a:ext cx="5490370" cy="50839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9"/>
            <a:ext cx="3653631" cy="5105400"/>
          </a:xfrm>
          <a:prstGeom prst="rect">
            <a:avLst/>
          </a:prstGeom>
        </p:spPr>
      </p:pic>
      <p:sp>
        <p:nvSpPr>
          <p:cNvPr id="10" name="Rectangle 9"/>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320407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RIT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425031" y="54768"/>
            <a:ext cx="5715000" cy="5083969"/>
          </a:xfrm>
          <a:prstGeom prst="rect">
            <a:avLst/>
          </a:prstGeom>
        </p:spPr>
      </p:pic>
      <p:sp>
        <p:nvSpPr>
          <p:cNvPr id="17" name="Rectangle 16"/>
          <p:cNvSpPr/>
          <p:nvPr userDrawn="1"/>
        </p:nvSpPr>
        <p:spPr>
          <a:xfrm>
            <a:off x="3649661" y="54770"/>
            <a:ext cx="5490370" cy="50839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9"/>
            <a:ext cx="3653631" cy="5105400"/>
          </a:xfrm>
          <a:prstGeom prst="rect">
            <a:avLst/>
          </a:prstGeom>
        </p:spPr>
      </p:pic>
      <p:sp>
        <p:nvSpPr>
          <p:cNvPr id="10" name="Rectangle 9"/>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249306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a:ext>
            </a:extLst>
          </a:blip>
          <a:srcRect l="-8"/>
          <a:stretch/>
        </p:blipFill>
        <p:spPr>
          <a:xfrm>
            <a:off x="-3969" y="0"/>
            <a:ext cx="9144000" cy="2112169"/>
          </a:xfrm>
          <a:prstGeom prst="rect">
            <a:avLst/>
          </a:prstGeom>
        </p:spPr>
      </p:pic>
      <p:sp>
        <p:nvSpPr>
          <p:cNvPr id="24" name="Rectangle 23"/>
          <p:cNvSpPr/>
          <p:nvPr userDrawn="1"/>
        </p:nvSpPr>
        <p:spPr>
          <a:xfrm>
            <a:off x="793" y="1"/>
            <a:ext cx="9136063" cy="193484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rotWithShape="1">
          <a:blip r:embed="rId3" cstate="print">
            <a:grayscl/>
            <a:extLst>
              <a:ext uri="{28A0092B-C50C-407E-A947-70E740481C1C}">
                <a14:useLocalDpi xmlns:a14="http://schemas.microsoft.com/office/drawing/2010/main"/>
              </a:ext>
            </a:extLst>
          </a:blip>
          <a:srcRect/>
          <a:stretch/>
        </p:blipFill>
        <p:spPr>
          <a:xfrm>
            <a:off x="8757" y="1705061"/>
            <a:ext cx="9134182" cy="3433677"/>
          </a:xfrm>
          <a:prstGeom prst="rect">
            <a:avLst/>
          </a:prstGeom>
        </p:spPr>
      </p:pic>
      <p:sp>
        <p:nvSpPr>
          <p:cNvPr id="3" name="TextBox 2"/>
          <p:cNvSpPr txBox="1"/>
          <p:nvPr userDrawn="1"/>
        </p:nvSpPr>
        <p:spPr>
          <a:xfrm>
            <a:off x="910430" y="664369"/>
            <a:ext cx="7301500" cy="769441"/>
          </a:xfrm>
          <a:prstGeom prst="rect">
            <a:avLst/>
          </a:prstGeom>
          <a:noFill/>
        </p:spPr>
        <p:txBody>
          <a:bodyPr wrap="square" rtlCol="0">
            <a:spAutoFit/>
          </a:bodyPr>
          <a:lstStyle/>
          <a:p>
            <a:pPr algn="ctr"/>
            <a:r>
              <a:rPr lang="en-US" sz="1100" kern="1200" dirty="0" smtClean="0">
                <a:solidFill>
                  <a:schemeClr val="tx1"/>
                </a:solidFill>
                <a:effectLst/>
                <a:latin typeface="+mn-lt"/>
                <a:ea typeface="+mn-ea"/>
                <a:cs typeface="+mn-cs"/>
              </a:rPr>
              <a:t>Every day brings multiple opportunities to position our clients for success through innovative digital marketing strategies, impactful</a:t>
            </a:r>
            <a:r>
              <a:rPr lang="en-US" sz="1100" kern="1200" baseline="0" dirty="0" smtClean="0">
                <a:solidFill>
                  <a:schemeClr val="tx1"/>
                </a:solidFill>
                <a:effectLst/>
                <a:latin typeface="+mn-lt"/>
                <a:ea typeface="+mn-ea"/>
                <a:cs typeface="+mn-cs"/>
              </a:rPr>
              <a:t> creative,</a:t>
            </a:r>
            <a:r>
              <a:rPr lang="en-US" sz="1100" kern="1200" dirty="0" smtClean="0">
                <a:solidFill>
                  <a:schemeClr val="tx1"/>
                </a:solidFill>
                <a:effectLst/>
                <a:latin typeface="+mn-lt"/>
                <a:ea typeface="+mn-ea"/>
                <a:cs typeface="+mn-cs"/>
              </a:rPr>
              <a:t> and compelling campaign execution. By aligning data-driven strategies with communication and creative across presence development</a:t>
            </a:r>
            <a:r>
              <a:rPr lang="en-US" sz="1100" kern="1200" baseline="0" dirty="0" smtClean="0">
                <a:solidFill>
                  <a:schemeClr val="tx1"/>
                </a:solidFill>
                <a:effectLst/>
                <a:latin typeface="+mn-lt"/>
                <a:ea typeface="+mn-ea"/>
                <a:cs typeface="+mn-cs"/>
              </a:rPr>
              <a:t> and </a:t>
            </a:r>
            <a:r>
              <a:rPr lang="en-US" sz="1100" kern="1200" dirty="0" smtClean="0">
                <a:solidFill>
                  <a:schemeClr val="tx1"/>
                </a:solidFill>
                <a:effectLst/>
                <a:latin typeface="+mn-lt"/>
                <a:ea typeface="+mn-ea"/>
                <a:cs typeface="+mn-cs"/>
              </a:rPr>
              <a:t>marketing</a:t>
            </a:r>
            <a:r>
              <a:rPr lang="en-US" sz="1100" kern="1200" baseline="0" dirty="0" smtClean="0">
                <a:solidFill>
                  <a:schemeClr val="tx1"/>
                </a:solidFill>
                <a:effectLst/>
                <a:latin typeface="+mn-lt"/>
                <a:ea typeface="+mn-ea"/>
                <a:cs typeface="+mn-cs"/>
              </a:rPr>
              <a:t> tactics,</a:t>
            </a:r>
            <a:r>
              <a:rPr lang="en-US" sz="1100" kern="1200" dirty="0" smtClean="0">
                <a:solidFill>
                  <a:schemeClr val="tx1"/>
                </a:solidFill>
                <a:effectLst/>
                <a:latin typeface="+mn-lt"/>
                <a:ea typeface="+mn-ea"/>
                <a:cs typeface="+mn-cs"/>
              </a:rPr>
              <a:t> we are laser-focused on securing results for our clients.</a:t>
            </a:r>
            <a:endParaRPr lang="en-US" sz="1100" dirty="0"/>
          </a:p>
        </p:txBody>
      </p:sp>
      <p:sp>
        <p:nvSpPr>
          <p:cNvPr id="33" name="AutoShape 1"/>
          <p:cNvSpPr>
            <a:spLocks/>
          </p:cNvSpPr>
          <p:nvPr userDrawn="1"/>
        </p:nvSpPr>
        <p:spPr bwMode="auto">
          <a:xfrm>
            <a:off x="2282031" y="1705061"/>
            <a:ext cx="2287549" cy="3440409"/>
          </a:xfrm>
          <a:custGeom>
            <a:avLst/>
            <a:gdLst>
              <a:gd name="T0" fmla="*/ 2441575 w 21600"/>
              <a:gd name="T1" fmla="*/ 6863557 h 21600"/>
              <a:gd name="T2" fmla="*/ 2441575 w 21600"/>
              <a:gd name="T3" fmla="*/ 6863557 h 21600"/>
              <a:gd name="T4" fmla="*/ 2441575 w 21600"/>
              <a:gd name="T5" fmla="*/ 6863557 h 21600"/>
              <a:gd name="T6" fmla="*/ 2441575 w 21600"/>
              <a:gd name="T7" fmla="*/ 68635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4">
              <a:alpha val="80000"/>
            </a:schemeClr>
          </a:solidFill>
          <a:ln>
            <a:noFill/>
          </a:ln>
          <a:effectLst/>
          <a:extLst/>
        </p:spPr>
        <p:txBody>
          <a:bodyPr lIns="45679" tIns="45679" rIns="45679" bIns="45679" anchor="ctr"/>
          <a:lstStyle/>
          <a:p>
            <a:endParaRPr lang="en-US" sz="1348" dirty="0"/>
          </a:p>
        </p:txBody>
      </p:sp>
      <p:sp>
        <p:nvSpPr>
          <p:cNvPr id="34" name="AutoShape 1"/>
          <p:cNvSpPr>
            <a:spLocks/>
          </p:cNvSpPr>
          <p:nvPr userDrawn="1"/>
        </p:nvSpPr>
        <p:spPr bwMode="auto">
          <a:xfrm>
            <a:off x="4568031" y="1705061"/>
            <a:ext cx="2287549" cy="3440409"/>
          </a:xfrm>
          <a:custGeom>
            <a:avLst/>
            <a:gdLst>
              <a:gd name="T0" fmla="*/ 2441575 w 21600"/>
              <a:gd name="T1" fmla="*/ 6863557 h 21600"/>
              <a:gd name="T2" fmla="*/ 2441575 w 21600"/>
              <a:gd name="T3" fmla="*/ 6863557 h 21600"/>
              <a:gd name="T4" fmla="*/ 2441575 w 21600"/>
              <a:gd name="T5" fmla="*/ 6863557 h 21600"/>
              <a:gd name="T6" fmla="*/ 2441575 w 21600"/>
              <a:gd name="T7" fmla="*/ 68635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2">
              <a:alpha val="80000"/>
            </a:schemeClr>
          </a:solidFill>
          <a:ln>
            <a:noFill/>
          </a:ln>
          <a:effectLst/>
          <a:extLst/>
        </p:spPr>
        <p:txBody>
          <a:bodyPr lIns="45679" tIns="45679" rIns="45679" bIns="45679" anchor="ctr"/>
          <a:lstStyle/>
          <a:p>
            <a:endParaRPr lang="en-US" sz="1348" dirty="0"/>
          </a:p>
        </p:txBody>
      </p:sp>
      <p:sp>
        <p:nvSpPr>
          <p:cNvPr id="35" name="AutoShape 1"/>
          <p:cNvSpPr>
            <a:spLocks/>
          </p:cNvSpPr>
          <p:nvPr userDrawn="1"/>
        </p:nvSpPr>
        <p:spPr bwMode="auto">
          <a:xfrm>
            <a:off x="6855390" y="1705061"/>
            <a:ext cx="2287549" cy="3440409"/>
          </a:xfrm>
          <a:custGeom>
            <a:avLst/>
            <a:gdLst>
              <a:gd name="T0" fmla="*/ 2441575 w 21600"/>
              <a:gd name="T1" fmla="*/ 6863557 h 21600"/>
              <a:gd name="T2" fmla="*/ 2441575 w 21600"/>
              <a:gd name="T3" fmla="*/ 6863557 h 21600"/>
              <a:gd name="T4" fmla="*/ 2441575 w 21600"/>
              <a:gd name="T5" fmla="*/ 6863557 h 21600"/>
              <a:gd name="T6" fmla="*/ 2441575 w 21600"/>
              <a:gd name="T7" fmla="*/ 68635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3">
              <a:alpha val="80000"/>
            </a:schemeClr>
          </a:solidFill>
          <a:ln>
            <a:noFill/>
          </a:ln>
          <a:effectLst/>
          <a:extLst/>
        </p:spPr>
        <p:txBody>
          <a:bodyPr lIns="45679" tIns="45679" rIns="45679" bIns="45679" anchor="ctr"/>
          <a:lstStyle/>
          <a:p>
            <a:endParaRPr lang="en-US" sz="1348" dirty="0"/>
          </a:p>
        </p:txBody>
      </p:sp>
      <p:sp>
        <p:nvSpPr>
          <p:cNvPr id="46" name="AutoShape 20"/>
          <p:cNvSpPr>
            <a:spLocks/>
          </p:cNvSpPr>
          <p:nvPr userDrawn="1"/>
        </p:nvSpPr>
        <p:spPr bwMode="auto">
          <a:xfrm>
            <a:off x="3214506" y="1585386"/>
            <a:ext cx="404818" cy="405275"/>
          </a:xfrm>
          <a:custGeom>
            <a:avLst/>
            <a:gdLst>
              <a:gd name="T0" fmla="*/ 1270729 w 19679"/>
              <a:gd name="T1" fmla="*/ 1394844 h 19679"/>
              <a:gd name="T2" fmla="*/ 1270729 w 19679"/>
              <a:gd name="T3" fmla="*/ 1394844 h 19679"/>
              <a:gd name="T4" fmla="*/ 1270729 w 19679"/>
              <a:gd name="T5" fmla="*/ 1394844 h 19679"/>
              <a:gd name="T6" fmla="*/ 1270729 w 19679"/>
              <a:gd name="T7" fmla="*/ 139484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chemeClr val="accent4"/>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sz="1348" dirty="0"/>
          </a:p>
        </p:txBody>
      </p:sp>
      <p:sp>
        <p:nvSpPr>
          <p:cNvPr id="10" name="AutoShape 1"/>
          <p:cNvSpPr>
            <a:spLocks/>
          </p:cNvSpPr>
          <p:nvPr/>
        </p:nvSpPr>
        <p:spPr bwMode="auto">
          <a:xfrm>
            <a:off x="-3779" y="1705061"/>
            <a:ext cx="2298727" cy="3440409"/>
          </a:xfrm>
          <a:custGeom>
            <a:avLst/>
            <a:gdLst>
              <a:gd name="T0" fmla="*/ 2441575 w 21600"/>
              <a:gd name="T1" fmla="*/ 6863557 h 21600"/>
              <a:gd name="T2" fmla="*/ 2441575 w 21600"/>
              <a:gd name="T3" fmla="*/ 6863557 h 21600"/>
              <a:gd name="T4" fmla="*/ 2441575 w 21600"/>
              <a:gd name="T5" fmla="*/ 6863557 h 21600"/>
              <a:gd name="T6" fmla="*/ 2441575 w 21600"/>
              <a:gd name="T7" fmla="*/ 68635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92C63D">
              <a:alpha val="80000"/>
            </a:srgbClr>
          </a:solidFill>
          <a:ln w="12700" cap="flat" cmpd="sng">
            <a:noFill/>
            <a:prstDash val="solid"/>
            <a:miter lim="0"/>
            <a:headEnd/>
            <a:tailEnd/>
          </a:ln>
          <a:effectLst/>
          <a:extLst/>
        </p:spPr>
        <p:txBody>
          <a:bodyPr lIns="45679" tIns="45679" rIns="45679" bIns="45679" anchor="ctr"/>
          <a:lstStyle/>
          <a:p>
            <a:endParaRPr lang="en-US" sz="1348" dirty="0"/>
          </a:p>
        </p:txBody>
      </p:sp>
      <p:sp>
        <p:nvSpPr>
          <p:cNvPr id="25" name="AutoShape 20"/>
          <p:cNvSpPr>
            <a:spLocks/>
          </p:cNvSpPr>
          <p:nvPr/>
        </p:nvSpPr>
        <p:spPr bwMode="auto">
          <a:xfrm>
            <a:off x="927658" y="1599625"/>
            <a:ext cx="435852" cy="436344"/>
          </a:xfrm>
          <a:custGeom>
            <a:avLst/>
            <a:gdLst>
              <a:gd name="T0" fmla="*/ 1270729 w 19679"/>
              <a:gd name="T1" fmla="*/ 1394844 h 19679"/>
              <a:gd name="T2" fmla="*/ 1270729 w 19679"/>
              <a:gd name="T3" fmla="*/ 1394844 h 19679"/>
              <a:gd name="T4" fmla="*/ 1270729 w 19679"/>
              <a:gd name="T5" fmla="*/ 1394844 h 19679"/>
              <a:gd name="T6" fmla="*/ 1270729 w 19679"/>
              <a:gd name="T7" fmla="*/ 139484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chemeClr val="accent1"/>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sz="1348" dirty="0"/>
          </a:p>
        </p:txBody>
      </p:sp>
      <p:sp>
        <p:nvSpPr>
          <p:cNvPr id="26" name="Rectangle 25"/>
          <p:cNvSpPr/>
          <p:nvPr userDrawn="1"/>
        </p:nvSpPr>
        <p:spPr>
          <a:xfrm>
            <a:off x="157438" y="2112169"/>
            <a:ext cx="1976291" cy="2723823"/>
          </a:xfrm>
          <a:prstGeom prst="rect">
            <a:avLst/>
          </a:prstGeom>
        </p:spPr>
        <p:txBody>
          <a:bodyPr wrap="square">
            <a:spAutoFit/>
          </a:bodyPr>
          <a:lstStyle/>
          <a:p>
            <a:pPr algn="ctr">
              <a:spcAft>
                <a:spcPts val="600"/>
              </a:spcAft>
            </a:pPr>
            <a:r>
              <a:rPr lang="en-US" sz="1400" b="1" dirty="0" smtClean="0">
                <a:solidFill>
                  <a:schemeClr val="bg1"/>
                </a:solidFill>
                <a:latin typeface="Century Gothic" panose="020B0502020202020204" pitchFamily="34" charset="0"/>
              </a:rPr>
              <a:t>DATA-DRIVEN</a:t>
            </a:r>
            <a:r>
              <a:rPr lang="en-US" sz="1099" b="1" dirty="0" smtClean="0">
                <a:solidFill>
                  <a:schemeClr val="bg1"/>
                </a:solidFill>
                <a:latin typeface="Century Gothic" panose="020B0502020202020204" pitchFamily="34" charset="0"/>
              </a:rPr>
              <a:t/>
            </a:r>
            <a:br>
              <a:rPr lang="en-US" sz="1099" b="1" dirty="0" smtClean="0">
                <a:solidFill>
                  <a:schemeClr val="bg1"/>
                </a:solidFill>
                <a:latin typeface="Century Gothic" panose="020B0502020202020204" pitchFamily="34" charset="0"/>
              </a:rPr>
            </a:br>
            <a:r>
              <a:rPr lang="en-US" sz="1100" b="0" dirty="0" smtClean="0">
                <a:solidFill>
                  <a:schemeClr val="bg1"/>
                </a:solidFill>
                <a:latin typeface="Century Gothic" panose="020B0502020202020204" pitchFamily="34" charset="0"/>
              </a:rPr>
              <a:t>APPROACH TO MEDIA PLANNING</a:t>
            </a:r>
            <a:endParaRPr lang="en-US" sz="1099" b="1" dirty="0" smtClean="0">
              <a:solidFill>
                <a:schemeClr val="bg1"/>
              </a:solidFill>
              <a:latin typeface="Century Gothic" panose="020B0502020202020204" pitchFamily="34" charset="0"/>
            </a:endParaRPr>
          </a:p>
          <a:p>
            <a:pPr algn="ctr"/>
            <a:r>
              <a:rPr lang="en-US" sz="1000" b="0" dirty="0" smtClean="0">
                <a:solidFill>
                  <a:schemeClr val="bg1"/>
                </a:solidFill>
                <a:latin typeface="Century Gothic" panose="020B0502020202020204" pitchFamily="34" charset="0"/>
              </a:rPr>
              <a:t>Our Research</a:t>
            </a:r>
            <a:r>
              <a:rPr lang="en-US" sz="1000" b="0" baseline="0" dirty="0" smtClean="0">
                <a:solidFill>
                  <a:schemeClr val="bg1"/>
                </a:solidFill>
                <a:latin typeface="Century Gothic" panose="020B0502020202020204" pitchFamily="34" charset="0"/>
              </a:rPr>
              <a:t> &amp; Business Development teams begin each recommendation by identifying client goals to enable data-driven decision making. We then attribute those goals with our data to identify consumer segments that are most important to the business, and plan each campaign around reaching these audiences in the most impactful ways possible.</a:t>
            </a:r>
            <a:endParaRPr lang="en-US" sz="1000" b="1" dirty="0" smtClean="0">
              <a:solidFill>
                <a:schemeClr val="bg1"/>
              </a:solidFill>
              <a:latin typeface="Century Gothic" panose="020B0502020202020204" pitchFamily="34" charset="0"/>
            </a:endParaRPr>
          </a:p>
        </p:txBody>
      </p:sp>
      <p:sp>
        <p:nvSpPr>
          <p:cNvPr id="28" name="Rectangle 27"/>
          <p:cNvSpPr/>
          <p:nvPr userDrawn="1"/>
        </p:nvSpPr>
        <p:spPr>
          <a:xfrm>
            <a:off x="2478621" y="2112169"/>
            <a:ext cx="1894368" cy="2906437"/>
          </a:xfrm>
          <a:prstGeom prst="rect">
            <a:avLst/>
          </a:prstGeom>
        </p:spPr>
        <p:txBody>
          <a:bodyPr wrap="square">
            <a:spAutoFit/>
          </a:bodyPr>
          <a:lstStyle/>
          <a:p>
            <a:pPr algn="ctr">
              <a:spcAft>
                <a:spcPts val="600"/>
              </a:spcAft>
            </a:pPr>
            <a:r>
              <a:rPr lang="en-US" sz="1400" b="1" dirty="0" smtClean="0">
                <a:solidFill>
                  <a:schemeClr val="bg1"/>
                </a:solidFill>
                <a:latin typeface="Century Gothic" panose="020B0502020202020204" pitchFamily="34" charset="0"/>
              </a:rPr>
              <a:t>CREATIVE</a:t>
            </a:r>
            <a:r>
              <a:rPr lang="en-US" sz="1600" b="1" dirty="0" smtClean="0">
                <a:solidFill>
                  <a:schemeClr val="bg1"/>
                </a:solidFill>
                <a:latin typeface="Century Gothic" panose="020B0502020202020204" pitchFamily="34" charset="0"/>
              </a:rPr>
              <a:t> </a:t>
            </a:r>
            <a:r>
              <a:rPr lang="en-US" sz="1099" b="1" dirty="0" smtClean="0">
                <a:solidFill>
                  <a:schemeClr val="bg1"/>
                </a:solidFill>
                <a:latin typeface="Century Gothic" panose="020B0502020202020204" pitchFamily="34" charset="0"/>
              </a:rPr>
              <a:t/>
            </a:r>
            <a:br>
              <a:rPr lang="en-US" sz="1099" b="1" dirty="0" smtClean="0">
                <a:solidFill>
                  <a:schemeClr val="bg1"/>
                </a:solidFill>
                <a:latin typeface="Century Gothic" panose="020B0502020202020204" pitchFamily="34" charset="0"/>
              </a:rPr>
            </a:br>
            <a:r>
              <a:rPr lang="en-US" sz="1099" b="0" dirty="0" smtClean="0">
                <a:solidFill>
                  <a:schemeClr val="bg1"/>
                </a:solidFill>
                <a:latin typeface="Century Gothic" panose="020B0502020202020204" pitchFamily="34" charset="0"/>
              </a:rPr>
              <a:t>&amp; ENGAGING </a:t>
            </a:r>
            <a:r>
              <a:rPr lang="en-US" sz="1099" b="0" baseline="0" dirty="0" smtClean="0">
                <a:solidFill>
                  <a:schemeClr val="bg1"/>
                </a:solidFill>
                <a:latin typeface="Century Gothic" panose="020B0502020202020204" pitchFamily="34" charset="0"/>
              </a:rPr>
              <a:t>DESIGNS,</a:t>
            </a:r>
            <a:r>
              <a:rPr lang="en-US" sz="1099" b="0" dirty="0" smtClean="0">
                <a:solidFill>
                  <a:schemeClr val="bg1"/>
                </a:solidFill>
                <a:latin typeface="Century Gothic" panose="020B0502020202020204" pitchFamily="34" charset="0"/>
              </a:rPr>
              <a:t> MESSAGING, &amp; CONTENT</a:t>
            </a:r>
            <a:endParaRPr lang="en-US" sz="1099" b="1" dirty="0" smtClean="0">
              <a:solidFill>
                <a:schemeClr val="bg1"/>
              </a:solidFill>
              <a:latin typeface="Century Gothic" panose="020B0502020202020204" pitchFamily="34" charset="0"/>
            </a:endParaRPr>
          </a:p>
          <a:p>
            <a:pPr algn="ctr"/>
            <a:r>
              <a:rPr lang="en-US" sz="999" b="0" dirty="0" smtClean="0">
                <a:solidFill>
                  <a:schemeClr val="bg1"/>
                </a:solidFill>
                <a:latin typeface="Century Gothic" panose="020B0502020202020204" pitchFamily="34" charset="0"/>
              </a:rPr>
              <a:t>Our</a:t>
            </a:r>
            <a:r>
              <a:rPr lang="en-US" sz="999" b="0" baseline="0" dirty="0" smtClean="0">
                <a:solidFill>
                  <a:schemeClr val="bg1"/>
                </a:solidFill>
                <a:latin typeface="Century Gothic" panose="020B0502020202020204" pitchFamily="34" charset="0"/>
              </a:rPr>
              <a:t> Design and Content Development teams curate creative and messaging tailored to the client’s ideal consumer to entice them to take desired actions. </a:t>
            </a:r>
          </a:p>
          <a:p>
            <a:pPr algn="ctr"/>
            <a:endParaRPr lang="en-US" sz="999" b="0" baseline="0" dirty="0" smtClean="0">
              <a:solidFill>
                <a:schemeClr val="bg1"/>
              </a:solidFill>
              <a:latin typeface="Century Gothic" panose="020B0502020202020204" pitchFamily="34" charset="0"/>
            </a:endParaRPr>
          </a:p>
          <a:p>
            <a:pPr algn="ctr"/>
            <a:r>
              <a:rPr lang="en-US" sz="999" b="0" baseline="0" dirty="0" smtClean="0">
                <a:solidFill>
                  <a:schemeClr val="bg1"/>
                </a:solidFill>
                <a:latin typeface="Century Gothic" panose="020B0502020202020204" pitchFamily="34" charset="0"/>
              </a:rPr>
              <a:t>Our creative writing team focuses on developing content that resonates with target audiences, provides an engaging experience, and ensures they will want to come back for more!</a:t>
            </a:r>
            <a:endParaRPr lang="en-US" sz="999" b="0" dirty="0">
              <a:solidFill>
                <a:schemeClr val="bg1"/>
              </a:solidFill>
              <a:latin typeface="Century Gothic" panose="020B0502020202020204" pitchFamily="34" charset="0"/>
            </a:endParaRPr>
          </a:p>
        </p:txBody>
      </p:sp>
      <p:sp>
        <p:nvSpPr>
          <p:cNvPr id="29" name="Rectangle 28"/>
          <p:cNvSpPr/>
          <p:nvPr userDrawn="1"/>
        </p:nvSpPr>
        <p:spPr>
          <a:xfrm>
            <a:off x="4702160" y="2112169"/>
            <a:ext cx="2004927" cy="3029419"/>
          </a:xfrm>
          <a:prstGeom prst="rect">
            <a:avLst/>
          </a:prstGeom>
        </p:spPr>
        <p:txBody>
          <a:bodyPr wrap="square">
            <a:spAutoFit/>
          </a:bodyPr>
          <a:lstStyle/>
          <a:p>
            <a:pPr algn="ctr">
              <a:spcAft>
                <a:spcPts val="600"/>
              </a:spcAft>
            </a:pPr>
            <a:r>
              <a:rPr lang="en-US" sz="1400" b="1" dirty="0" smtClean="0">
                <a:solidFill>
                  <a:schemeClr val="bg1"/>
                </a:solidFill>
                <a:latin typeface="Century Gothic" panose="020B0502020202020204" pitchFamily="34" charset="0"/>
              </a:rPr>
              <a:t>TRANSPARENT </a:t>
            </a:r>
            <a:r>
              <a:rPr lang="en-US" sz="1099" b="0" dirty="0" smtClean="0">
                <a:solidFill>
                  <a:schemeClr val="bg1"/>
                </a:solidFill>
                <a:latin typeface="Century Gothic" panose="020B0502020202020204" pitchFamily="34" charset="0"/>
              </a:rPr>
              <a:t>CAMPAIGN MANAGEMENT</a:t>
            </a:r>
            <a:endParaRPr lang="en-US" sz="1099" b="1" dirty="0" smtClean="0">
              <a:solidFill>
                <a:schemeClr val="bg1"/>
              </a:solidFill>
              <a:latin typeface="Century Gothic" panose="020B0502020202020204" pitchFamily="34" charset="0"/>
            </a:endParaRPr>
          </a:p>
          <a:p>
            <a:pPr algn="ctr"/>
            <a:r>
              <a:rPr lang="en-US" sz="999" b="0" dirty="0" smtClean="0">
                <a:solidFill>
                  <a:schemeClr val="bg1"/>
                </a:solidFill>
                <a:latin typeface="Century Gothic" panose="020B0502020202020204" pitchFamily="34" charset="0"/>
              </a:rPr>
              <a:t>Our team of Developers, Social Content Writers, and Paid Media Managers, develop, build, and optimize presence and marketing campaigns with the client’s primary business goals in mind – ensuring that appropriate tracking mechanisms and conversion metrics are in place. These actions measure how well the brand and creative messages resonate with respective target audiences. </a:t>
            </a:r>
            <a:endParaRPr lang="en-US" sz="999" b="0" dirty="0">
              <a:latin typeface="Century Gothic" panose="020B0502020202020204" pitchFamily="34" charset="0"/>
            </a:endParaRPr>
          </a:p>
        </p:txBody>
      </p:sp>
      <p:sp>
        <p:nvSpPr>
          <p:cNvPr id="30" name="Rectangle 29"/>
          <p:cNvSpPr/>
          <p:nvPr userDrawn="1"/>
        </p:nvSpPr>
        <p:spPr>
          <a:xfrm>
            <a:off x="6959970" y="2112169"/>
            <a:ext cx="2075671" cy="2721899"/>
          </a:xfrm>
          <a:prstGeom prst="rect">
            <a:avLst/>
          </a:prstGeom>
        </p:spPr>
        <p:txBody>
          <a:bodyPr wrap="square">
            <a:spAutoFit/>
          </a:bodyPr>
          <a:lstStyle/>
          <a:p>
            <a:pPr algn="ctr">
              <a:spcAft>
                <a:spcPts val="600"/>
              </a:spcAft>
            </a:pPr>
            <a:r>
              <a:rPr lang="en-US" sz="1400" b="1" dirty="0" smtClean="0">
                <a:solidFill>
                  <a:schemeClr val="bg1"/>
                </a:solidFill>
                <a:latin typeface="Century Gothic" panose="020B0502020202020204" pitchFamily="34" charset="0"/>
              </a:rPr>
              <a:t>RESULTS</a:t>
            </a:r>
            <a:r>
              <a:rPr lang="en-US" sz="1099" b="1" dirty="0" smtClean="0">
                <a:solidFill>
                  <a:schemeClr val="bg1"/>
                </a:solidFill>
                <a:latin typeface="Century Gothic" panose="020B0502020202020204" pitchFamily="34" charset="0"/>
              </a:rPr>
              <a:t> </a:t>
            </a:r>
            <a:br>
              <a:rPr lang="en-US" sz="1099" b="1" dirty="0" smtClean="0">
                <a:solidFill>
                  <a:schemeClr val="bg1"/>
                </a:solidFill>
                <a:latin typeface="Century Gothic" panose="020B0502020202020204" pitchFamily="34" charset="0"/>
              </a:rPr>
            </a:br>
            <a:r>
              <a:rPr lang="en-US" sz="1099" b="0" dirty="0" smtClean="0">
                <a:solidFill>
                  <a:schemeClr val="bg1"/>
                </a:solidFill>
                <a:latin typeface="Century Gothic" panose="020B0502020202020204" pitchFamily="34" charset="0"/>
              </a:rPr>
              <a:t>FOCUSED ONGOING STRATEGY</a:t>
            </a:r>
            <a:r>
              <a:rPr lang="en-US" sz="1099" b="0" baseline="0" dirty="0" smtClean="0">
                <a:solidFill>
                  <a:schemeClr val="bg1"/>
                </a:solidFill>
                <a:latin typeface="Century Gothic" panose="020B0502020202020204" pitchFamily="34" charset="0"/>
              </a:rPr>
              <a:t> &amp; OPTIMIZATION</a:t>
            </a:r>
            <a:endParaRPr lang="en-US" sz="1099" b="1" dirty="0" smtClean="0">
              <a:solidFill>
                <a:schemeClr val="bg1"/>
              </a:solidFill>
              <a:latin typeface="Century Gothic" panose="020B0502020202020204" pitchFamily="34" charset="0"/>
            </a:endParaRPr>
          </a:p>
          <a:p>
            <a:pPr algn="ctr"/>
            <a:r>
              <a:rPr lang="en-US" sz="999" b="0" dirty="0" smtClean="0">
                <a:solidFill>
                  <a:schemeClr val="bg1"/>
                </a:solidFill>
                <a:latin typeface="Century Gothic" panose="020B0502020202020204" pitchFamily="34" charset="0"/>
              </a:rPr>
              <a:t>Our Retention &amp; Analytics team works to ensure client KPIs and a holistic campaign view is top-of-mind in a constantly changing landscape. We continually research and analyze consumer trends and changes in behavior, and work with various teams to optimize each campaign to drive the highest conversion rate or ROI possible. </a:t>
            </a:r>
            <a:endParaRPr lang="en-US" sz="999" b="0" dirty="0">
              <a:latin typeface="Century Gothic" panose="020B0502020202020204" pitchFamily="34" charset="0"/>
            </a:endParaRPr>
          </a:p>
        </p:txBody>
      </p:sp>
      <p:sp>
        <p:nvSpPr>
          <p:cNvPr id="2" name="TextBox 1"/>
          <p:cNvSpPr txBox="1"/>
          <p:nvPr userDrawn="1"/>
        </p:nvSpPr>
        <p:spPr>
          <a:xfrm>
            <a:off x="1050821" y="217349"/>
            <a:ext cx="7034420" cy="461665"/>
          </a:xfrm>
          <a:prstGeom prst="rect">
            <a:avLst/>
          </a:prstGeom>
          <a:noFill/>
        </p:spPr>
        <p:txBody>
          <a:bodyPr wrap="square" rtlCol="0">
            <a:spAutoFit/>
          </a:bodyPr>
          <a:lstStyle/>
          <a:p>
            <a:pPr algn="ctr"/>
            <a:r>
              <a:rPr lang="en-US" sz="2400" b="0" spc="0" baseline="0" dirty="0" smtClean="0">
                <a:solidFill>
                  <a:schemeClr val="tx1"/>
                </a:solidFill>
              </a:rPr>
              <a:t>OUR </a:t>
            </a:r>
            <a:r>
              <a:rPr lang="en-US" sz="2400" b="1" spc="0" baseline="0" dirty="0" smtClean="0">
                <a:solidFill>
                  <a:schemeClr val="tx1"/>
                </a:solidFill>
              </a:rPr>
              <a:t>METHODOLOGY/PHILOSOPHY</a:t>
            </a:r>
            <a:endParaRPr lang="en-US" sz="2400" b="0" spc="0" baseline="0" dirty="0">
              <a:solidFill>
                <a:schemeClr val="tx1"/>
              </a:solidFill>
            </a:endParaRPr>
          </a:p>
        </p:txBody>
      </p:sp>
      <p:sp>
        <p:nvSpPr>
          <p:cNvPr id="38" name="Freeform 149"/>
          <p:cNvSpPr>
            <a:spLocks noChangeArrowheads="1"/>
          </p:cNvSpPr>
          <p:nvPr userDrawn="1"/>
        </p:nvSpPr>
        <p:spPr bwMode="auto">
          <a:xfrm>
            <a:off x="1054390" y="1686876"/>
            <a:ext cx="182386" cy="247968"/>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accent1"/>
          </a:solidFill>
          <a:ln>
            <a:solidFill>
              <a:schemeClr val="accent1"/>
            </a:solidFill>
          </a:ln>
          <a:effectLst/>
          <a:extLst/>
        </p:spPr>
        <p:txBody>
          <a:bodyPr wrap="none" lIns="91424" tIns="45712" rIns="91424" bIns="45712" anchor="ctr"/>
          <a:lstStyle/>
          <a:p>
            <a:pPr>
              <a:defRPr/>
            </a:pPr>
            <a:endParaRPr lang="en-US" dirty="0">
              <a:latin typeface="+mn-lt"/>
              <a:ea typeface="+mn-ea"/>
              <a:cs typeface="+mn-cs"/>
            </a:endParaRPr>
          </a:p>
        </p:txBody>
      </p:sp>
      <p:sp>
        <p:nvSpPr>
          <p:cNvPr id="41" name="Freeform 124"/>
          <p:cNvSpPr>
            <a:spLocks noChangeArrowheads="1"/>
          </p:cNvSpPr>
          <p:nvPr userDrawn="1"/>
        </p:nvSpPr>
        <p:spPr bwMode="auto">
          <a:xfrm>
            <a:off x="3292472" y="1662062"/>
            <a:ext cx="229885" cy="228292"/>
          </a:xfrm>
          <a:custGeom>
            <a:avLst/>
            <a:gdLst>
              <a:gd name="T0" fmla="*/ 79 w 515"/>
              <a:gd name="T1" fmla="*/ 337 h 498"/>
              <a:gd name="T2" fmla="*/ 79 w 515"/>
              <a:gd name="T3" fmla="*/ 337 h 498"/>
              <a:gd name="T4" fmla="*/ 18 w 515"/>
              <a:gd name="T5" fmla="*/ 470 h 498"/>
              <a:gd name="T6" fmla="*/ 169 w 515"/>
              <a:gd name="T7" fmla="*/ 434 h 498"/>
              <a:gd name="T8" fmla="*/ 160 w 515"/>
              <a:gd name="T9" fmla="*/ 346 h 498"/>
              <a:gd name="T10" fmla="*/ 79 w 515"/>
              <a:gd name="T11" fmla="*/ 337 h 498"/>
              <a:gd name="T12" fmla="*/ 496 w 515"/>
              <a:gd name="T13" fmla="*/ 18 h 498"/>
              <a:gd name="T14" fmla="*/ 496 w 515"/>
              <a:gd name="T15" fmla="*/ 18 h 498"/>
              <a:gd name="T16" fmla="*/ 195 w 515"/>
              <a:gd name="T17" fmla="*/ 231 h 498"/>
              <a:gd name="T18" fmla="*/ 141 w 515"/>
              <a:gd name="T19" fmla="*/ 293 h 498"/>
              <a:gd name="T20" fmla="*/ 150 w 515"/>
              <a:gd name="T21" fmla="*/ 301 h 498"/>
              <a:gd name="T22" fmla="*/ 186 w 515"/>
              <a:gd name="T23" fmla="*/ 328 h 498"/>
              <a:gd name="T24" fmla="*/ 204 w 515"/>
              <a:gd name="T25" fmla="*/ 354 h 498"/>
              <a:gd name="T26" fmla="*/ 213 w 515"/>
              <a:gd name="T27" fmla="*/ 363 h 498"/>
              <a:gd name="T28" fmla="*/ 275 w 515"/>
              <a:gd name="T29" fmla="*/ 310 h 498"/>
              <a:gd name="T30" fmla="*/ 496 w 515"/>
              <a:gd name="T31" fmla="*/ 1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accent4"/>
          </a:solidFill>
          <a:ln>
            <a:noFill/>
          </a:ln>
          <a:effectLst/>
          <a:extLst/>
        </p:spPr>
        <p:txBody>
          <a:bodyPr wrap="none" lIns="91424" tIns="45712" rIns="91424" bIns="45712" anchor="ctr"/>
          <a:lstStyle/>
          <a:p>
            <a:pPr>
              <a:defRPr/>
            </a:pPr>
            <a:endParaRPr lang="en-US" dirty="0">
              <a:latin typeface="+mn-lt"/>
              <a:ea typeface="+mn-ea"/>
              <a:cs typeface="+mn-cs"/>
            </a:endParaRPr>
          </a:p>
        </p:txBody>
      </p:sp>
      <p:grpSp>
        <p:nvGrpSpPr>
          <p:cNvPr id="4" name="Group 3"/>
          <p:cNvGrpSpPr/>
          <p:nvPr userDrawn="1"/>
        </p:nvGrpSpPr>
        <p:grpSpPr>
          <a:xfrm>
            <a:off x="5549605" y="1585386"/>
            <a:ext cx="423518" cy="423996"/>
            <a:chOff x="5420601" y="1428015"/>
            <a:chExt cx="593396" cy="594066"/>
          </a:xfrm>
        </p:grpSpPr>
        <p:sp>
          <p:nvSpPr>
            <p:cNvPr id="47" name="AutoShape 20"/>
            <p:cNvSpPr>
              <a:spLocks/>
            </p:cNvSpPr>
            <p:nvPr userDrawn="1"/>
          </p:nvSpPr>
          <p:spPr bwMode="auto">
            <a:xfrm>
              <a:off x="5420601" y="1428015"/>
              <a:ext cx="593396" cy="594066"/>
            </a:xfrm>
            <a:custGeom>
              <a:avLst/>
              <a:gdLst>
                <a:gd name="T0" fmla="*/ 1270729 w 19679"/>
                <a:gd name="T1" fmla="*/ 1394844 h 19679"/>
                <a:gd name="T2" fmla="*/ 1270729 w 19679"/>
                <a:gd name="T3" fmla="*/ 1394844 h 19679"/>
                <a:gd name="T4" fmla="*/ 1270729 w 19679"/>
                <a:gd name="T5" fmla="*/ 1394844 h 19679"/>
                <a:gd name="T6" fmla="*/ 1270729 w 19679"/>
                <a:gd name="T7" fmla="*/ 139484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chemeClr val="accent2"/>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sz="1348" dirty="0"/>
            </a:p>
          </p:txBody>
        </p:sp>
        <p:sp>
          <p:nvSpPr>
            <p:cNvPr id="42" name="Freeform 21"/>
            <p:cNvSpPr>
              <a:spLocks noChangeArrowheads="1"/>
            </p:cNvSpPr>
            <p:nvPr userDrawn="1"/>
          </p:nvSpPr>
          <p:spPr bwMode="auto">
            <a:xfrm>
              <a:off x="5543470" y="1623768"/>
              <a:ext cx="336672" cy="188684"/>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2"/>
            </a:solidFill>
            <a:ln>
              <a:noFill/>
            </a:ln>
            <a:effectLst/>
            <a:extLst/>
          </p:spPr>
          <p:txBody>
            <a:bodyPr wrap="none" lIns="91424" tIns="45712" rIns="91424" bIns="45712" anchor="ctr"/>
            <a:lstStyle/>
            <a:p>
              <a:pPr>
                <a:defRPr/>
              </a:pPr>
              <a:endParaRPr lang="en-US" dirty="0">
                <a:latin typeface="+mn-lt"/>
                <a:ea typeface="+mn-ea"/>
                <a:cs typeface="+mn-cs"/>
              </a:endParaRPr>
            </a:p>
          </p:txBody>
        </p:sp>
      </p:grpSp>
      <p:grpSp>
        <p:nvGrpSpPr>
          <p:cNvPr id="5" name="Group 4"/>
          <p:cNvGrpSpPr/>
          <p:nvPr userDrawn="1"/>
        </p:nvGrpSpPr>
        <p:grpSpPr>
          <a:xfrm>
            <a:off x="7784312" y="1582193"/>
            <a:ext cx="429895" cy="430381"/>
            <a:chOff x="7710770" y="1462847"/>
            <a:chExt cx="558603" cy="559234"/>
          </a:xfrm>
        </p:grpSpPr>
        <p:sp>
          <p:nvSpPr>
            <p:cNvPr id="53" name="AutoShape 20"/>
            <p:cNvSpPr>
              <a:spLocks/>
            </p:cNvSpPr>
            <p:nvPr userDrawn="1"/>
          </p:nvSpPr>
          <p:spPr bwMode="auto">
            <a:xfrm>
              <a:off x="7710770" y="1462847"/>
              <a:ext cx="558603" cy="559234"/>
            </a:xfrm>
            <a:custGeom>
              <a:avLst/>
              <a:gdLst>
                <a:gd name="T0" fmla="*/ 1270729 w 19679"/>
                <a:gd name="T1" fmla="*/ 1394844 h 19679"/>
                <a:gd name="T2" fmla="*/ 1270729 w 19679"/>
                <a:gd name="T3" fmla="*/ 1394844 h 19679"/>
                <a:gd name="T4" fmla="*/ 1270729 w 19679"/>
                <a:gd name="T5" fmla="*/ 1394844 h 19679"/>
                <a:gd name="T6" fmla="*/ 1270729 w 19679"/>
                <a:gd name="T7" fmla="*/ 139484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chemeClr val="accent3"/>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sz="1348" dirty="0"/>
            </a:p>
          </p:txBody>
        </p:sp>
        <p:sp>
          <p:nvSpPr>
            <p:cNvPr id="48" name="Freeform 71"/>
            <p:cNvSpPr>
              <a:spLocks noChangeArrowheads="1"/>
            </p:cNvSpPr>
            <p:nvPr userDrawn="1"/>
          </p:nvSpPr>
          <p:spPr bwMode="auto">
            <a:xfrm>
              <a:off x="7839298" y="1578472"/>
              <a:ext cx="317404" cy="315460"/>
            </a:xfrm>
            <a:custGeom>
              <a:avLst/>
              <a:gdLst>
                <a:gd name="T0" fmla="*/ 523 w 609"/>
                <a:gd name="T1" fmla="*/ 361 h 602"/>
                <a:gd name="T2" fmla="*/ 523 w 609"/>
                <a:gd name="T3" fmla="*/ 361 h 602"/>
                <a:gd name="T4" fmla="*/ 502 w 609"/>
                <a:gd name="T5" fmla="*/ 410 h 602"/>
                <a:gd name="T6" fmla="*/ 523 w 609"/>
                <a:gd name="T7" fmla="*/ 502 h 602"/>
                <a:gd name="T8" fmla="*/ 509 w 609"/>
                <a:gd name="T9" fmla="*/ 523 h 602"/>
                <a:gd name="T10" fmla="*/ 417 w 609"/>
                <a:gd name="T11" fmla="*/ 495 h 602"/>
                <a:gd name="T12" fmla="*/ 361 w 609"/>
                <a:gd name="T13" fmla="*/ 523 h 602"/>
                <a:gd name="T14" fmla="*/ 368 w 609"/>
                <a:gd name="T15" fmla="*/ 523 h 602"/>
                <a:gd name="T16" fmla="*/ 311 w 609"/>
                <a:gd name="T17" fmla="*/ 601 h 602"/>
                <a:gd name="T18" fmla="*/ 297 w 609"/>
                <a:gd name="T19" fmla="*/ 601 h 602"/>
                <a:gd name="T20" fmla="*/ 240 w 609"/>
                <a:gd name="T21" fmla="*/ 516 h 602"/>
                <a:gd name="T22" fmla="*/ 191 w 609"/>
                <a:gd name="T23" fmla="*/ 495 h 602"/>
                <a:gd name="T24" fmla="*/ 191 w 609"/>
                <a:gd name="T25" fmla="*/ 502 h 602"/>
                <a:gd name="T26" fmla="*/ 99 w 609"/>
                <a:gd name="T27" fmla="*/ 516 h 602"/>
                <a:gd name="T28" fmla="*/ 85 w 609"/>
                <a:gd name="T29" fmla="*/ 509 h 602"/>
                <a:gd name="T30" fmla="*/ 106 w 609"/>
                <a:gd name="T31" fmla="*/ 410 h 602"/>
                <a:gd name="T32" fmla="*/ 85 w 609"/>
                <a:gd name="T33" fmla="*/ 361 h 602"/>
                <a:gd name="T34" fmla="*/ 0 w 609"/>
                <a:gd name="T35" fmla="*/ 304 h 602"/>
                <a:gd name="T36" fmla="*/ 0 w 609"/>
                <a:gd name="T37" fmla="*/ 290 h 602"/>
                <a:gd name="T38" fmla="*/ 85 w 609"/>
                <a:gd name="T39" fmla="*/ 240 h 602"/>
                <a:gd name="T40" fmla="*/ 106 w 609"/>
                <a:gd name="T41" fmla="*/ 184 h 602"/>
                <a:gd name="T42" fmla="*/ 85 w 609"/>
                <a:gd name="T43" fmla="*/ 92 h 602"/>
                <a:gd name="T44" fmla="*/ 99 w 609"/>
                <a:gd name="T45" fmla="*/ 78 h 602"/>
                <a:gd name="T46" fmla="*/ 191 w 609"/>
                <a:gd name="T47" fmla="*/ 99 h 602"/>
                <a:gd name="T48" fmla="*/ 240 w 609"/>
                <a:gd name="T49" fmla="*/ 78 h 602"/>
                <a:gd name="T50" fmla="*/ 297 w 609"/>
                <a:gd name="T51" fmla="*/ 0 h 602"/>
                <a:gd name="T52" fmla="*/ 311 w 609"/>
                <a:gd name="T53" fmla="*/ 0 h 602"/>
                <a:gd name="T54" fmla="*/ 368 w 609"/>
                <a:gd name="T55" fmla="*/ 78 h 602"/>
                <a:gd name="T56" fmla="*/ 417 w 609"/>
                <a:gd name="T57" fmla="*/ 99 h 602"/>
                <a:gd name="T58" fmla="*/ 509 w 609"/>
                <a:gd name="T59" fmla="*/ 78 h 602"/>
                <a:gd name="T60" fmla="*/ 523 w 609"/>
                <a:gd name="T61" fmla="*/ 92 h 602"/>
                <a:gd name="T62" fmla="*/ 502 w 609"/>
                <a:gd name="T63" fmla="*/ 184 h 602"/>
                <a:gd name="T64" fmla="*/ 523 w 609"/>
                <a:gd name="T65" fmla="*/ 240 h 602"/>
                <a:gd name="T66" fmla="*/ 608 w 609"/>
                <a:gd name="T67" fmla="*/ 290 h 602"/>
                <a:gd name="T68" fmla="*/ 608 w 609"/>
                <a:gd name="T69" fmla="*/ 304 h 602"/>
                <a:gd name="T70" fmla="*/ 523 w 609"/>
                <a:gd name="T71" fmla="*/ 361 h 602"/>
                <a:gd name="T72" fmla="*/ 304 w 609"/>
                <a:gd name="T73" fmla="*/ 127 h 602"/>
                <a:gd name="T74" fmla="*/ 304 w 609"/>
                <a:gd name="T75" fmla="*/ 127 h 602"/>
                <a:gd name="T76" fmla="*/ 134 w 609"/>
                <a:gd name="T77" fmla="*/ 297 h 602"/>
                <a:gd name="T78" fmla="*/ 304 w 609"/>
                <a:gd name="T79" fmla="*/ 467 h 602"/>
                <a:gd name="T80" fmla="*/ 474 w 609"/>
                <a:gd name="T81" fmla="*/ 297 h 602"/>
                <a:gd name="T82" fmla="*/ 304 w 609"/>
                <a:gd name="T83" fmla="*/ 127 h 602"/>
                <a:gd name="T84" fmla="*/ 304 w 609"/>
                <a:gd name="T85" fmla="*/ 410 h 602"/>
                <a:gd name="T86" fmla="*/ 304 w 609"/>
                <a:gd name="T87" fmla="*/ 410 h 602"/>
                <a:gd name="T88" fmla="*/ 191 w 609"/>
                <a:gd name="T89" fmla="*/ 297 h 602"/>
                <a:gd name="T90" fmla="*/ 304 w 609"/>
                <a:gd name="T91" fmla="*/ 184 h 602"/>
                <a:gd name="T92" fmla="*/ 417 w 609"/>
                <a:gd name="T93" fmla="*/ 297 h 602"/>
                <a:gd name="T94" fmla="*/ 304 w 609"/>
                <a:gd name="T95" fmla="*/ 410 h 602"/>
                <a:gd name="T96" fmla="*/ 304 w 609"/>
                <a:gd name="T97" fmla="*/ 240 h 602"/>
                <a:gd name="T98" fmla="*/ 304 w 609"/>
                <a:gd name="T99" fmla="*/ 240 h 602"/>
                <a:gd name="T100" fmla="*/ 247 w 609"/>
                <a:gd name="T101" fmla="*/ 297 h 602"/>
                <a:gd name="T102" fmla="*/ 304 w 609"/>
                <a:gd name="T103" fmla="*/ 353 h 602"/>
                <a:gd name="T104" fmla="*/ 361 w 609"/>
                <a:gd name="T105" fmla="*/ 297 h 602"/>
                <a:gd name="T106" fmla="*/ 304 w 609"/>
                <a:gd name="T107" fmla="*/ 24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9" h="602">
                  <a:moveTo>
                    <a:pt x="523" y="361"/>
                  </a:moveTo>
                  <a:lnTo>
                    <a:pt x="523" y="361"/>
                  </a:lnTo>
                  <a:cubicBezTo>
                    <a:pt x="523" y="382"/>
                    <a:pt x="516" y="396"/>
                    <a:pt x="502" y="410"/>
                  </a:cubicBezTo>
                  <a:cubicBezTo>
                    <a:pt x="502" y="417"/>
                    <a:pt x="551" y="474"/>
                    <a:pt x="523" y="502"/>
                  </a:cubicBezTo>
                  <a:cubicBezTo>
                    <a:pt x="509" y="523"/>
                    <a:pt x="509" y="523"/>
                    <a:pt x="509" y="523"/>
                  </a:cubicBezTo>
                  <a:cubicBezTo>
                    <a:pt x="488" y="544"/>
                    <a:pt x="431" y="509"/>
                    <a:pt x="417" y="495"/>
                  </a:cubicBezTo>
                  <a:cubicBezTo>
                    <a:pt x="403" y="509"/>
                    <a:pt x="382" y="516"/>
                    <a:pt x="361" y="523"/>
                  </a:cubicBezTo>
                  <a:cubicBezTo>
                    <a:pt x="368" y="523"/>
                    <a:pt x="368" y="523"/>
                    <a:pt x="368" y="523"/>
                  </a:cubicBezTo>
                  <a:cubicBezTo>
                    <a:pt x="368" y="523"/>
                    <a:pt x="354" y="601"/>
                    <a:pt x="311" y="601"/>
                  </a:cubicBezTo>
                  <a:cubicBezTo>
                    <a:pt x="297" y="601"/>
                    <a:pt x="297" y="601"/>
                    <a:pt x="297" y="601"/>
                  </a:cubicBezTo>
                  <a:cubicBezTo>
                    <a:pt x="262" y="601"/>
                    <a:pt x="247" y="530"/>
                    <a:pt x="240" y="516"/>
                  </a:cubicBezTo>
                  <a:cubicBezTo>
                    <a:pt x="226" y="516"/>
                    <a:pt x="205" y="509"/>
                    <a:pt x="191" y="495"/>
                  </a:cubicBezTo>
                  <a:cubicBezTo>
                    <a:pt x="191" y="502"/>
                    <a:pt x="191" y="502"/>
                    <a:pt x="191" y="502"/>
                  </a:cubicBezTo>
                  <a:cubicBezTo>
                    <a:pt x="191" y="502"/>
                    <a:pt x="127" y="551"/>
                    <a:pt x="99" y="516"/>
                  </a:cubicBezTo>
                  <a:cubicBezTo>
                    <a:pt x="85" y="509"/>
                    <a:pt x="85" y="509"/>
                    <a:pt x="85" y="509"/>
                  </a:cubicBezTo>
                  <a:cubicBezTo>
                    <a:pt x="64" y="481"/>
                    <a:pt x="99" y="424"/>
                    <a:pt x="106" y="410"/>
                  </a:cubicBezTo>
                  <a:cubicBezTo>
                    <a:pt x="99" y="396"/>
                    <a:pt x="92" y="382"/>
                    <a:pt x="85" y="361"/>
                  </a:cubicBezTo>
                  <a:cubicBezTo>
                    <a:pt x="71" y="361"/>
                    <a:pt x="0" y="339"/>
                    <a:pt x="0" y="304"/>
                  </a:cubicBezTo>
                  <a:cubicBezTo>
                    <a:pt x="0" y="290"/>
                    <a:pt x="0" y="290"/>
                    <a:pt x="0" y="290"/>
                  </a:cubicBezTo>
                  <a:cubicBezTo>
                    <a:pt x="0" y="255"/>
                    <a:pt x="71" y="240"/>
                    <a:pt x="85" y="240"/>
                  </a:cubicBezTo>
                  <a:cubicBezTo>
                    <a:pt x="92" y="219"/>
                    <a:pt x="99" y="205"/>
                    <a:pt x="106" y="184"/>
                  </a:cubicBezTo>
                  <a:cubicBezTo>
                    <a:pt x="99" y="177"/>
                    <a:pt x="57" y="113"/>
                    <a:pt x="85" y="92"/>
                  </a:cubicBezTo>
                  <a:cubicBezTo>
                    <a:pt x="99" y="78"/>
                    <a:pt x="99" y="78"/>
                    <a:pt x="99" y="78"/>
                  </a:cubicBezTo>
                  <a:cubicBezTo>
                    <a:pt x="120" y="50"/>
                    <a:pt x="177" y="92"/>
                    <a:pt x="191" y="99"/>
                  </a:cubicBezTo>
                  <a:cubicBezTo>
                    <a:pt x="205" y="92"/>
                    <a:pt x="226" y="85"/>
                    <a:pt x="240" y="78"/>
                  </a:cubicBezTo>
                  <a:cubicBezTo>
                    <a:pt x="247" y="64"/>
                    <a:pt x="269" y="0"/>
                    <a:pt x="297" y="0"/>
                  </a:cubicBezTo>
                  <a:cubicBezTo>
                    <a:pt x="311" y="0"/>
                    <a:pt x="311" y="0"/>
                    <a:pt x="311" y="0"/>
                  </a:cubicBezTo>
                  <a:cubicBezTo>
                    <a:pt x="346" y="0"/>
                    <a:pt x="361" y="57"/>
                    <a:pt x="368" y="78"/>
                  </a:cubicBezTo>
                  <a:cubicBezTo>
                    <a:pt x="382" y="85"/>
                    <a:pt x="403" y="92"/>
                    <a:pt x="417" y="99"/>
                  </a:cubicBezTo>
                  <a:cubicBezTo>
                    <a:pt x="431" y="92"/>
                    <a:pt x="488" y="57"/>
                    <a:pt x="509" y="78"/>
                  </a:cubicBezTo>
                  <a:cubicBezTo>
                    <a:pt x="523" y="92"/>
                    <a:pt x="523" y="92"/>
                    <a:pt x="523" y="92"/>
                  </a:cubicBezTo>
                  <a:cubicBezTo>
                    <a:pt x="551" y="120"/>
                    <a:pt x="516" y="170"/>
                    <a:pt x="502" y="184"/>
                  </a:cubicBezTo>
                  <a:cubicBezTo>
                    <a:pt x="516" y="205"/>
                    <a:pt x="523" y="219"/>
                    <a:pt x="523" y="240"/>
                  </a:cubicBezTo>
                  <a:cubicBezTo>
                    <a:pt x="530" y="240"/>
                    <a:pt x="608" y="248"/>
                    <a:pt x="608" y="290"/>
                  </a:cubicBezTo>
                  <a:cubicBezTo>
                    <a:pt x="608" y="304"/>
                    <a:pt x="608" y="304"/>
                    <a:pt x="608" y="304"/>
                  </a:cubicBezTo>
                  <a:cubicBezTo>
                    <a:pt x="608" y="339"/>
                    <a:pt x="544" y="353"/>
                    <a:pt x="523" y="361"/>
                  </a:cubicBezTo>
                  <a:close/>
                  <a:moveTo>
                    <a:pt x="304" y="127"/>
                  </a:moveTo>
                  <a:lnTo>
                    <a:pt x="304" y="127"/>
                  </a:lnTo>
                  <a:cubicBezTo>
                    <a:pt x="212" y="127"/>
                    <a:pt x="134" y="205"/>
                    <a:pt x="134" y="297"/>
                  </a:cubicBezTo>
                  <a:cubicBezTo>
                    <a:pt x="134" y="396"/>
                    <a:pt x="212" y="467"/>
                    <a:pt x="304" y="467"/>
                  </a:cubicBezTo>
                  <a:cubicBezTo>
                    <a:pt x="396" y="467"/>
                    <a:pt x="474" y="396"/>
                    <a:pt x="474" y="297"/>
                  </a:cubicBezTo>
                  <a:cubicBezTo>
                    <a:pt x="474" y="205"/>
                    <a:pt x="396" y="127"/>
                    <a:pt x="304" y="127"/>
                  </a:cubicBezTo>
                  <a:close/>
                  <a:moveTo>
                    <a:pt x="304" y="410"/>
                  </a:moveTo>
                  <a:lnTo>
                    <a:pt x="304" y="410"/>
                  </a:lnTo>
                  <a:cubicBezTo>
                    <a:pt x="240" y="410"/>
                    <a:pt x="191" y="361"/>
                    <a:pt x="191" y="297"/>
                  </a:cubicBezTo>
                  <a:cubicBezTo>
                    <a:pt x="191" y="233"/>
                    <a:pt x="240" y="184"/>
                    <a:pt x="304" y="184"/>
                  </a:cubicBezTo>
                  <a:cubicBezTo>
                    <a:pt x="368" y="184"/>
                    <a:pt x="417" y="233"/>
                    <a:pt x="417" y="297"/>
                  </a:cubicBezTo>
                  <a:cubicBezTo>
                    <a:pt x="417" y="361"/>
                    <a:pt x="368" y="410"/>
                    <a:pt x="304" y="410"/>
                  </a:cubicBezTo>
                  <a:close/>
                  <a:moveTo>
                    <a:pt x="304" y="240"/>
                  </a:moveTo>
                  <a:lnTo>
                    <a:pt x="304" y="240"/>
                  </a:lnTo>
                  <a:cubicBezTo>
                    <a:pt x="276" y="240"/>
                    <a:pt x="247" y="269"/>
                    <a:pt x="247" y="297"/>
                  </a:cubicBezTo>
                  <a:cubicBezTo>
                    <a:pt x="247" y="332"/>
                    <a:pt x="276" y="353"/>
                    <a:pt x="304" y="353"/>
                  </a:cubicBezTo>
                  <a:cubicBezTo>
                    <a:pt x="332" y="353"/>
                    <a:pt x="361" y="332"/>
                    <a:pt x="361" y="297"/>
                  </a:cubicBezTo>
                  <a:cubicBezTo>
                    <a:pt x="361" y="269"/>
                    <a:pt x="332" y="240"/>
                    <a:pt x="304" y="240"/>
                  </a:cubicBezTo>
                  <a:close/>
                </a:path>
              </a:pathLst>
            </a:custGeom>
            <a:solidFill>
              <a:schemeClr val="accent3"/>
            </a:solidFill>
            <a:ln>
              <a:noFill/>
            </a:ln>
            <a:effectLst/>
          </p:spPr>
          <p:txBody>
            <a:bodyPr wrap="none" anchor="ctr"/>
            <a:lstStyle/>
            <a:p>
              <a:pPr>
                <a:defRPr/>
              </a:pPr>
              <a:endParaRPr lang="en-US" sz="1348">
                <a:latin typeface="+mn-lt"/>
                <a:ea typeface="+mn-ea"/>
                <a:cs typeface="+mn-cs"/>
              </a:endParaRPr>
            </a:p>
          </p:txBody>
        </p:sp>
      </p:grpSp>
    </p:spTree>
    <p:extLst>
      <p:ext uri="{BB962C8B-B14F-4D97-AF65-F5344CB8AC3E}">
        <p14:creationId xmlns:p14="http://schemas.microsoft.com/office/powerpoint/2010/main" val="15775221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19" userDrawn="1">
          <p15:clr>
            <a:srgbClr val="FBAE40"/>
          </p15:clr>
        </p15:guide>
        <p15:guide id="2" pos="287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grpSp>
        <p:nvGrpSpPr>
          <p:cNvPr id="10" name="Group 9"/>
          <p:cNvGrpSpPr/>
          <p:nvPr userDrawn="1"/>
        </p:nvGrpSpPr>
        <p:grpSpPr>
          <a:xfrm>
            <a:off x="0" y="-3111"/>
            <a:ext cx="9136063" cy="83822"/>
            <a:chOff x="0" y="232559"/>
            <a:chExt cx="9144000" cy="83822"/>
          </a:xfrm>
        </p:grpSpPr>
        <p:sp>
          <p:nvSpPr>
            <p:cNvPr id="13" name="Rectangle 12"/>
            <p:cNvSpPr/>
            <p:nvPr userDrawn="1"/>
          </p:nvSpPr>
          <p:spPr>
            <a:xfrm>
              <a:off x="0" y="232561"/>
              <a:ext cx="2316480" cy="8382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2316480" y="232561"/>
              <a:ext cx="2316480" cy="83820"/>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4632960"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8" name="Rectangle 17"/>
            <p:cNvSpPr/>
            <p:nvPr userDrawn="1"/>
          </p:nvSpPr>
          <p:spPr>
            <a:xfrm>
              <a:off x="6827520" y="232559"/>
              <a:ext cx="2316480" cy="83820"/>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
        <p:nvSpPr>
          <p:cNvPr id="87" name="Picture Placeholder 6"/>
          <p:cNvSpPr>
            <a:spLocks noGrp="1"/>
          </p:cNvSpPr>
          <p:nvPr>
            <p:ph type="pic" sz="quarter" idx="24"/>
          </p:nvPr>
        </p:nvSpPr>
        <p:spPr>
          <a:xfrm>
            <a:off x="1152512" y="2195709"/>
            <a:ext cx="961186" cy="885825"/>
          </a:xfrm>
        </p:spPr>
        <p:txBody>
          <a:bodyPr/>
          <a:lstStyle/>
          <a:p>
            <a:endParaRPr lang="en-US" dirty="0"/>
          </a:p>
        </p:txBody>
      </p:sp>
      <p:sp>
        <p:nvSpPr>
          <p:cNvPr id="88" name="Picture Placeholder 6"/>
          <p:cNvSpPr>
            <a:spLocks noGrp="1"/>
          </p:cNvSpPr>
          <p:nvPr>
            <p:ph type="pic" sz="quarter" idx="25"/>
          </p:nvPr>
        </p:nvSpPr>
        <p:spPr>
          <a:xfrm>
            <a:off x="2125219" y="2194609"/>
            <a:ext cx="956431" cy="885825"/>
          </a:xfrm>
        </p:spPr>
        <p:txBody>
          <a:bodyPr/>
          <a:lstStyle/>
          <a:p>
            <a:endParaRPr lang="en-US" dirty="0"/>
          </a:p>
        </p:txBody>
      </p:sp>
      <p:sp>
        <p:nvSpPr>
          <p:cNvPr id="91" name="Picture Placeholder 6"/>
          <p:cNvSpPr>
            <a:spLocks noGrp="1"/>
          </p:cNvSpPr>
          <p:nvPr>
            <p:ph type="pic" sz="quarter" idx="26"/>
          </p:nvPr>
        </p:nvSpPr>
        <p:spPr>
          <a:xfrm>
            <a:off x="184663" y="2194610"/>
            <a:ext cx="961186" cy="885825"/>
          </a:xfrm>
        </p:spPr>
        <p:txBody>
          <a:bodyPr/>
          <a:lstStyle/>
          <a:p>
            <a:endParaRPr lang="en-US" dirty="0"/>
          </a:p>
        </p:txBody>
      </p:sp>
      <p:sp>
        <p:nvSpPr>
          <p:cNvPr id="97" name="Picture Placeholder 6"/>
          <p:cNvSpPr>
            <a:spLocks noGrp="1"/>
          </p:cNvSpPr>
          <p:nvPr>
            <p:ph type="pic" sz="quarter" idx="32"/>
          </p:nvPr>
        </p:nvSpPr>
        <p:spPr>
          <a:xfrm>
            <a:off x="3093068" y="2194609"/>
            <a:ext cx="961186" cy="885825"/>
          </a:xfrm>
        </p:spPr>
        <p:txBody>
          <a:bodyPr/>
          <a:lstStyle/>
          <a:p>
            <a:endParaRPr lang="en-US" dirty="0"/>
          </a:p>
        </p:txBody>
      </p:sp>
      <p:sp>
        <p:nvSpPr>
          <p:cNvPr id="98" name="Picture Placeholder 6"/>
          <p:cNvSpPr>
            <a:spLocks noGrp="1"/>
          </p:cNvSpPr>
          <p:nvPr>
            <p:ph type="pic" sz="quarter" idx="33"/>
          </p:nvPr>
        </p:nvSpPr>
        <p:spPr>
          <a:xfrm>
            <a:off x="4061020" y="2193077"/>
            <a:ext cx="961186" cy="885825"/>
          </a:xfrm>
        </p:spPr>
        <p:txBody>
          <a:bodyPr/>
          <a:lstStyle/>
          <a:p>
            <a:endParaRPr lang="en-US" dirty="0"/>
          </a:p>
        </p:txBody>
      </p:sp>
      <p:sp>
        <p:nvSpPr>
          <p:cNvPr id="99" name="Picture Placeholder 6"/>
          <p:cNvSpPr>
            <a:spLocks noGrp="1"/>
          </p:cNvSpPr>
          <p:nvPr>
            <p:ph type="pic" sz="quarter" idx="34"/>
          </p:nvPr>
        </p:nvSpPr>
        <p:spPr>
          <a:xfrm>
            <a:off x="5028870" y="2193077"/>
            <a:ext cx="961186" cy="885825"/>
          </a:xfrm>
        </p:spPr>
        <p:txBody>
          <a:bodyPr/>
          <a:lstStyle/>
          <a:p>
            <a:endParaRPr lang="en-US" dirty="0"/>
          </a:p>
        </p:txBody>
      </p:sp>
      <p:sp>
        <p:nvSpPr>
          <p:cNvPr id="107" name="Picture Placeholder 6"/>
          <p:cNvSpPr>
            <a:spLocks noGrp="1"/>
          </p:cNvSpPr>
          <p:nvPr>
            <p:ph type="pic" sz="quarter" idx="35"/>
          </p:nvPr>
        </p:nvSpPr>
        <p:spPr>
          <a:xfrm>
            <a:off x="5996719" y="2195262"/>
            <a:ext cx="961186" cy="885825"/>
          </a:xfrm>
        </p:spPr>
        <p:txBody>
          <a:bodyPr/>
          <a:lstStyle/>
          <a:p>
            <a:endParaRPr lang="en-US" dirty="0"/>
          </a:p>
        </p:txBody>
      </p:sp>
      <p:sp>
        <p:nvSpPr>
          <p:cNvPr id="108" name="Picture Placeholder 6"/>
          <p:cNvSpPr>
            <a:spLocks noGrp="1"/>
          </p:cNvSpPr>
          <p:nvPr>
            <p:ph type="pic" sz="quarter" idx="36"/>
          </p:nvPr>
        </p:nvSpPr>
        <p:spPr>
          <a:xfrm>
            <a:off x="6957905" y="2193076"/>
            <a:ext cx="961186" cy="885825"/>
          </a:xfrm>
        </p:spPr>
        <p:txBody>
          <a:bodyPr/>
          <a:lstStyle/>
          <a:p>
            <a:endParaRPr lang="en-US" dirty="0"/>
          </a:p>
        </p:txBody>
      </p:sp>
      <p:sp>
        <p:nvSpPr>
          <p:cNvPr id="109" name="Picture Placeholder 6"/>
          <p:cNvSpPr>
            <a:spLocks noGrp="1"/>
          </p:cNvSpPr>
          <p:nvPr>
            <p:ph type="pic" sz="quarter" idx="37"/>
          </p:nvPr>
        </p:nvSpPr>
        <p:spPr>
          <a:xfrm>
            <a:off x="7917922" y="2193076"/>
            <a:ext cx="961186" cy="885825"/>
          </a:xfrm>
        </p:spPr>
        <p:txBody>
          <a:bodyPr/>
          <a:lstStyle/>
          <a:p>
            <a:endParaRPr lang="en-US" dirty="0"/>
          </a:p>
        </p:txBody>
      </p:sp>
      <p:sp>
        <p:nvSpPr>
          <p:cNvPr id="110" name="Picture Placeholder 6"/>
          <p:cNvSpPr>
            <a:spLocks noGrp="1"/>
          </p:cNvSpPr>
          <p:nvPr>
            <p:ph type="pic" sz="quarter" idx="38"/>
          </p:nvPr>
        </p:nvSpPr>
        <p:spPr>
          <a:xfrm>
            <a:off x="1152512" y="3079348"/>
            <a:ext cx="961186" cy="885825"/>
          </a:xfrm>
        </p:spPr>
        <p:txBody>
          <a:bodyPr/>
          <a:lstStyle/>
          <a:p>
            <a:endParaRPr lang="en-US" dirty="0"/>
          </a:p>
        </p:txBody>
      </p:sp>
      <p:sp>
        <p:nvSpPr>
          <p:cNvPr id="111" name="Picture Placeholder 6"/>
          <p:cNvSpPr>
            <a:spLocks noGrp="1"/>
          </p:cNvSpPr>
          <p:nvPr>
            <p:ph type="pic" sz="quarter" idx="39"/>
          </p:nvPr>
        </p:nvSpPr>
        <p:spPr>
          <a:xfrm>
            <a:off x="2125219" y="3078248"/>
            <a:ext cx="956431" cy="885825"/>
          </a:xfrm>
        </p:spPr>
        <p:txBody>
          <a:bodyPr/>
          <a:lstStyle/>
          <a:p>
            <a:endParaRPr lang="en-US" dirty="0"/>
          </a:p>
        </p:txBody>
      </p:sp>
      <p:sp>
        <p:nvSpPr>
          <p:cNvPr id="112" name="Picture Placeholder 6"/>
          <p:cNvSpPr>
            <a:spLocks noGrp="1"/>
          </p:cNvSpPr>
          <p:nvPr>
            <p:ph type="pic" sz="quarter" idx="40"/>
          </p:nvPr>
        </p:nvSpPr>
        <p:spPr>
          <a:xfrm>
            <a:off x="184663" y="3078249"/>
            <a:ext cx="961186" cy="885825"/>
          </a:xfrm>
        </p:spPr>
        <p:txBody>
          <a:bodyPr/>
          <a:lstStyle/>
          <a:p>
            <a:endParaRPr lang="en-US" dirty="0"/>
          </a:p>
        </p:txBody>
      </p:sp>
      <p:sp>
        <p:nvSpPr>
          <p:cNvPr id="113" name="Picture Placeholder 6"/>
          <p:cNvSpPr>
            <a:spLocks noGrp="1"/>
          </p:cNvSpPr>
          <p:nvPr>
            <p:ph type="pic" sz="quarter" idx="41"/>
          </p:nvPr>
        </p:nvSpPr>
        <p:spPr>
          <a:xfrm>
            <a:off x="3093068" y="3078248"/>
            <a:ext cx="961186" cy="885825"/>
          </a:xfrm>
        </p:spPr>
        <p:txBody>
          <a:bodyPr/>
          <a:lstStyle/>
          <a:p>
            <a:endParaRPr lang="en-US" dirty="0"/>
          </a:p>
        </p:txBody>
      </p:sp>
      <p:sp>
        <p:nvSpPr>
          <p:cNvPr id="114" name="Picture Placeholder 6"/>
          <p:cNvSpPr>
            <a:spLocks noGrp="1"/>
          </p:cNvSpPr>
          <p:nvPr>
            <p:ph type="pic" sz="quarter" idx="42"/>
          </p:nvPr>
        </p:nvSpPr>
        <p:spPr>
          <a:xfrm>
            <a:off x="4061020" y="3076716"/>
            <a:ext cx="961186" cy="885825"/>
          </a:xfrm>
        </p:spPr>
        <p:txBody>
          <a:bodyPr/>
          <a:lstStyle/>
          <a:p>
            <a:endParaRPr lang="en-US" dirty="0"/>
          </a:p>
        </p:txBody>
      </p:sp>
      <p:sp>
        <p:nvSpPr>
          <p:cNvPr id="115" name="Picture Placeholder 6"/>
          <p:cNvSpPr>
            <a:spLocks noGrp="1"/>
          </p:cNvSpPr>
          <p:nvPr>
            <p:ph type="pic" sz="quarter" idx="43"/>
          </p:nvPr>
        </p:nvSpPr>
        <p:spPr>
          <a:xfrm>
            <a:off x="5028870" y="3076716"/>
            <a:ext cx="961186" cy="885825"/>
          </a:xfrm>
        </p:spPr>
        <p:txBody>
          <a:bodyPr/>
          <a:lstStyle/>
          <a:p>
            <a:endParaRPr lang="en-US" dirty="0"/>
          </a:p>
        </p:txBody>
      </p:sp>
      <p:sp>
        <p:nvSpPr>
          <p:cNvPr id="116" name="Picture Placeholder 6"/>
          <p:cNvSpPr>
            <a:spLocks noGrp="1"/>
          </p:cNvSpPr>
          <p:nvPr>
            <p:ph type="pic" sz="quarter" idx="44"/>
          </p:nvPr>
        </p:nvSpPr>
        <p:spPr>
          <a:xfrm>
            <a:off x="5996719" y="3078901"/>
            <a:ext cx="961186" cy="885825"/>
          </a:xfrm>
        </p:spPr>
        <p:txBody>
          <a:bodyPr/>
          <a:lstStyle/>
          <a:p>
            <a:endParaRPr lang="en-US" dirty="0"/>
          </a:p>
        </p:txBody>
      </p:sp>
      <p:sp>
        <p:nvSpPr>
          <p:cNvPr id="117" name="Picture Placeholder 6"/>
          <p:cNvSpPr>
            <a:spLocks noGrp="1"/>
          </p:cNvSpPr>
          <p:nvPr>
            <p:ph type="pic" sz="quarter" idx="45"/>
          </p:nvPr>
        </p:nvSpPr>
        <p:spPr>
          <a:xfrm>
            <a:off x="6957905" y="3076715"/>
            <a:ext cx="961186" cy="885825"/>
          </a:xfrm>
        </p:spPr>
        <p:txBody>
          <a:bodyPr/>
          <a:lstStyle/>
          <a:p>
            <a:endParaRPr lang="en-US" dirty="0"/>
          </a:p>
        </p:txBody>
      </p:sp>
      <p:sp>
        <p:nvSpPr>
          <p:cNvPr id="118" name="Picture Placeholder 6"/>
          <p:cNvSpPr>
            <a:spLocks noGrp="1"/>
          </p:cNvSpPr>
          <p:nvPr>
            <p:ph type="pic" sz="quarter" idx="46"/>
          </p:nvPr>
        </p:nvSpPr>
        <p:spPr>
          <a:xfrm>
            <a:off x="7917922" y="3076715"/>
            <a:ext cx="961186" cy="885825"/>
          </a:xfrm>
        </p:spPr>
        <p:txBody>
          <a:bodyPr/>
          <a:lstStyle/>
          <a:p>
            <a:endParaRPr lang="en-US" dirty="0"/>
          </a:p>
        </p:txBody>
      </p:sp>
      <p:sp>
        <p:nvSpPr>
          <p:cNvPr id="119" name="Picture Placeholder 6"/>
          <p:cNvSpPr>
            <a:spLocks noGrp="1"/>
          </p:cNvSpPr>
          <p:nvPr>
            <p:ph type="pic" sz="quarter" idx="47"/>
          </p:nvPr>
        </p:nvSpPr>
        <p:spPr>
          <a:xfrm>
            <a:off x="1152512" y="3969544"/>
            <a:ext cx="961186" cy="885825"/>
          </a:xfrm>
        </p:spPr>
        <p:txBody>
          <a:bodyPr/>
          <a:lstStyle/>
          <a:p>
            <a:endParaRPr lang="en-US" dirty="0"/>
          </a:p>
        </p:txBody>
      </p:sp>
      <p:sp>
        <p:nvSpPr>
          <p:cNvPr id="120" name="Picture Placeholder 6"/>
          <p:cNvSpPr>
            <a:spLocks noGrp="1"/>
          </p:cNvSpPr>
          <p:nvPr>
            <p:ph type="pic" sz="quarter" idx="48"/>
          </p:nvPr>
        </p:nvSpPr>
        <p:spPr>
          <a:xfrm>
            <a:off x="2125219" y="3968444"/>
            <a:ext cx="956431" cy="885825"/>
          </a:xfrm>
        </p:spPr>
        <p:txBody>
          <a:bodyPr/>
          <a:lstStyle/>
          <a:p>
            <a:endParaRPr lang="en-US" dirty="0"/>
          </a:p>
        </p:txBody>
      </p:sp>
      <p:sp>
        <p:nvSpPr>
          <p:cNvPr id="121" name="Picture Placeholder 6"/>
          <p:cNvSpPr>
            <a:spLocks noGrp="1"/>
          </p:cNvSpPr>
          <p:nvPr>
            <p:ph type="pic" sz="quarter" idx="49"/>
          </p:nvPr>
        </p:nvSpPr>
        <p:spPr>
          <a:xfrm>
            <a:off x="184663" y="3968444"/>
            <a:ext cx="961186" cy="885825"/>
          </a:xfrm>
        </p:spPr>
        <p:txBody>
          <a:bodyPr/>
          <a:lstStyle/>
          <a:p>
            <a:endParaRPr lang="en-US" dirty="0"/>
          </a:p>
        </p:txBody>
      </p:sp>
      <p:sp>
        <p:nvSpPr>
          <p:cNvPr id="122" name="Picture Placeholder 6"/>
          <p:cNvSpPr>
            <a:spLocks noGrp="1"/>
          </p:cNvSpPr>
          <p:nvPr>
            <p:ph type="pic" sz="quarter" idx="50"/>
          </p:nvPr>
        </p:nvSpPr>
        <p:spPr>
          <a:xfrm>
            <a:off x="3093068" y="3968444"/>
            <a:ext cx="961186" cy="885825"/>
          </a:xfrm>
        </p:spPr>
        <p:txBody>
          <a:bodyPr/>
          <a:lstStyle/>
          <a:p>
            <a:endParaRPr lang="en-US" dirty="0"/>
          </a:p>
        </p:txBody>
      </p:sp>
      <p:sp>
        <p:nvSpPr>
          <p:cNvPr id="123" name="Picture Placeholder 6"/>
          <p:cNvSpPr>
            <a:spLocks noGrp="1"/>
          </p:cNvSpPr>
          <p:nvPr>
            <p:ph type="pic" sz="quarter" idx="51"/>
          </p:nvPr>
        </p:nvSpPr>
        <p:spPr>
          <a:xfrm>
            <a:off x="4061020" y="3966912"/>
            <a:ext cx="961186" cy="885825"/>
          </a:xfrm>
        </p:spPr>
        <p:txBody>
          <a:bodyPr/>
          <a:lstStyle/>
          <a:p>
            <a:endParaRPr lang="en-US" dirty="0"/>
          </a:p>
        </p:txBody>
      </p:sp>
      <p:sp>
        <p:nvSpPr>
          <p:cNvPr id="124" name="Picture Placeholder 6"/>
          <p:cNvSpPr>
            <a:spLocks noGrp="1"/>
          </p:cNvSpPr>
          <p:nvPr>
            <p:ph type="pic" sz="quarter" idx="52"/>
          </p:nvPr>
        </p:nvSpPr>
        <p:spPr>
          <a:xfrm>
            <a:off x="5028870" y="3966912"/>
            <a:ext cx="961186" cy="885825"/>
          </a:xfrm>
        </p:spPr>
        <p:txBody>
          <a:bodyPr/>
          <a:lstStyle/>
          <a:p>
            <a:endParaRPr lang="en-US" dirty="0"/>
          </a:p>
        </p:txBody>
      </p:sp>
      <p:sp>
        <p:nvSpPr>
          <p:cNvPr id="125" name="Picture Placeholder 6"/>
          <p:cNvSpPr>
            <a:spLocks noGrp="1"/>
          </p:cNvSpPr>
          <p:nvPr>
            <p:ph type="pic" sz="quarter" idx="53"/>
          </p:nvPr>
        </p:nvSpPr>
        <p:spPr>
          <a:xfrm>
            <a:off x="5996719" y="3969097"/>
            <a:ext cx="961186" cy="885825"/>
          </a:xfrm>
        </p:spPr>
        <p:txBody>
          <a:bodyPr/>
          <a:lstStyle/>
          <a:p>
            <a:endParaRPr lang="en-US" dirty="0"/>
          </a:p>
        </p:txBody>
      </p:sp>
      <p:sp>
        <p:nvSpPr>
          <p:cNvPr id="126" name="Picture Placeholder 6"/>
          <p:cNvSpPr>
            <a:spLocks noGrp="1"/>
          </p:cNvSpPr>
          <p:nvPr>
            <p:ph type="pic" sz="quarter" idx="54"/>
          </p:nvPr>
        </p:nvSpPr>
        <p:spPr>
          <a:xfrm>
            <a:off x="6957905" y="3966911"/>
            <a:ext cx="961186" cy="885825"/>
          </a:xfrm>
        </p:spPr>
        <p:txBody>
          <a:bodyPr/>
          <a:lstStyle/>
          <a:p>
            <a:endParaRPr lang="en-US" dirty="0"/>
          </a:p>
        </p:txBody>
      </p:sp>
      <p:sp>
        <p:nvSpPr>
          <p:cNvPr id="127" name="Picture Placeholder 6"/>
          <p:cNvSpPr>
            <a:spLocks noGrp="1"/>
          </p:cNvSpPr>
          <p:nvPr>
            <p:ph type="pic" sz="quarter" idx="55"/>
          </p:nvPr>
        </p:nvSpPr>
        <p:spPr>
          <a:xfrm>
            <a:off x="7917922" y="3966911"/>
            <a:ext cx="961186" cy="885825"/>
          </a:xfrm>
        </p:spPr>
        <p:txBody>
          <a:bodyPr/>
          <a:lstStyle/>
          <a:p>
            <a:endParaRPr lang="en-US" dirty="0"/>
          </a:p>
        </p:txBody>
      </p:sp>
      <p:sp>
        <p:nvSpPr>
          <p:cNvPr id="128" name="Picture Placeholder 6"/>
          <p:cNvSpPr>
            <a:spLocks noGrp="1"/>
          </p:cNvSpPr>
          <p:nvPr>
            <p:ph type="pic" sz="quarter" idx="56"/>
          </p:nvPr>
        </p:nvSpPr>
        <p:spPr>
          <a:xfrm>
            <a:off x="4061020" y="1313809"/>
            <a:ext cx="961186" cy="885825"/>
          </a:xfrm>
        </p:spPr>
        <p:txBody>
          <a:bodyPr/>
          <a:lstStyle/>
          <a:p>
            <a:endParaRPr lang="en-US" dirty="0"/>
          </a:p>
        </p:txBody>
      </p:sp>
      <p:sp>
        <p:nvSpPr>
          <p:cNvPr id="129" name="Picture Placeholder 6"/>
          <p:cNvSpPr>
            <a:spLocks noGrp="1"/>
          </p:cNvSpPr>
          <p:nvPr>
            <p:ph type="pic" sz="quarter" idx="57"/>
          </p:nvPr>
        </p:nvSpPr>
        <p:spPr>
          <a:xfrm>
            <a:off x="5028870" y="1313809"/>
            <a:ext cx="961186" cy="885825"/>
          </a:xfrm>
        </p:spPr>
        <p:txBody>
          <a:bodyPr/>
          <a:lstStyle/>
          <a:p>
            <a:endParaRPr lang="en-US" dirty="0"/>
          </a:p>
        </p:txBody>
      </p:sp>
      <p:sp>
        <p:nvSpPr>
          <p:cNvPr id="130" name="Picture Placeholder 6"/>
          <p:cNvSpPr>
            <a:spLocks noGrp="1"/>
          </p:cNvSpPr>
          <p:nvPr>
            <p:ph type="pic" sz="quarter" idx="58"/>
          </p:nvPr>
        </p:nvSpPr>
        <p:spPr>
          <a:xfrm>
            <a:off x="5996719" y="1315994"/>
            <a:ext cx="961186" cy="885825"/>
          </a:xfrm>
        </p:spPr>
        <p:txBody>
          <a:bodyPr/>
          <a:lstStyle/>
          <a:p>
            <a:endParaRPr lang="en-US" dirty="0"/>
          </a:p>
        </p:txBody>
      </p:sp>
      <p:sp>
        <p:nvSpPr>
          <p:cNvPr id="131" name="Picture Placeholder 6"/>
          <p:cNvSpPr>
            <a:spLocks noGrp="1"/>
          </p:cNvSpPr>
          <p:nvPr>
            <p:ph type="pic" sz="quarter" idx="59"/>
          </p:nvPr>
        </p:nvSpPr>
        <p:spPr>
          <a:xfrm>
            <a:off x="6957905" y="1313808"/>
            <a:ext cx="961186" cy="885825"/>
          </a:xfrm>
        </p:spPr>
        <p:txBody>
          <a:bodyPr/>
          <a:lstStyle/>
          <a:p>
            <a:endParaRPr lang="en-US" dirty="0"/>
          </a:p>
        </p:txBody>
      </p:sp>
      <p:sp>
        <p:nvSpPr>
          <p:cNvPr id="132" name="Picture Placeholder 6"/>
          <p:cNvSpPr>
            <a:spLocks noGrp="1"/>
          </p:cNvSpPr>
          <p:nvPr>
            <p:ph type="pic" sz="quarter" idx="60"/>
          </p:nvPr>
        </p:nvSpPr>
        <p:spPr>
          <a:xfrm>
            <a:off x="7917922" y="1313808"/>
            <a:ext cx="961186" cy="885825"/>
          </a:xfrm>
        </p:spPr>
        <p:txBody>
          <a:bodyPr/>
          <a:lstStyle/>
          <a:p>
            <a:endParaRPr lang="en-US" dirty="0"/>
          </a:p>
        </p:txBody>
      </p:sp>
      <p:sp>
        <p:nvSpPr>
          <p:cNvPr id="48" name="Picture Placeholder 6"/>
          <p:cNvSpPr>
            <a:spLocks noGrp="1"/>
          </p:cNvSpPr>
          <p:nvPr>
            <p:ph type="pic" sz="quarter" idx="66"/>
          </p:nvPr>
        </p:nvSpPr>
        <p:spPr>
          <a:xfrm>
            <a:off x="3103167" y="1313809"/>
            <a:ext cx="961186" cy="885825"/>
          </a:xfrm>
        </p:spPr>
        <p:txBody>
          <a:bodyPr/>
          <a:lstStyle/>
          <a:p>
            <a:endParaRPr lang="en-US" dirty="0"/>
          </a:p>
        </p:txBody>
      </p:sp>
      <p:sp>
        <p:nvSpPr>
          <p:cNvPr id="51" name="Picture Placeholder 6"/>
          <p:cNvSpPr>
            <a:spLocks noGrp="1"/>
          </p:cNvSpPr>
          <p:nvPr>
            <p:ph type="pic" sz="quarter" idx="67"/>
          </p:nvPr>
        </p:nvSpPr>
        <p:spPr>
          <a:xfrm>
            <a:off x="1159277" y="1313809"/>
            <a:ext cx="961186" cy="885825"/>
          </a:xfrm>
        </p:spPr>
        <p:txBody>
          <a:bodyPr/>
          <a:lstStyle/>
          <a:p>
            <a:endParaRPr lang="en-US" dirty="0"/>
          </a:p>
        </p:txBody>
      </p:sp>
      <p:sp>
        <p:nvSpPr>
          <p:cNvPr id="52" name="Picture Placeholder 6"/>
          <p:cNvSpPr>
            <a:spLocks noGrp="1"/>
          </p:cNvSpPr>
          <p:nvPr>
            <p:ph type="pic" sz="quarter" idx="68"/>
          </p:nvPr>
        </p:nvSpPr>
        <p:spPr>
          <a:xfrm>
            <a:off x="2127127" y="1313809"/>
            <a:ext cx="961186" cy="885825"/>
          </a:xfrm>
        </p:spPr>
        <p:txBody>
          <a:bodyPr/>
          <a:lstStyle/>
          <a:p>
            <a:endParaRPr lang="en-US" dirty="0"/>
          </a:p>
        </p:txBody>
      </p:sp>
      <p:sp>
        <p:nvSpPr>
          <p:cNvPr id="53" name="Picture Placeholder 6"/>
          <p:cNvSpPr>
            <a:spLocks noGrp="1"/>
          </p:cNvSpPr>
          <p:nvPr>
            <p:ph type="pic" sz="quarter" idx="69"/>
          </p:nvPr>
        </p:nvSpPr>
        <p:spPr>
          <a:xfrm>
            <a:off x="201424" y="1313809"/>
            <a:ext cx="961186" cy="885825"/>
          </a:xfrm>
        </p:spPr>
        <p:txBody>
          <a:bodyPr/>
          <a:lstStyle/>
          <a:p>
            <a:endParaRPr lang="en-US" dirty="0"/>
          </a:p>
        </p:txBody>
      </p:sp>
      <p:sp>
        <p:nvSpPr>
          <p:cNvPr id="54" name="Picture Placeholder 6"/>
          <p:cNvSpPr>
            <a:spLocks noGrp="1"/>
          </p:cNvSpPr>
          <p:nvPr>
            <p:ph type="pic" sz="quarter" idx="70"/>
          </p:nvPr>
        </p:nvSpPr>
        <p:spPr>
          <a:xfrm>
            <a:off x="4061020" y="421427"/>
            <a:ext cx="961186" cy="885825"/>
          </a:xfrm>
        </p:spPr>
        <p:txBody>
          <a:bodyPr/>
          <a:lstStyle/>
          <a:p>
            <a:endParaRPr lang="en-US" dirty="0"/>
          </a:p>
        </p:txBody>
      </p:sp>
      <p:sp>
        <p:nvSpPr>
          <p:cNvPr id="55" name="Picture Placeholder 6"/>
          <p:cNvSpPr>
            <a:spLocks noGrp="1"/>
          </p:cNvSpPr>
          <p:nvPr>
            <p:ph type="pic" sz="quarter" idx="71"/>
          </p:nvPr>
        </p:nvSpPr>
        <p:spPr>
          <a:xfrm>
            <a:off x="5028870" y="421427"/>
            <a:ext cx="961186" cy="885825"/>
          </a:xfrm>
        </p:spPr>
        <p:txBody>
          <a:bodyPr/>
          <a:lstStyle/>
          <a:p>
            <a:endParaRPr lang="en-US" dirty="0"/>
          </a:p>
        </p:txBody>
      </p:sp>
      <p:sp>
        <p:nvSpPr>
          <p:cNvPr id="56" name="Picture Placeholder 6"/>
          <p:cNvSpPr>
            <a:spLocks noGrp="1"/>
          </p:cNvSpPr>
          <p:nvPr>
            <p:ph type="pic" sz="quarter" idx="72"/>
          </p:nvPr>
        </p:nvSpPr>
        <p:spPr>
          <a:xfrm>
            <a:off x="5996719" y="423612"/>
            <a:ext cx="961186" cy="885825"/>
          </a:xfrm>
        </p:spPr>
        <p:txBody>
          <a:bodyPr/>
          <a:lstStyle/>
          <a:p>
            <a:endParaRPr lang="en-US" dirty="0"/>
          </a:p>
        </p:txBody>
      </p:sp>
      <p:sp>
        <p:nvSpPr>
          <p:cNvPr id="57" name="Picture Placeholder 6"/>
          <p:cNvSpPr>
            <a:spLocks noGrp="1"/>
          </p:cNvSpPr>
          <p:nvPr>
            <p:ph type="pic" sz="quarter" idx="73"/>
          </p:nvPr>
        </p:nvSpPr>
        <p:spPr>
          <a:xfrm>
            <a:off x="6957905" y="421426"/>
            <a:ext cx="961186" cy="885825"/>
          </a:xfrm>
        </p:spPr>
        <p:txBody>
          <a:bodyPr/>
          <a:lstStyle/>
          <a:p>
            <a:endParaRPr lang="en-US" dirty="0"/>
          </a:p>
        </p:txBody>
      </p:sp>
      <p:sp>
        <p:nvSpPr>
          <p:cNvPr id="58" name="Picture Placeholder 6"/>
          <p:cNvSpPr>
            <a:spLocks noGrp="1"/>
          </p:cNvSpPr>
          <p:nvPr>
            <p:ph type="pic" sz="quarter" idx="74"/>
          </p:nvPr>
        </p:nvSpPr>
        <p:spPr>
          <a:xfrm>
            <a:off x="7917922" y="421426"/>
            <a:ext cx="961186" cy="885825"/>
          </a:xfrm>
        </p:spPr>
        <p:txBody>
          <a:bodyPr/>
          <a:lstStyle/>
          <a:p>
            <a:endParaRPr lang="en-US" dirty="0"/>
          </a:p>
        </p:txBody>
      </p:sp>
      <p:sp>
        <p:nvSpPr>
          <p:cNvPr id="59" name="Picture Placeholder 6"/>
          <p:cNvSpPr>
            <a:spLocks noGrp="1"/>
          </p:cNvSpPr>
          <p:nvPr>
            <p:ph type="pic" sz="quarter" idx="75"/>
          </p:nvPr>
        </p:nvSpPr>
        <p:spPr>
          <a:xfrm>
            <a:off x="3103167" y="421427"/>
            <a:ext cx="961186" cy="885825"/>
          </a:xfrm>
        </p:spPr>
        <p:txBody>
          <a:bodyPr/>
          <a:lstStyle/>
          <a:p>
            <a:endParaRPr lang="en-US" dirty="0"/>
          </a:p>
        </p:txBody>
      </p:sp>
      <p:sp>
        <p:nvSpPr>
          <p:cNvPr id="60" name="Picture Placeholder 6"/>
          <p:cNvSpPr>
            <a:spLocks noGrp="1"/>
          </p:cNvSpPr>
          <p:nvPr>
            <p:ph type="pic" sz="quarter" idx="76"/>
          </p:nvPr>
        </p:nvSpPr>
        <p:spPr>
          <a:xfrm>
            <a:off x="1159277" y="421427"/>
            <a:ext cx="961186" cy="885825"/>
          </a:xfrm>
        </p:spPr>
        <p:txBody>
          <a:bodyPr/>
          <a:lstStyle/>
          <a:p>
            <a:endParaRPr lang="en-US" dirty="0"/>
          </a:p>
        </p:txBody>
      </p:sp>
      <p:sp>
        <p:nvSpPr>
          <p:cNvPr id="61" name="Picture Placeholder 6"/>
          <p:cNvSpPr>
            <a:spLocks noGrp="1"/>
          </p:cNvSpPr>
          <p:nvPr>
            <p:ph type="pic" sz="quarter" idx="77"/>
          </p:nvPr>
        </p:nvSpPr>
        <p:spPr>
          <a:xfrm>
            <a:off x="2127127" y="421427"/>
            <a:ext cx="961186" cy="885825"/>
          </a:xfrm>
        </p:spPr>
        <p:txBody>
          <a:bodyPr/>
          <a:lstStyle/>
          <a:p>
            <a:endParaRPr lang="en-US" dirty="0"/>
          </a:p>
        </p:txBody>
      </p:sp>
      <p:sp>
        <p:nvSpPr>
          <p:cNvPr id="62" name="Picture Placeholder 6"/>
          <p:cNvSpPr>
            <a:spLocks noGrp="1"/>
          </p:cNvSpPr>
          <p:nvPr>
            <p:ph type="pic" sz="quarter" idx="78"/>
          </p:nvPr>
        </p:nvSpPr>
        <p:spPr>
          <a:xfrm>
            <a:off x="201424" y="421427"/>
            <a:ext cx="961186" cy="885825"/>
          </a:xfrm>
        </p:spPr>
        <p:txBody>
          <a:bodyPr/>
          <a:lstStyle/>
          <a:p>
            <a:endParaRPr lang="en-US" dirty="0"/>
          </a:p>
        </p:txBody>
      </p:sp>
    </p:spTree>
    <p:extLst>
      <p:ext uri="{BB962C8B-B14F-4D97-AF65-F5344CB8AC3E}">
        <p14:creationId xmlns:p14="http://schemas.microsoft.com/office/powerpoint/2010/main" val="48233114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l="-8"/>
          <a:stretch/>
        </p:blipFill>
        <p:spPr>
          <a:xfrm>
            <a:off x="-3969" y="54769"/>
            <a:ext cx="9144000" cy="5083968"/>
          </a:xfrm>
          <a:prstGeom prst="rect">
            <a:avLst/>
          </a:prstGeom>
        </p:spPr>
      </p:pic>
      <p:sp>
        <p:nvSpPr>
          <p:cNvPr id="28" name="Rectangle 27"/>
          <p:cNvSpPr/>
          <p:nvPr userDrawn="1"/>
        </p:nvSpPr>
        <p:spPr>
          <a:xfrm>
            <a:off x="793" y="54769"/>
            <a:ext cx="9136063" cy="508396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t="-179"/>
          <a:stretch/>
        </p:blipFill>
        <p:spPr>
          <a:xfrm>
            <a:off x="0" y="-11906"/>
            <a:ext cx="5101431" cy="5150644"/>
          </a:xfrm>
          <a:prstGeom prst="rect">
            <a:avLst/>
          </a:prstGeom>
        </p:spPr>
      </p:pic>
      <p:grpSp>
        <p:nvGrpSpPr>
          <p:cNvPr id="11" name="Group 10"/>
          <p:cNvGrpSpPr/>
          <p:nvPr userDrawn="1"/>
        </p:nvGrpSpPr>
        <p:grpSpPr>
          <a:xfrm>
            <a:off x="-3969" y="0"/>
            <a:ext cx="9136062" cy="54769"/>
            <a:chOff x="0" y="232560"/>
            <a:chExt cx="9143999" cy="83820"/>
          </a:xfrm>
        </p:grpSpPr>
        <p:sp>
          <p:nvSpPr>
            <p:cNvPr id="12" name="Rectangle 11"/>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3" name="Rectangle 12"/>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grpSp>
        <p:nvGrpSpPr>
          <p:cNvPr id="20" name="Group 9"/>
          <p:cNvGrpSpPr>
            <a:grpSpLocks/>
          </p:cNvGrpSpPr>
          <p:nvPr userDrawn="1"/>
        </p:nvGrpSpPr>
        <p:grpSpPr bwMode="auto">
          <a:xfrm rot="10800000">
            <a:off x="5645096" y="542649"/>
            <a:ext cx="1020554" cy="963854"/>
            <a:chOff x="422372" y="-624"/>
            <a:chExt cx="1562458" cy="1430759"/>
          </a:xfrm>
        </p:grpSpPr>
        <p:sp>
          <p:nvSpPr>
            <p:cNvPr id="21" name="AutoShape 12"/>
            <p:cNvSpPr>
              <a:spLocks/>
            </p:cNvSpPr>
            <p:nvPr/>
          </p:nvSpPr>
          <p:spPr bwMode="auto">
            <a:xfrm>
              <a:off x="422372" y="545637"/>
              <a:ext cx="1351272" cy="884498"/>
            </a:xfrm>
            <a:custGeom>
              <a:avLst/>
              <a:gdLst>
                <a:gd name="T0" fmla="*/ 675636 w 21600"/>
                <a:gd name="T1" fmla="*/ 442249 h 21600"/>
                <a:gd name="T2" fmla="*/ 675636 w 21600"/>
                <a:gd name="T3" fmla="*/ 442249 h 21600"/>
                <a:gd name="T4" fmla="*/ 675636 w 21600"/>
                <a:gd name="T5" fmla="*/ 442249 h 21600"/>
                <a:gd name="T6" fmla="*/ 675636 w 21600"/>
                <a:gd name="T7" fmla="*/ 44224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473" y="0"/>
                  </a:moveTo>
                  <a:lnTo>
                    <a:pt x="2107" y="13259"/>
                  </a:lnTo>
                  <a:lnTo>
                    <a:pt x="0" y="21600"/>
                  </a:lnTo>
                  <a:lnTo>
                    <a:pt x="21600" y="8369"/>
                  </a:lnTo>
                  <a:lnTo>
                    <a:pt x="19473" y="0"/>
                  </a:lnTo>
                  <a:close/>
                </a:path>
              </a:pathLst>
            </a:custGeom>
            <a:solidFill>
              <a:schemeClr val="bg2">
                <a:lumMod val="5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22" name="AutoShape 13"/>
            <p:cNvSpPr>
              <a:spLocks/>
            </p:cNvSpPr>
            <p:nvPr/>
          </p:nvSpPr>
          <p:spPr bwMode="auto">
            <a:xfrm>
              <a:off x="633557" y="-624"/>
              <a:ext cx="928901" cy="889262"/>
            </a:xfrm>
            <a:custGeom>
              <a:avLst/>
              <a:gdLst>
                <a:gd name="T0" fmla="*/ 464451 w 21600"/>
                <a:gd name="T1" fmla="*/ 444631 h 21600"/>
                <a:gd name="T2" fmla="*/ 464451 w 21600"/>
                <a:gd name="T3" fmla="*/ 444631 h 21600"/>
                <a:gd name="T4" fmla="*/ 464451 w 21600"/>
                <a:gd name="T5" fmla="*/ 444631 h 21600"/>
                <a:gd name="T6" fmla="*/ 464451 w 21600"/>
                <a:gd name="T7" fmla="*/ 4446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479" y="0"/>
                  </a:moveTo>
                  <a:lnTo>
                    <a:pt x="3093" y="13274"/>
                  </a:lnTo>
                  <a:lnTo>
                    <a:pt x="0" y="21600"/>
                  </a:lnTo>
                  <a:lnTo>
                    <a:pt x="21599" y="8411"/>
                  </a:lnTo>
                  <a:lnTo>
                    <a:pt x="18479" y="0"/>
                  </a:lnTo>
                  <a:close/>
                </a:path>
              </a:pathLst>
            </a:custGeom>
            <a:solidFill>
              <a:schemeClr val="bg2">
                <a:lumMod val="5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23" name="AutoShape 15"/>
            <p:cNvSpPr>
              <a:spLocks/>
            </p:cNvSpPr>
            <p:nvPr/>
          </p:nvSpPr>
          <p:spPr bwMode="auto">
            <a:xfrm>
              <a:off x="422372" y="1088722"/>
              <a:ext cx="1562458" cy="341413"/>
            </a:xfrm>
            <a:custGeom>
              <a:avLst/>
              <a:gdLst>
                <a:gd name="T0" fmla="*/ 781229 w 21600"/>
                <a:gd name="T1" fmla="*/ 170707 h 21600"/>
                <a:gd name="T2" fmla="*/ 781229 w 21600"/>
                <a:gd name="T3" fmla="*/ 170707 h 21600"/>
                <a:gd name="T4" fmla="*/ 781229 w 21600"/>
                <a:gd name="T5" fmla="*/ 170707 h 21600"/>
                <a:gd name="T6" fmla="*/ 781229 w 21600"/>
                <a:gd name="T7" fmla="*/ 1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23" y="0"/>
                  </a:moveTo>
                  <a:lnTo>
                    <a:pt x="0" y="21599"/>
                  </a:lnTo>
                  <a:lnTo>
                    <a:pt x="21600" y="21599"/>
                  </a:lnTo>
                  <a:lnTo>
                    <a:pt x="19744" y="0"/>
                  </a:lnTo>
                  <a:lnTo>
                    <a:pt x="1823" y="0"/>
                  </a:ln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24" name="AutoShape 16"/>
            <p:cNvSpPr>
              <a:spLocks/>
            </p:cNvSpPr>
            <p:nvPr/>
          </p:nvSpPr>
          <p:spPr bwMode="auto">
            <a:xfrm>
              <a:off x="844745" y="-624"/>
              <a:ext cx="717713" cy="346177"/>
            </a:xfrm>
            <a:custGeom>
              <a:avLst/>
              <a:gdLst>
                <a:gd name="T0" fmla="*/ 358857 w 21600"/>
                <a:gd name="T1" fmla="*/ 173089 h 21600"/>
                <a:gd name="T2" fmla="*/ 358857 w 21600"/>
                <a:gd name="T3" fmla="*/ 173089 h 21600"/>
                <a:gd name="T4" fmla="*/ 358857 w 21600"/>
                <a:gd name="T5" fmla="*/ 173089 h 21600"/>
                <a:gd name="T6" fmla="*/ 358857 w 21600"/>
                <a:gd name="T7" fmla="*/ 17308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21599"/>
                  </a:moveTo>
                  <a:lnTo>
                    <a:pt x="17563" y="0"/>
                  </a:lnTo>
                  <a:lnTo>
                    <a:pt x="4072" y="0"/>
                  </a:lnTo>
                  <a:lnTo>
                    <a:pt x="0" y="21599"/>
                  </a:lnTo>
                  <a:lnTo>
                    <a:pt x="21599" y="21599"/>
                  </a:lnTo>
                  <a:close/>
                </a:path>
              </a:pathLst>
            </a:custGeom>
            <a:solidFill>
              <a:schemeClr val="bg2">
                <a:lumMod val="9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25" name="AutoShape 17"/>
            <p:cNvSpPr>
              <a:spLocks/>
            </p:cNvSpPr>
            <p:nvPr/>
          </p:nvSpPr>
          <p:spPr bwMode="auto">
            <a:xfrm>
              <a:off x="633557" y="545637"/>
              <a:ext cx="1140086" cy="343001"/>
            </a:xfrm>
            <a:custGeom>
              <a:avLst/>
              <a:gdLst>
                <a:gd name="T0" fmla="*/ 570043 w 21600"/>
                <a:gd name="T1" fmla="*/ 171501 h 21600"/>
                <a:gd name="T2" fmla="*/ 570043 w 21600"/>
                <a:gd name="T3" fmla="*/ 171501 h 21600"/>
                <a:gd name="T4" fmla="*/ 570043 w 21600"/>
                <a:gd name="T5" fmla="*/ 171501 h 21600"/>
                <a:gd name="T6" fmla="*/ 570043 w 21600"/>
                <a:gd name="T7" fmla="*/ 1715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518" y="0"/>
                  </a:moveTo>
                  <a:lnTo>
                    <a:pt x="0" y="21600"/>
                  </a:lnTo>
                  <a:lnTo>
                    <a:pt x="21600" y="21600"/>
                  </a:lnTo>
                  <a:lnTo>
                    <a:pt x="19081" y="0"/>
                  </a:lnTo>
                  <a:lnTo>
                    <a:pt x="2518" y="0"/>
                  </a:lnTo>
                  <a:close/>
                </a:path>
              </a:pathLst>
            </a:custGeom>
            <a:solidFill>
              <a:schemeClr val="bg2">
                <a:lumMod val="9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grpSp>
      <p:sp>
        <p:nvSpPr>
          <p:cNvPr id="26" name="TextBox 25"/>
          <p:cNvSpPr txBox="1"/>
          <p:nvPr userDrawn="1"/>
        </p:nvSpPr>
        <p:spPr>
          <a:xfrm>
            <a:off x="6930231" y="359569"/>
            <a:ext cx="1752600" cy="1323439"/>
          </a:xfrm>
          <a:prstGeom prst="rect">
            <a:avLst/>
          </a:prstGeom>
          <a:noFill/>
        </p:spPr>
        <p:txBody>
          <a:bodyPr wrap="square" rtlCol="0">
            <a:spAutoFit/>
          </a:bodyPr>
          <a:lstStyle/>
          <a:p>
            <a:r>
              <a:rPr lang="en-US" sz="1000" dirty="0" smtClean="0">
                <a:solidFill>
                  <a:schemeClr val="tx1"/>
                </a:solidFill>
              </a:rPr>
              <a:t>TOP OF FUNNEL: </a:t>
            </a:r>
          </a:p>
          <a:p>
            <a:r>
              <a:rPr lang="en-US" sz="1000" b="1" dirty="0" smtClean="0">
                <a:solidFill>
                  <a:schemeClr val="accent1"/>
                </a:solidFill>
              </a:rPr>
              <a:t>BRAND AWARENESS</a:t>
            </a:r>
          </a:p>
          <a:p>
            <a:pPr marL="171450" indent="-171450">
              <a:buFont typeface="Arial" panose="020B0604020202020204" pitchFamily="34" charset="0"/>
              <a:buChar char="•"/>
            </a:pPr>
            <a:r>
              <a:rPr lang="en-US" sz="1000" dirty="0" smtClean="0">
                <a:solidFill>
                  <a:schemeClr val="tx1"/>
                </a:solidFill>
              </a:rPr>
              <a:t>Local Ad Reach &amp; Frequency</a:t>
            </a:r>
          </a:p>
          <a:p>
            <a:pPr marL="171450" indent="-171450">
              <a:buFont typeface="Arial" panose="020B0604020202020204" pitchFamily="34" charset="0"/>
              <a:buChar char="•"/>
            </a:pPr>
            <a:r>
              <a:rPr lang="en-US" sz="1000" dirty="0" smtClean="0">
                <a:solidFill>
                  <a:schemeClr val="tx1"/>
                </a:solidFill>
              </a:rPr>
              <a:t>Brand Lift &amp; Brand Engagement</a:t>
            </a:r>
          </a:p>
          <a:p>
            <a:pPr marL="171450" indent="-171450">
              <a:buFont typeface="Arial" panose="020B0604020202020204" pitchFamily="34" charset="0"/>
              <a:buChar char="•"/>
            </a:pPr>
            <a:r>
              <a:rPr lang="en-US" sz="1000" dirty="0" smtClean="0">
                <a:solidFill>
                  <a:schemeClr val="tx1"/>
                </a:solidFill>
              </a:rPr>
              <a:t>Impressions</a:t>
            </a:r>
          </a:p>
          <a:p>
            <a:pPr marL="171450" indent="-171450">
              <a:buFont typeface="Arial" panose="020B0604020202020204" pitchFamily="34" charset="0"/>
              <a:buChar char="•"/>
            </a:pPr>
            <a:r>
              <a:rPr lang="en-US" sz="1000" dirty="0" smtClean="0">
                <a:solidFill>
                  <a:schemeClr val="tx1"/>
                </a:solidFill>
              </a:rPr>
              <a:t>Video Views</a:t>
            </a:r>
          </a:p>
        </p:txBody>
      </p:sp>
      <p:grpSp>
        <p:nvGrpSpPr>
          <p:cNvPr id="27" name="Group 9"/>
          <p:cNvGrpSpPr>
            <a:grpSpLocks/>
          </p:cNvGrpSpPr>
          <p:nvPr userDrawn="1"/>
        </p:nvGrpSpPr>
        <p:grpSpPr bwMode="auto">
          <a:xfrm rot="10800000">
            <a:off x="5645096" y="1996941"/>
            <a:ext cx="1020554" cy="999600"/>
            <a:chOff x="422372" y="-624"/>
            <a:chExt cx="1562458" cy="1430759"/>
          </a:xfrm>
        </p:grpSpPr>
        <p:sp>
          <p:nvSpPr>
            <p:cNvPr id="33" name="AutoShape 12"/>
            <p:cNvSpPr>
              <a:spLocks/>
            </p:cNvSpPr>
            <p:nvPr/>
          </p:nvSpPr>
          <p:spPr bwMode="auto">
            <a:xfrm>
              <a:off x="422372" y="545637"/>
              <a:ext cx="1351272" cy="884498"/>
            </a:xfrm>
            <a:custGeom>
              <a:avLst/>
              <a:gdLst>
                <a:gd name="T0" fmla="*/ 675636 w 21600"/>
                <a:gd name="T1" fmla="*/ 442249 h 21600"/>
                <a:gd name="T2" fmla="*/ 675636 w 21600"/>
                <a:gd name="T3" fmla="*/ 442249 h 21600"/>
                <a:gd name="T4" fmla="*/ 675636 w 21600"/>
                <a:gd name="T5" fmla="*/ 442249 h 21600"/>
                <a:gd name="T6" fmla="*/ 675636 w 21600"/>
                <a:gd name="T7" fmla="*/ 44224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473" y="0"/>
                  </a:moveTo>
                  <a:lnTo>
                    <a:pt x="2107" y="13259"/>
                  </a:lnTo>
                  <a:lnTo>
                    <a:pt x="0" y="21600"/>
                  </a:lnTo>
                  <a:lnTo>
                    <a:pt x="21600" y="8369"/>
                  </a:lnTo>
                  <a:lnTo>
                    <a:pt x="19473" y="0"/>
                  </a:lnTo>
                  <a:close/>
                </a:path>
              </a:pathLst>
            </a:custGeom>
            <a:solidFill>
              <a:schemeClr val="bg2">
                <a:lumMod val="5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34" name="AutoShape 13"/>
            <p:cNvSpPr>
              <a:spLocks/>
            </p:cNvSpPr>
            <p:nvPr/>
          </p:nvSpPr>
          <p:spPr bwMode="auto">
            <a:xfrm>
              <a:off x="633557" y="-624"/>
              <a:ext cx="928901" cy="889262"/>
            </a:xfrm>
            <a:custGeom>
              <a:avLst/>
              <a:gdLst>
                <a:gd name="T0" fmla="*/ 464451 w 21600"/>
                <a:gd name="T1" fmla="*/ 444631 h 21600"/>
                <a:gd name="T2" fmla="*/ 464451 w 21600"/>
                <a:gd name="T3" fmla="*/ 444631 h 21600"/>
                <a:gd name="T4" fmla="*/ 464451 w 21600"/>
                <a:gd name="T5" fmla="*/ 444631 h 21600"/>
                <a:gd name="T6" fmla="*/ 464451 w 21600"/>
                <a:gd name="T7" fmla="*/ 4446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479" y="0"/>
                  </a:moveTo>
                  <a:lnTo>
                    <a:pt x="3093" y="13274"/>
                  </a:lnTo>
                  <a:lnTo>
                    <a:pt x="0" y="21600"/>
                  </a:lnTo>
                  <a:lnTo>
                    <a:pt x="21599" y="8411"/>
                  </a:lnTo>
                  <a:lnTo>
                    <a:pt x="18479" y="0"/>
                  </a:lnTo>
                  <a:close/>
                </a:path>
              </a:pathLst>
            </a:custGeom>
            <a:solidFill>
              <a:schemeClr val="bg2">
                <a:lumMod val="5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35" name="AutoShape 15"/>
            <p:cNvSpPr>
              <a:spLocks/>
            </p:cNvSpPr>
            <p:nvPr/>
          </p:nvSpPr>
          <p:spPr bwMode="auto">
            <a:xfrm>
              <a:off x="422372" y="1088722"/>
              <a:ext cx="1562458" cy="341413"/>
            </a:xfrm>
            <a:custGeom>
              <a:avLst/>
              <a:gdLst>
                <a:gd name="T0" fmla="*/ 781229 w 21600"/>
                <a:gd name="T1" fmla="*/ 170707 h 21600"/>
                <a:gd name="T2" fmla="*/ 781229 w 21600"/>
                <a:gd name="T3" fmla="*/ 170707 h 21600"/>
                <a:gd name="T4" fmla="*/ 781229 w 21600"/>
                <a:gd name="T5" fmla="*/ 170707 h 21600"/>
                <a:gd name="T6" fmla="*/ 781229 w 21600"/>
                <a:gd name="T7" fmla="*/ 1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23" y="0"/>
                  </a:moveTo>
                  <a:lnTo>
                    <a:pt x="0" y="21599"/>
                  </a:lnTo>
                  <a:lnTo>
                    <a:pt x="21600" y="21599"/>
                  </a:lnTo>
                  <a:lnTo>
                    <a:pt x="19744" y="0"/>
                  </a:lnTo>
                  <a:lnTo>
                    <a:pt x="1823" y="0"/>
                  </a:lnTo>
                  <a:close/>
                </a:path>
              </a:pathLst>
            </a:custGeom>
            <a:solidFill>
              <a:schemeClr val="bg2">
                <a:lumMod val="9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36" name="AutoShape 16"/>
            <p:cNvSpPr>
              <a:spLocks/>
            </p:cNvSpPr>
            <p:nvPr/>
          </p:nvSpPr>
          <p:spPr bwMode="auto">
            <a:xfrm>
              <a:off x="844745" y="-624"/>
              <a:ext cx="717713" cy="346177"/>
            </a:xfrm>
            <a:custGeom>
              <a:avLst/>
              <a:gdLst>
                <a:gd name="T0" fmla="*/ 358857 w 21600"/>
                <a:gd name="T1" fmla="*/ 173089 h 21600"/>
                <a:gd name="T2" fmla="*/ 358857 w 21600"/>
                <a:gd name="T3" fmla="*/ 173089 h 21600"/>
                <a:gd name="T4" fmla="*/ 358857 w 21600"/>
                <a:gd name="T5" fmla="*/ 173089 h 21600"/>
                <a:gd name="T6" fmla="*/ 358857 w 21600"/>
                <a:gd name="T7" fmla="*/ 17308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21599"/>
                  </a:moveTo>
                  <a:lnTo>
                    <a:pt x="17563" y="0"/>
                  </a:lnTo>
                  <a:lnTo>
                    <a:pt x="4072" y="0"/>
                  </a:lnTo>
                  <a:lnTo>
                    <a:pt x="0" y="21599"/>
                  </a:lnTo>
                  <a:lnTo>
                    <a:pt x="21599" y="21599"/>
                  </a:lnTo>
                  <a:close/>
                </a:path>
              </a:pathLst>
            </a:custGeom>
            <a:solidFill>
              <a:schemeClr val="bg2">
                <a:lumMod val="9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37" name="AutoShape 17"/>
            <p:cNvSpPr>
              <a:spLocks/>
            </p:cNvSpPr>
            <p:nvPr/>
          </p:nvSpPr>
          <p:spPr bwMode="auto">
            <a:xfrm>
              <a:off x="633557" y="545637"/>
              <a:ext cx="1140086" cy="343001"/>
            </a:xfrm>
            <a:custGeom>
              <a:avLst/>
              <a:gdLst>
                <a:gd name="T0" fmla="*/ 570043 w 21600"/>
                <a:gd name="T1" fmla="*/ 171501 h 21600"/>
                <a:gd name="T2" fmla="*/ 570043 w 21600"/>
                <a:gd name="T3" fmla="*/ 171501 h 21600"/>
                <a:gd name="T4" fmla="*/ 570043 w 21600"/>
                <a:gd name="T5" fmla="*/ 171501 h 21600"/>
                <a:gd name="T6" fmla="*/ 570043 w 21600"/>
                <a:gd name="T7" fmla="*/ 1715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518" y="0"/>
                  </a:moveTo>
                  <a:lnTo>
                    <a:pt x="0" y="21600"/>
                  </a:lnTo>
                  <a:lnTo>
                    <a:pt x="21600" y="21600"/>
                  </a:lnTo>
                  <a:lnTo>
                    <a:pt x="19081" y="0"/>
                  </a:lnTo>
                  <a:lnTo>
                    <a:pt x="2518" y="0"/>
                  </a:lnTo>
                  <a:close/>
                </a:path>
              </a:pathLst>
            </a:custGeom>
            <a:solidFill>
              <a:schemeClr val="accent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grpSp>
      <p:grpSp>
        <p:nvGrpSpPr>
          <p:cNvPr id="39" name="Group 9"/>
          <p:cNvGrpSpPr>
            <a:grpSpLocks/>
          </p:cNvGrpSpPr>
          <p:nvPr userDrawn="1"/>
        </p:nvGrpSpPr>
        <p:grpSpPr bwMode="auto">
          <a:xfrm rot="10800000">
            <a:off x="5645096" y="3519313"/>
            <a:ext cx="1020554" cy="1027077"/>
            <a:chOff x="422372" y="-624"/>
            <a:chExt cx="1562458" cy="1430759"/>
          </a:xfrm>
        </p:grpSpPr>
        <p:sp>
          <p:nvSpPr>
            <p:cNvPr id="40" name="AutoShape 12"/>
            <p:cNvSpPr>
              <a:spLocks/>
            </p:cNvSpPr>
            <p:nvPr/>
          </p:nvSpPr>
          <p:spPr bwMode="auto">
            <a:xfrm>
              <a:off x="422372" y="545637"/>
              <a:ext cx="1351272" cy="884498"/>
            </a:xfrm>
            <a:custGeom>
              <a:avLst/>
              <a:gdLst>
                <a:gd name="T0" fmla="*/ 675636 w 21600"/>
                <a:gd name="T1" fmla="*/ 442249 h 21600"/>
                <a:gd name="T2" fmla="*/ 675636 w 21600"/>
                <a:gd name="T3" fmla="*/ 442249 h 21600"/>
                <a:gd name="T4" fmla="*/ 675636 w 21600"/>
                <a:gd name="T5" fmla="*/ 442249 h 21600"/>
                <a:gd name="T6" fmla="*/ 675636 w 21600"/>
                <a:gd name="T7" fmla="*/ 44224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473" y="0"/>
                  </a:moveTo>
                  <a:lnTo>
                    <a:pt x="2107" y="13259"/>
                  </a:lnTo>
                  <a:lnTo>
                    <a:pt x="0" y="21600"/>
                  </a:lnTo>
                  <a:lnTo>
                    <a:pt x="21600" y="8369"/>
                  </a:lnTo>
                  <a:lnTo>
                    <a:pt x="19473" y="0"/>
                  </a:lnTo>
                  <a:close/>
                </a:path>
              </a:pathLst>
            </a:custGeom>
            <a:solidFill>
              <a:schemeClr val="bg2">
                <a:lumMod val="5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41" name="AutoShape 13"/>
            <p:cNvSpPr>
              <a:spLocks/>
            </p:cNvSpPr>
            <p:nvPr/>
          </p:nvSpPr>
          <p:spPr bwMode="auto">
            <a:xfrm>
              <a:off x="633557" y="-624"/>
              <a:ext cx="928901" cy="889262"/>
            </a:xfrm>
            <a:custGeom>
              <a:avLst/>
              <a:gdLst>
                <a:gd name="T0" fmla="*/ 464451 w 21600"/>
                <a:gd name="T1" fmla="*/ 444631 h 21600"/>
                <a:gd name="T2" fmla="*/ 464451 w 21600"/>
                <a:gd name="T3" fmla="*/ 444631 h 21600"/>
                <a:gd name="T4" fmla="*/ 464451 w 21600"/>
                <a:gd name="T5" fmla="*/ 444631 h 21600"/>
                <a:gd name="T6" fmla="*/ 464451 w 21600"/>
                <a:gd name="T7" fmla="*/ 4446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479" y="0"/>
                  </a:moveTo>
                  <a:lnTo>
                    <a:pt x="3093" y="13274"/>
                  </a:lnTo>
                  <a:lnTo>
                    <a:pt x="0" y="21600"/>
                  </a:lnTo>
                  <a:lnTo>
                    <a:pt x="21599" y="8411"/>
                  </a:lnTo>
                  <a:lnTo>
                    <a:pt x="18479" y="0"/>
                  </a:lnTo>
                  <a:close/>
                </a:path>
              </a:pathLst>
            </a:custGeom>
            <a:solidFill>
              <a:schemeClr val="bg2">
                <a:lumMod val="5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42" name="AutoShape 15"/>
            <p:cNvSpPr>
              <a:spLocks/>
            </p:cNvSpPr>
            <p:nvPr/>
          </p:nvSpPr>
          <p:spPr bwMode="auto">
            <a:xfrm>
              <a:off x="422372" y="1088722"/>
              <a:ext cx="1562458" cy="341413"/>
            </a:xfrm>
            <a:custGeom>
              <a:avLst/>
              <a:gdLst>
                <a:gd name="T0" fmla="*/ 781229 w 21600"/>
                <a:gd name="T1" fmla="*/ 170707 h 21600"/>
                <a:gd name="T2" fmla="*/ 781229 w 21600"/>
                <a:gd name="T3" fmla="*/ 170707 h 21600"/>
                <a:gd name="T4" fmla="*/ 781229 w 21600"/>
                <a:gd name="T5" fmla="*/ 170707 h 21600"/>
                <a:gd name="T6" fmla="*/ 781229 w 21600"/>
                <a:gd name="T7" fmla="*/ 1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23" y="0"/>
                  </a:moveTo>
                  <a:lnTo>
                    <a:pt x="0" y="21599"/>
                  </a:lnTo>
                  <a:lnTo>
                    <a:pt x="21600" y="21599"/>
                  </a:lnTo>
                  <a:lnTo>
                    <a:pt x="19744" y="0"/>
                  </a:lnTo>
                  <a:lnTo>
                    <a:pt x="1823" y="0"/>
                  </a:lnTo>
                  <a:close/>
                </a:path>
              </a:pathLst>
            </a:custGeom>
            <a:solidFill>
              <a:schemeClr val="bg2">
                <a:lumMod val="9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43" name="AutoShape 16"/>
            <p:cNvSpPr>
              <a:spLocks/>
            </p:cNvSpPr>
            <p:nvPr/>
          </p:nvSpPr>
          <p:spPr bwMode="auto">
            <a:xfrm>
              <a:off x="844745" y="-624"/>
              <a:ext cx="717713" cy="346177"/>
            </a:xfrm>
            <a:custGeom>
              <a:avLst/>
              <a:gdLst>
                <a:gd name="T0" fmla="*/ 358857 w 21600"/>
                <a:gd name="T1" fmla="*/ 173089 h 21600"/>
                <a:gd name="T2" fmla="*/ 358857 w 21600"/>
                <a:gd name="T3" fmla="*/ 173089 h 21600"/>
                <a:gd name="T4" fmla="*/ 358857 w 21600"/>
                <a:gd name="T5" fmla="*/ 173089 h 21600"/>
                <a:gd name="T6" fmla="*/ 358857 w 21600"/>
                <a:gd name="T7" fmla="*/ 17308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21599"/>
                  </a:moveTo>
                  <a:lnTo>
                    <a:pt x="17563" y="0"/>
                  </a:lnTo>
                  <a:lnTo>
                    <a:pt x="4072" y="0"/>
                  </a:lnTo>
                  <a:lnTo>
                    <a:pt x="0" y="21599"/>
                  </a:lnTo>
                  <a:lnTo>
                    <a:pt x="21599" y="21599"/>
                  </a:lnTo>
                  <a:close/>
                </a:path>
              </a:pathLst>
            </a:custGeom>
            <a:solidFill>
              <a:schemeClr val="accent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sp>
          <p:nvSpPr>
            <p:cNvPr id="44" name="AutoShape 17"/>
            <p:cNvSpPr>
              <a:spLocks/>
            </p:cNvSpPr>
            <p:nvPr/>
          </p:nvSpPr>
          <p:spPr bwMode="auto">
            <a:xfrm>
              <a:off x="633557" y="545637"/>
              <a:ext cx="1140086" cy="343001"/>
            </a:xfrm>
            <a:custGeom>
              <a:avLst/>
              <a:gdLst>
                <a:gd name="T0" fmla="*/ 570043 w 21600"/>
                <a:gd name="T1" fmla="*/ 171501 h 21600"/>
                <a:gd name="T2" fmla="*/ 570043 w 21600"/>
                <a:gd name="T3" fmla="*/ 171501 h 21600"/>
                <a:gd name="T4" fmla="*/ 570043 w 21600"/>
                <a:gd name="T5" fmla="*/ 171501 h 21600"/>
                <a:gd name="T6" fmla="*/ 570043 w 21600"/>
                <a:gd name="T7" fmla="*/ 1715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518" y="0"/>
                  </a:moveTo>
                  <a:lnTo>
                    <a:pt x="0" y="21600"/>
                  </a:lnTo>
                  <a:lnTo>
                    <a:pt x="21600" y="21600"/>
                  </a:lnTo>
                  <a:lnTo>
                    <a:pt x="19081" y="0"/>
                  </a:lnTo>
                  <a:lnTo>
                    <a:pt x="2518" y="0"/>
                  </a:lnTo>
                  <a:close/>
                </a:path>
              </a:pathLst>
            </a:custGeom>
            <a:solidFill>
              <a:schemeClr val="bg2">
                <a:lumMod val="9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US" sz="1050"/>
            </a:p>
          </p:txBody>
        </p:sp>
      </p:grpSp>
      <p:sp>
        <p:nvSpPr>
          <p:cNvPr id="45" name="TextBox 44"/>
          <p:cNvSpPr txBox="1"/>
          <p:nvPr userDrawn="1"/>
        </p:nvSpPr>
        <p:spPr>
          <a:xfrm>
            <a:off x="6923405" y="1807426"/>
            <a:ext cx="1752600" cy="1323439"/>
          </a:xfrm>
          <a:prstGeom prst="rect">
            <a:avLst/>
          </a:prstGeom>
          <a:noFill/>
        </p:spPr>
        <p:txBody>
          <a:bodyPr wrap="square" rtlCol="0">
            <a:spAutoFit/>
          </a:bodyPr>
          <a:lstStyle/>
          <a:p>
            <a:r>
              <a:rPr lang="en-US" sz="1000" dirty="0" smtClean="0"/>
              <a:t>MIDDLE OF FUNNEL: </a:t>
            </a:r>
          </a:p>
          <a:p>
            <a:r>
              <a:rPr lang="en-US" sz="1000" b="1" dirty="0" smtClean="0">
                <a:solidFill>
                  <a:schemeClr val="accent4"/>
                </a:solidFill>
              </a:rPr>
              <a:t>CONSIDERATION</a:t>
            </a:r>
          </a:p>
          <a:p>
            <a:pPr marL="171450" indent="-171450">
              <a:buFont typeface="Arial" panose="020B0604020202020204" pitchFamily="34" charset="0"/>
              <a:buChar char="•"/>
            </a:pPr>
            <a:r>
              <a:rPr lang="en-US" sz="1000" dirty="0" smtClean="0">
                <a:solidFill>
                  <a:schemeClr val="tx1"/>
                </a:solidFill>
              </a:rPr>
              <a:t>Website Traffic &amp; SEO</a:t>
            </a:r>
          </a:p>
          <a:p>
            <a:pPr marL="171450" indent="-171450">
              <a:buFont typeface="Arial" panose="020B0604020202020204" pitchFamily="34" charset="0"/>
              <a:buChar char="•"/>
            </a:pPr>
            <a:r>
              <a:rPr lang="en-US" sz="1000" dirty="0" smtClean="0">
                <a:solidFill>
                  <a:schemeClr val="tx1"/>
                </a:solidFill>
              </a:rPr>
              <a:t>Social Engagement</a:t>
            </a:r>
          </a:p>
          <a:p>
            <a:pPr marL="171450" indent="-171450">
              <a:buFont typeface="Arial" panose="020B0604020202020204" pitchFamily="34" charset="0"/>
              <a:buChar char="•"/>
            </a:pPr>
            <a:r>
              <a:rPr lang="en-US" sz="1000" dirty="0" smtClean="0">
                <a:solidFill>
                  <a:schemeClr val="tx1"/>
                </a:solidFill>
              </a:rPr>
              <a:t>Content Views/Interest Conversions</a:t>
            </a:r>
          </a:p>
          <a:p>
            <a:pPr marL="171450" indent="-171450">
              <a:buFont typeface="Arial" panose="020B0604020202020204" pitchFamily="34" charset="0"/>
              <a:buChar char="•"/>
            </a:pPr>
            <a:r>
              <a:rPr lang="en-US" sz="1000" dirty="0" smtClean="0">
                <a:solidFill>
                  <a:schemeClr val="tx1"/>
                </a:solidFill>
              </a:rPr>
              <a:t>Link &amp; Ad Clicks</a:t>
            </a:r>
          </a:p>
          <a:p>
            <a:pPr marL="171450" indent="-171450">
              <a:buFont typeface="Arial" panose="020B0604020202020204" pitchFamily="34" charset="0"/>
              <a:buChar char="•"/>
            </a:pPr>
            <a:r>
              <a:rPr lang="en-US" sz="1000" dirty="0" smtClean="0">
                <a:solidFill>
                  <a:schemeClr val="tx1"/>
                </a:solidFill>
              </a:rPr>
              <a:t>Lead Generation</a:t>
            </a:r>
          </a:p>
        </p:txBody>
      </p:sp>
      <p:sp>
        <p:nvSpPr>
          <p:cNvPr id="46" name="TextBox 45"/>
          <p:cNvSpPr txBox="1"/>
          <p:nvPr userDrawn="1"/>
        </p:nvSpPr>
        <p:spPr>
          <a:xfrm>
            <a:off x="6923405" y="3371133"/>
            <a:ext cx="2064226" cy="1323439"/>
          </a:xfrm>
          <a:prstGeom prst="rect">
            <a:avLst/>
          </a:prstGeom>
          <a:noFill/>
        </p:spPr>
        <p:txBody>
          <a:bodyPr wrap="square" rtlCol="0">
            <a:spAutoFit/>
          </a:bodyPr>
          <a:lstStyle/>
          <a:p>
            <a:r>
              <a:rPr lang="en-US" sz="1000" dirty="0" smtClean="0"/>
              <a:t>BOTTOM OF FUNNEL: </a:t>
            </a:r>
          </a:p>
          <a:p>
            <a:r>
              <a:rPr lang="en-US" sz="1000" b="1" dirty="0" smtClean="0">
                <a:solidFill>
                  <a:schemeClr val="accent2"/>
                </a:solidFill>
              </a:rPr>
              <a:t>CONVERSION</a:t>
            </a:r>
          </a:p>
          <a:p>
            <a:pPr marL="171450" indent="-171450">
              <a:buFont typeface="Arial" panose="020B0604020202020204" pitchFamily="34" charset="0"/>
              <a:buChar char="•"/>
            </a:pPr>
            <a:r>
              <a:rPr lang="en-US" sz="1000" dirty="0" smtClean="0">
                <a:solidFill>
                  <a:schemeClr val="tx1"/>
                </a:solidFill>
              </a:rPr>
              <a:t>Client/Customer Acquisition</a:t>
            </a:r>
          </a:p>
          <a:p>
            <a:pPr marL="171450" indent="-171450">
              <a:buFont typeface="Arial" panose="020B0604020202020204" pitchFamily="34" charset="0"/>
              <a:buChar char="•"/>
            </a:pPr>
            <a:r>
              <a:rPr lang="en-US" sz="1000" dirty="0" smtClean="0">
                <a:solidFill>
                  <a:schemeClr val="tx1"/>
                </a:solidFill>
              </a:rPr>
              <a:t>Key Metric Growth</a:t>
            </a:r>
          </a:p>
          <a:p>
            <a:pPr marL="171450" indent="-171450">
              <a:buFont typeface="Arial" panose="020B0604020202020204" pitchFamily="34" charset="0"/>
              <a:buChar char="•"/>
            </a:pPr>
            <a:r>
              <a:rPr lang="en-US" sz="1000" dirty="0" smtClean="0">
                <a:solidFill>
                  <a:schemeClr val="tx1"/>
                </a:solidFill>
              </a:rPr>
              <a:t>Call Conversions</a:t>
            </a:r>
          </a:p>
          <a:p>
            <a:pPr marL="171450" indent="-171450">
              <a:buFont typeface="Arial" panose="020B0604020202020204" pitchFamily="34" charset="0"/>
              <a:buChar char="•"/>
            </a:pPr>
            <a:r>
              <a:rPr lang="en-US" sz="1000" dirty="0" smtClean="0">
                <a:solidFill>
                  <a:schemeClr val="tx1"/>
                </a:solidFill>
              </a:rPr>
              <a:t>Lead / Goal Activity</a:t>
            </a:r>
          </a:p>
          <a:p>
            <a:pPr marL="171450" indent="-171450">
              <a:buFont typeface="Arial" panose="020B0604020202020204" pitchFamily="34" charset="0"/>
              <a:buChar char="•"/>
            </a:pPr>
            <a:r>
              <a:rPr lang="en-US" sz="1000" dirty="0" smtClean="0">
                <a:solidFill>
                  <a:schemeClr val="tx1"/>
                </a:solidFill>
              </a:rPr>
              <a:t>In-Store Traffic / Attribution</a:t>
            </a:r>
          </a:p>
        </p:txBody>
      </p:sp>
    </p:spTree>
    <p:extLst>
      <p:ext uri="{BB962C8B-B14F-4D97-AF65-F5344CB8AC3E}">
        <p14:creationId xmlns:p14="http://schemas.microsoft.com/office/powerpoint/2010/main" val="342820066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3" y="54769"/>
            <a:ext cx="9135270" cy="5083968"/>
          </a:xfrm>
          <a:prstGeom prst="rect">
            <a:avLst/>
          </a:prstGeom>
        </p:spPr>
      </p:pic>
      <p:sp>
        <p:nvSpPr>
          <p:cNvPr id="23" name="Rectangle 22"/>
          <p:cNvSpPr/>
          <p:nvPr userDrawn="1"/>
        </p:nvSpPr>
        <p:spPr>
          <a:xfrm>
            <a:off x="4762" y="55572"/>
            <a:ext cx="9136063" cy="508396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3969" y="0"/>
            <a:ext cx="9136062" cy="54769"/>
            <a:chOff x="0" y="232560"/>
            <a:chExt cx="9143999" cy="83820"/>
          </a:xfrm>
        </p:grpSpPr>
        <p:sp>
          <p:nvSpPr>
            <p:cNvPr id="18" name="Rectangle 17"/>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9" name="Rectangle 18"/>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0" name="Rectangle 19"/>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1" name="Rectangle 20"/>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pic>
        <p:nvPicPr>
          <p:cNvPr id="24" name="Picture 2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spTree>
    <p:extLst>
      <p:ext uri="{BB962C8B-B14F-4D97-AF65-F5344CB8AC3E}">
        <p14:creationId xmlns:p14="http://schemas.microsoft.com/office/powerpoint/2010/main" val="24327216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90" name="Rectangle 89"/>
          <p:cNvSpPr/>
          <p:nvPr userDrawn="1"/>
        </p:nvSpPr>
        <p:spPr>
          <a:xfrm>
            <a:off x="2216094" y="2091387"/>
            <a:ext cx="395918" cy="307777"/>
          </a:xfrm>
          <a:prstGeom prst="rect">
            <a:avLst/>
          </a:prstGeom>
        </p:spPr>
        <p:txBody>
          <a:bodyPr wrap="none">
            <a:spAutoFit/>
          </a:bodyPr>
          <a:lstStyle/>
          <a:p>
            <a:pPr algn="ctr"/>
            <a:r>
              <a:rPr lang="en-US" sz="1399" b="1" dirty="0" smtClean="0">
                <a:solidFill>
                  <a:schemeClr val="bg1"/>
                </a:solidFill>
                <a:latin typeface="Century Gothic" panose="020B0502020202020204" pitchFamily="34" charset="0"/>
              </a:rPr>
              <a:t>Y1</a:t>
            </a:r>
          </a:p>
        </p:txBody>
      </p:sp>
      <p:sp>
        <p:nvSpPr>
          <p:cNvPr id="96" name="Rectangle 95"/>
          <p:cNvSpPr/>
          <p:nvPr userDrawn="1"/>
        </p:nvSpPr>
        <p:spPr>
          <a:xfrm>
            <a:off x="5599009" y="2025831"/>
            <a:ext cx="676201" cy="645946"/>
          </a:xfrm>
          <a:prstGeom prst="rect">
            <a:avLst/>
          </a:prstGeom>
        </p:spPr>
        <p:txBody>
          <a:bodyPr wrap="none">
            <a:spAutoFit/>
          </a:bodyPr>
          <a:lstStyle/>
          <a:p>
            <a:pPr algn="ctr"/>
            <a:r>
              <a:rPr lang="en-US" sz="1599" b="1" dirty="0" smtClean="0">
                <a:solidFill>
                  <a:schemeClr val="bg1"/>
                </a:solidFill>
                <a:latin typeface="Century Gothic" panose="020B0502020202020204" pitchFamily="34" charset="0"/>
              </a:rPr>
              <a:t>Y1</a:t>
            </a:r>
          </a:p>
          <a:p>
            <a:pPr algn="ctr"/>
            <a:r>
              <a:rPr lang="en-US" sz="999" dirty="0" smtClean="0">
                <a:solidFill>
                  <a:schemeClr val="bg1"/>
                </a:solidFill>
                <a:latin typeface="Century Gothic" panose="020B0502020202020204" pitchFamily="34" charset="0"/>
              </a:rPr>
              <a:t>Midlife</a:t>
            </a:r>
          </a:p>
          <a:p>
            <a:pPr algn="ctr"/>
            <a:r>
              <a:rPr lang="en-US" sz="999" dirty="0" smtClean="0">
                <a:solidFill>
                  <a:schemeClr val="bg1"/>
                </a:solidFill>
                <a:latin typeface="Century Gothic" panose="020B0502020202020204" pitchFamily="34" charset="0"/>
              </a:rPr>
              <a:t>Success</a:t>
            </a:r>
            <a:endParaRPr lang="en-US" sz="999" dirty="0">
              <a:solidFill>
                <a:schemeClr val="bg1"/>
              </a:solidFill>
              <a:latin typeface="Century Gothic" panose="020B0502020202020204" pitchFamily="34" charset="0"/>
            </a:endParaRPr>
          </a:p>
        </p:txBody>
      </p:sp>
      <p:sp>
        <p:nvSpPr>
          <p:cNvPr id="120" name="TextBox 119"/>
          <p:cNvSpPr txBox="1"/>
          <p:nvPr userDrawn="1"/>
        </p:nvSpPr>
        <p:spPr>
          <a:xfrm>
            <a:off x="655350" y="1509420"/>
            <a:ext cx="3121488" cy="530915"/>
          </a:xfrm>
          <a:prstGeom prst="rect">
            <a:avLst/>
          </a:prstGeom>
          <a:noFill/>
        </p:spPr>
        <p:txBody>
          <a:bodyPr wrap="square" rtlCol="0">
            <a:spAutoFit/>
          </a:bodyPr>
          <a:lstStyle/>
          <a:p>
            <a:r>
              <a:rPr lang="en-US" sz="1798" spc="300" dirty="0" smtClean="0">
                <a:solidFill>
                  <a:schemeClr val="bg1"/>
                </a:solidFill>
                <a:latin typeface="Century Gothic bold" panose="020B0702020202020204" pitchFamily="34" charset="0"/>
              </a:rPr>
              <a:t>YOUNGER</a:t>
            </a:r>
          </a:p>
          <a:p>
            <a:pPr marL="0" marR="0" lvl="0" indent="0" algn="l" defTabSz="684909" rtl="0" eaLnBrk="1" fontAlgn="auto" latinLnBrk="0" hangingPunct="1">
              <a:lnSpc>
                <a:spcPct val="100000"/>
              </a:lnSpc>
              <a:spcBef>
                <a:spcPts val="0"/>
              </a:spcBef>
              <a:spcAft>
                <a:spcPts val="0"/>
              </a:spcAft>
              <a:buClrTx/>
              <a:buSzTx/>
              <a:buFontTx/>
              <a:buNone/>
              <a:tabLst/>
              <a:defRPr/>
            </a:pPr>
            <a:r>
              <a:rPr lang="en-US" sz="1049" spc="300" dirty="0" smtClean="0">
                <a:solidFill>
                  <a:schemeClr val="bg1"/>
                </a:solidFill>
                <a:latin typeface="Century Gothic bold" panose="020B0702020202020204" pitchFamily="34" charset="0"/>
              </a:rPr>
              <a:t>YEARS</a:t>
            </a:r>
          </a:p>
        </p:txBody>
      </p:sp>
      <p:grpSp>
        <p:nvGrpSpPr>
          <p:cNvPr id="15" name="Group 14"/>
          <p:cNvGrpSpPr/>
          <p:nvPr userDrawn="1"/>
        </p:nvGrpSpPr>
        <p:grpSpPr>
          <a:xfrm>
            <a:off x="-3969" y="0"/>
            <a:ext cx="9136062" cy="54769"/>
            <a:chOff x="0" y="232560"/>
            <a:chExt cx="9143999" cy="83820"/>
          </a:xfrm>
        </p:grpSpPr>
        <p:sp>
          <p:nvSpPr>
            <p:cNvPr id="18" name="Rectangle 17"/>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9" name="Rectangle 18"/>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0" name="Rectangle 19"/>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1" name="Rectangle 20"/>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3" y="54769"/>
            <a:ext cx="9135270" cy="5083968"/>
          </a:xfrm>
          <a:prstGeom prst="rect">
            <a:avLst/>
          </a:prstGeom>
        </p:spPr>
      </p:pic>
      <p:sp>
        <p:nvSpPr>
          <p:cNvPr id="11" name="Rectangle 10"/>
          <p:cNvSpPr/>
          <p:nvPr userDrawn="1"/>
        </p:nvSpPr>
        <p:spPr>
          <a:xfrm>
            <a:off x="793" y="54769"/>
            <a:ext cx="9136063" cy="508396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3" cstate="print">
            <a:grayscl/>
            <a:extLst>
              <a:ext uri="{28A0092B-C50C-407E-A947-70E740481C1C}">
                <a14:useLocalDpi xmlns:a14="http://schemas.microsoft.com/office/drawing/2010/main"/>
              </a:ext>
            </a:extLst>
          </a:blip>
          <a:srcRect/>
          <a:stretch/>
        </p:blipFill>
        <p:spPr>
          <a:xfrm>
            <a:off x="6015831" y="54769"/>
            <a:ext cx="3124200" cy="5083968"/>
          </a:xfrm>
          <a:prstGeom prst="rect">
            <a:avLst/>
          </a:prstGeom>
        </p:spPr>
      </p:pic>
    </p:spTree>
    <p:extLst>
      <p:ext uri="{BB962C8B-B14F-4D97-AF65-F5344CB8AC3E}">
        <p14:creationId xmlns:p14="http://schemas.microsoft.com/office/powerpoint/2010/main" val="23324270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l="-8"/>
          <a:stretch/>
        </p:blipFill>
        <p:spPr>
          <a:xfrm>
            <a:off x="-3969" y="54769"/>
            <a:ext cx="9144000" cy="5083968"/>
          </a:xfrm>
          <a:prstGeom prst="rect">
            <a:avLst/>
          </a:prstGeom>
        </p:spPr>
      </p:pic>
      <p:sp>
        <p:nvSpPr>
          <p:cNvPr id="28" name="Rectangle 27"/>
          <p:cNvSpPr/>
          <p:nvPr userDrawn="1"/>
        </p:nvSpPr>
        <p:spPr>
          <a:xfrm>
            <a:off x="793" y="54769"/>
            <a:ext cx="9136063" cy="508396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userDrawn="1"/>
        </p:nvGrpSpPr>
        <p:grpSpPr>
          <a:xfrm>
            <a:off x="-3969" y="0"/>
            <a:ext cx="9136062" cy="54769"/>
            <a:chOff x="0" y="232560"/>
            <a:chExt cx="9143999" cy="83820"/>
          </a:xfrm>
        </p:grpSpPr>
        <p:sp>
          <p:nvSpPr>
            <p:cNvPr id="30" name="Rectangle 29"/>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1" name="Rectangle 30"/>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2" name="Rectangle 31"/>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8" name="Rectangle 37"/>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12696147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69" y="0"/>
            <a:ext cx="9144000" cy="2721769"/>
          </a:xfrm>
          <a:prstGeom prst="rect">
            <a:avLst/>
          </a:prstGeom>
        </p:spPr>
      </p:pic>
      <p:sp>
        <p:nvSpPr>
          <p:cNvPr id="24" name="Rectangle 23"/>
          <p:cNvSpPr/>
          <p:nvPr userDrawn="1"/>
        </p:nvSpPr>
        <p:spPr>
          <a:xfrm>
            <a:off x="0" y="54769"/>
            <a:ext cx="9136063" cy="2667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969" y="2569369"/>
            <a:ext cx="9144000" cy="2569368"/>
          </a:xfrm>
          <a:prstGeom prst="rect">
            <a:avLst/>
          </a:prstGeom>
        </p:spPr>
      </p:pic>
      <p:sp>
        <p:nvSpPr>
          <p:cNvPr id="21" name="TextBox 20"/>
          <p:cNvSpPr txBox="1"/>
          <p:nvPr userDrawn="1"/>
        </p:nvSpPr>
        <p:spPr>
          <a:xfrm>
            <a:off x="452993" y="4550569"/>
            <a:ext cx="6625431" cy="338554"/>
          </a:xfrm>
          <a:prstGeom prst="rect">
            <a:avLst/>
          </a:prstGeom>
          <a:noFill/>
        </p:spPr>
        <p:txBody>
          <a:bodyPr wrap="square" rtlCol="0">
            <a:spAutoFit/>
          </a:bodyPr>
          <a:lstStyle/>
          <a:p>
            <a:pPr algn="ctr"/>
            <a:r>
              <a:rPr lang="en-US" sz="1600" spc="300" dirty="0">
                <a:solidFill>
                  <a:schemeClr val="bg1"/>
                </a:solidFill>
                <a:latin typeface="+mn-lt"/>
              </a:rPr>
              <a:t>DRIVEN BY </a:t>
            </a:r>
            <a:r>
              <a:rPr lang="en-US" sz="1600" b="1" spc="300" dirty="0">
                <a:solidFill>
                  <a:schemeClr val="bg1"/>
                </a:solidFill>
                <a:latin typeface="+mn-lt"/>
              </a:rPr>
              <a:t>DATA</a:t>
            </a:r>
            <a:r>
              <a:rPr lang="en-US" sz="1600" spc="300" dirty="0">
                <a:solidFill>
                  <a:schemeClr val="bg1"/>
                </a:solidFill>
                <a:latin typeface="+mn-lt"/>
              </a:rPr>
              <a:t>. FUELED BY </a:t>
            </a:r>
            <a:r>
              <a:rPr lang="en-US" sz="1600" b="1" spc="300" dirty="0">
                <a:solidFill>
                  <a:schemeClr val="bg1"/>
                </a:solidFill>
                <a:latin typeface="+mn-lt"/>
              </a:rPr>
              <a:t>PASSION</a:t>
            </a:r>
            <a:r>
              <a:rPr lang="en-US" sz="1600" spc="300" dirty="0">
                <a:solidFill>
                  <a:schemeClr val="bg1"/>
                </a:solidFill>
                <a:latin typeface="+mn-lt"/>
              </a:rPr>
              <a:t>.</a:t>
            </a:r>
          </a:p>
        </p:txBody>
      </p:sp>
      <p:grpSp>
        <p:nvGrpSpPr>
          <p:cNvPr id="16" name="Group 15"/>
          <p:cNvGrpSpPr/>
          <p:nvPr userDrawn="1"/>
        </p:nvGrpSpPr>
        <p:grpSpPr>
          <a:xfrm>
            <a:off x="1100138" y="837855"/>
            <a:ext cx="6934200" cy="707886"/>
            <a:chOff x="1100138" y="643836"/>
            <a:chExt cx="6934200" cy="707886"/>
          </a:xfrm>
        </p:grpSpPr>
        <p:sp>
          <p:nvSpPr>
            <p:cNvPr id="9" name="Rectangle 8"/>
            <p:cNvSpPr/>
            <p:nvPr userDrawn="1"/>
          </p:nvSpPr>
          <p:spPr>
            <a:xfrm>
              <a:off x="5634831" y="1136080"/>
              <a:ext cx="1828800" cy="12496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2" name="TextBox 1"/>
            <p:cNvSpPr txBox="1"/>
            <p:nvPr userDrawn="1"/>
          </p:nvSpPr>
          <p:spPr>
            <a:xfrm>
              <a:off x="1100138" y="643836"/>
              <a:ext cx="6934200" cy="707886"/>
            </a:xfrm>
            <a:prstGeom prst="rect">
              <a:avLst/>
            </a:prstGeom>
            <a:noFill/>
          </p:spPr>
          <p:txBody>
            <a:bodyPr wrap="square" rtlCol="0">
              <a:spAutoFit/>
            </a:bodyPr>
            <a:lstStyle/>
            <a:p>
              <a:pPr algn="ctr"/>
              <a:r>
                <a:rPr lang="en-US" sz="4000" spc="200" dirty="0" smtClean="0"/>
                <a:t>AMPLIFY</a:t>
              </a:r>
              <a:r>
                <a:rPr lang="en-US" sz="4000" spc="200" baseline="0" dirty="0" smtClean="0"/>
                <a:t> YOUR </a:t>
              </a:r>
              <a:r>
                <a:rPr lang="en-US" sz="4000" b="1" spc="200" baseline="0" dirty="0" smtClean="0"/>
                <a:t>BRAND</a:t>
              </a:r>
              <a:endParaRPr lang="en-US" sz="4000" b="1" spc="200" dirty="0"/>
            </a:p>
          </p:txBody>
        </p:sp>
      </p:grpSp>
      <p:grpSp>
        <p:nvGrpSpPr>
          <p:cNvPr id="15" name="Group 14"/>
          <p:cNvGrpSpPr/>
          <p:nvPr userDrawn="1"/>
        </p:nvGrpSpPr>
        <p:grpSpPr>
          <a:xfrm>
            <a:off x="3958429" y="1959767"/>
            <a:ext cx="1219202" cy="1219202"/>
            <a:chOff x="3958429" y="1731167"/>
            <a:chExt cx="1219202" cy="1219202"/>
          </a:xfrm>
        </p:grpSpPr>
        <p:sp>
          <p:nvSpPr>
            <p:cNvPr id="10" name="Oval 9"/>
            <p:cNvSpPr/>
            <p:nvPr userDrawn="1"/>
          </p:nvSpPr>
          <p:spPr>
            <a:xfrm>
              <a:off x="3958429" y="1731167"/>
              <a:ext cx="1219202" cy="1219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27479" y="1794652"/>
              <a:ext cx="1079517" cy="1079517"/>
            </a:xfrm>
            <a:prstGeom prst="rect">
              <a:avLst/>
            </a:prstGeom>
          </p:spPr>
        </p:pic>
      </p:grpSp>
      <p:grpSp>
        <p:nvGrpSpPr>
          <p:cNvPr id="25" name="Group 24"/>
          <p:cNvGrpSpPr/>
          <p:nvPr userDrawn="1"/>
        </p:nvGrpSpPr>
        <p:grpSpPr>
          <a:xfrm>
            <a:off x="0" y="0"/>
            <a:ext cx="9136062" cy="54769"/>
            <a:chOff x="0" y="232560"/>
            <a:chExt cx="9143999" cy="83820"/>
          </a:xfrm>
        </p:grpSpPr>
        <p:sp>
          <p:nvSpPr>
            <p:cNvPr id="26" name="Rectangle 25"/>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7" name="Rectangle 26"/>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8" name="Rectangle 27"/>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9" name="Rectangle 28"/>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68231" y="4364321"/>
            <a:ext cx="1828800" cy="711050"/>
          </a:xfrm>
          <a:prstGeom prst="rect">
            <a:avLst/>
          </a:prstGeom>
        </p:spPr>
      </p:pic>
    </p:spTree>
    <p:extLst>
      <p:ext uri="{BB962C8B-B14F-4D97-AF65-F5344CB8AC3E}">
        <p14:creationId xmlns:p14="http://schemas.microsoft.com/office/powerpoint/2010/main" val="35790273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3" y="969169"/>
            <a:ext cx="9135270" cy="4169568"/>
          </a:xfrm>
          <a:prstGeom prst="rect">
            <a:avLst/>
          </a:prstGeom>
        </p:spPr>
      </p:pic>
      <p:sp>
        <p:nvSpPr>
          <p:cNvPr id="19" name="Rectangle 18"/>
          <p:cNvSpPr/>
          <p:nvPr userDrawn="1"/>
        </p:nvSpPr>
        <p:spPr>
          <a:xfrm>
            <a:off x="793" y="1247182"/>
            <a:ext cx="9136063" cy="3886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l="-1"/>
          <a:stretch/>
        </p:blipFill>
        <p:spPr bwMode="auto">
          <a:xfrm>
            <a:off x="-3969" y="0"/>
            <a:ext cx="9144000" cy="1273969"/>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435451" y="207169"/>
            <a:ext cx="2259854" cy="2259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7"/>
          </a:p>
        </p:txBody>
      </p:sp>
      <p:sp>
        <p:nvSpPr>
          <p:cNvPr id="43" name="Picture Placeholder 8"/>
          <p:cNvSpPr>
            <a:spLocks noGrp="1"/>
          </p:cNvSpPr>
          <p:nvPr>
            <p:ph type="pic" sz="quarter" idx="11"/>
          </p:nvPr>
        </p:nvSpPr>
        <p:spPr>
          <a:xfrm>
            <a:off x="3577763" y="299127"/>
            <a:ext cx="1975230" cy="1896110"/>
          </a:xfrm>
          <a:prstGeom prst="ellipse">
            <a:avLst/>
          </a:prstGeom>
        </p:spPr>
        <p:txBody>
          <a:bodyPr/>
          <a:lstStyle/>
          <a:p>
            <a:endParaRPr lang="en-US" dirty="0"/>
          </a:p>
        </p:txBody>
      </p:sp>
      <p:grpSp>
        <p:nvGrpSpPr>
          <p:cNvPr id="11" name="Group 10"/>
          <p:cNvGrpSpPr/>
          <p:nvPr userDrawn="1"/>
        </p:nvGrpSpPr>
        <p:grpSpPr>
          <a:xfrm>
            <a:off x="-3969" y="0"/>
            <a:ext cx="9136062" cy="54769"/>
            <a:chOff x="0" y="232560"/>
            <a:chExt cx="9143999" cy="83820"/>
          </a:xfrm>
        </p:grpSpPr>
        <p:sp>
          <p:nvSpPr>
            <p:cNvPr id="12" name="Rectangle 11"/>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3" name="Rectangle 12"/>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spTree>
    <p:extLst>
      <p:ext uri="{BB962C8B-B14F-4D97-AF65-F5344CB8AC3E}">
        <p14:creationId xmlns:p14="http://schemas.microsoft.com/office/powerpoint/2010/main" val="341551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EAL 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969" y="1"/>
            <a:ext cx="9144000" cy="5138738"/>
          </a:xfrm>
          <a:prstGeom prst="rect">
            <a:avLst/>
          </a:prstGeom>
        </p:spPr>
      </p:pic>
      <p:grpSp>
        <p:nvGrpSpPr>
          <p:cNvPr id="4" name="Group 3"/>
          <p:cNvGrpSpPr/>
          <p:nvPr userDrawn="1"/>
        </p:nvGrpSpPr>
        <p:grpSpPr>
          <a:xfrm>
            <a:off x="-3969" y="0"/>
            <a:ext cx="9136062" cy="54769"/>
            <a:chOff x="0" y="232560"/>
            <a:chExt cx="9143999" cy="83820"/>
          </a:xfrm>
        </p:grpSpPr>
        <p:sp>
          <p:nvSpPr>
            <p:cNvPr id="5" name="Rectangle 4"/>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6" name="Rectangle 5"/>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7" name="Rectangle 6"/>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8" name="Rectangle 7"/>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1948065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4085385" y="0"/>
            <a:ext cx="5046708" cy="5138738"/>
          </a:xfrm>
          <a:prstGeom prst="rect">
            <a:avLst/>
          </a:prstGeom>
        </p:spPr>
      </p:pic>
      <p:sp>
        <p:nvSpPr>
          <p:cNvPr id="7" name="Rectangle 6"/>
          <p:cNvSpPr/>
          <p:nvPr userDrawn="1"/>
        </p:nvSpPr>
        <p:spPr>
          <a:xfrm>
            <a:off x="0" y="1"/>
            <a:ext cx="5787231" cy="51387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9619" y="850963"/>
            <a:ext cx="3435224" cy="343522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0" name="Oval 9"/>
          <p:cNvSpPr/>
          <p:nvPr userDrawn="1"/>
        </p:nvSpPr>
        <p:spPr>
          <a:xfrm>
            <a:off x="2739231" y="740569"/>
            <a:ext cx="2438400" cy="2438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803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8"/>
          <a:stretch/>
        </p:blipFill>
        <p:spPr>
          <a:xfrm>
            <a:off x="-3969" y="54769"/>
            <a:ext cx="9144000" cy="5083968"/>
          </a:xfrm>
          <a:prstGeom prst="rect">
            <a:avLst/>
          </a:prstGeom>
        </p:spPr>
      </p:pic>
      <p:sp>
        <p:nvSpPr>
          <p:cNvPr id="20" name="Rectangle 19"/>
          <p:cNvSpPr/>
          <p:nvPr userDrawn="1"/>
        </p:nvSpPr>
        <p:spPr>
          <a:xfrm>
            <a:off x="-3968" y="54769"/>
            <a:ext cx="9144000" cy="508396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3969" y="0"/>
            <a:ext cx="9136062" cy="54769"/>
            <a:chOff x="0" y="232560"/>
            <a:chExt cx="9143999" cy="83820"/>
          </a:xfrm>
        </p:grpSpPr>
        <p:sp>
          <p:nvSpPr>
            <p:cNvPr id="22" name="Rectangle 21"/>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3" name="Rectangle 22"/>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4" name="Rectangle 23"/>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5" name="Rectangle 24"/>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sp>
        <p:nvSpPr>
          <p:cNvPr id="27" name="Rectangle 26"/>
          <p:cNvSpPr/>
          <p:nvPr userDrawn="1"/>
        </p:nvSpPr>
        <p:spPr>
          <a:xfrm>
            <a:off x="373062" y="1198563"/>
            <a:ext cx="2171700" cy="11985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idx="4294967295"/>
          </p:nvPr>
        </p:nvSpPr>
        <p:spPr>
          <a:xfrm>
            <a:off x="338931" y="453070"/>
            <a:ext cx="2286000" cy="1038225"/>
          </a:xfrm>
          <a:noFill/>
        </p:spPr>
        <p:txBody>
          <a:bodyPr>
            <a:normAutofit/>
          </a:bodyPr>
          <a:lstStyle/>
          <a:p>
            <a:r>
              <a:rPr lang="en-US" sz="2400" dirty="0" smtClean="0"/>
              <a:t>WE ARE </a:t>
            </a:r>
            <a:r>
              <a:rPr lang="en-US" dirty="0" smtClean="0"/>
              <a:t/>
            </a:r>
            <a:br>
              <a:rPr lang="en-US" dirty="0" smtClean="0"/>
            </a:br>
            <a:r>
              <a:rPr lang="en-US" b="1" dirty="0" smtClean="0"/>
              <a:t>AMPLIFIED</a:t>
            </a:r>
            <a:endParaRPr lang="en-US" b="1" dirty="0"/>
          </a:p>
        </p:txBody>
      </p:sp>
      <p:sp>
        <p:nvSpPr>
          <p:cNvPr id="29" name="Rectangle 28"/>
          <p:cNvSpPr/>
          <p:nvPr userDrawn="1"/>
        </p:nvSpPr>
        <p:spPr>
          <a:xfrm>
            <a:off x="4872831" y="1959769"/>
            <a:ext cx="3810000" cy="2746906"/>
          </a:xfrm>
          <a:prstGeom prst="rect">
            <a:avLst/>
          </a:prstGeom>
        </p:spPr>
        <p:txBody>
          <a:bodyPr wrap="square">
            <a:spAutoFit/>
          </a:bodyPr>
          <a:lstStyle/>
          <a:p>
            <a:r>
              <a:rPr lang="en-US" sz="1100" dirty="0" smtClean="0">
                <a:latin typeface="Century Gothic" panose="020B0502020202020204" pitchFamily="34" charset="0"/>
              </a:rPr>
              <a:t>Our agnostic </a:t>
            </a:r>
            <a:r>
              <a:rPr lang="en-US" sz="1100" dirty="0">
                <a:latin typeface="Century Gothic" panose="020B0502020202020204" pitchFamily="34" charset="0"/>
              </a:rPr>
              <a:t>approach means we listen </a:t>
            </a:r>
            <a:r>
              <a:rPr lang="en-US" sz="1100" dirty="0" smtClean="0">
                <a:latin typeface="Century Gothic" panose="020B0502020202020204" pitchFamily="34" charset="0"/>
              </a:rPr>
              <a:t>before taking action. </a:t>
            </a:r>
            <a:r>
              <a:rPr lang="en-US" sz="1100" dirty="0">
                <a:latin typeface="Century Gothic" panose="020B0502020202020204" pitchFamily="34" charset="0"/>
              </a:rPr>
              <a:t>From planning to </a:t>
            </a:r>
            <a:r>
              <a:rPr lang="en-US" sz="1100" dirty="0" smtClean="0">
                <a:latin typeface="Century Gothic" panose="020B0502020202020204" pitchFamily="34" charset="0"/>
              </a:rPr>
              <a:t>campaign implementation</a:t>
            </a:r>
            <a:r>
              <a:rPr lang="en-US" sz="1100" dirty="0">
                <a:latin typeface="Century Gothic" panose="020B0502020202020204" pitchFamily="34" charset="0"/>
              </a:rPr>
              <a:t>, our approach is holistic and </a:t>
            </a:r>
            <a:r>
              <a:rPr lang="en-US" sz="1100" dirty="0" smtClean="0">
                <a:latin typeface="Century Gothic" panose="020B0502020202020204" pitchFamily="34" charset="0"/>
              </a:rPr>
              <a:t/>
            </a:r>
            <a:br>
              <a:rPr lang="en-US" sz="1100" dirty="0" smtClean="0">
                <a:latin typeface="Century Gothic" panose="020B0502020202020204" pitchFamily="34" charset="0"/>
              </a:rPr>
            </a:br>
            <a:r>
              <a:rPr lang="en-US" sz="1100" dirty="0" smtClean="0">
                <a:latin typeface="Century Gothic" panose="020B0502020202020204" pitchFamily="34" charset="0"/>
              </a:rPr>
              <a:t>based </a:t>
            </a:r>
            <a:r>
              <a:rPr lang="en-US" sz="1100" dirty="0">
                <a:latin typeface="Century Gothic" panose="020B0502020202020204" pitchFamily="34" charset="0"/>
              </a:rPr>
              <a:t>solely on the needs and goals of </a:t>
            </a:r>
            <a:r>
              <a:rPr lang="en-US" sz="1100" dirty="0" smtClean="0">
                <a:latin typeface="Century Gothic" panose="020B0502020202020204" pitchFamily="34" charset="0"/>
              </a:rPr>
              <a:t>our clients. With every project and campaign, our focus is to </a:t>
            </a:r>
            <a:r>
              <a:rPr lang="en-US" sz="1100" b="1" dirty="0">
                <a:solidFill>
                  <a:schemeClr val="accent1"/>
                </a:solidFill>
                <a:latin typeface="Century Gothic" panose="020B0502020202020204" pitchFamily="34" charset="0"/>
              </a:rPr>
              <a:t>AMPLIFY YOUR BRAND</a:t>
            </a:r>
            <a:r>
              <a:rPr lang="en-US" sz="1100" b="1" dirty="0" smtClean="0">
                <a:solidFill>
                  <a:schemeClr val="accent1"/>
                </a:solidFill>
                <a:latin typeface="Century Gothic" panose="020B0502020202020204" pitchFamily="34" charset="0"/>
              </a:rPr>
              <a:t>!</a:t>
            </a:r>
            <a:endParaRPr lang="en-US" sz="1100" dirty="0">
              <a:latin typeface="Century Gothic" panose="020B0502020202020204" pitchFamily="34" charset="0"/>
            </a:endParaRPr>
          </a:p>
          <a:p>
            <a:endParaRPr lang="en-US" sz="1200" dirty="0" smtClean="0">
              <a:solidFill>
                <a:schemeClr val="accent5"/>
              </a:solidFill>
              <a:latin typeface="Century Gothic" panose="020B0502020202020204" pitchFamily="34" charset="0"/>
            </a:endParaRPr>
          </a:p>
          <a:p>
            <a:pPr marL="228600">
              <a:lnSpc>
                <a:spcPct val="150000"/>
              </a:lnSpc>
            </a:pPr>
            <a:r>
              <a:rPr lang="en-US" sz="1100" dirty="0" smtClean="0">
                <a:latin typeface="Century Gothic" panose="020B0502020202020204" pitchFamily="34" charset="0"/>
              </a:rPr>
              <a:t>Founded in 2013</a:t>
            </a:r>
          </a:p>
          <a:p>
            <a:pPr marL="228600">
              <a:lnSpc>
                <a:spcPct val="150000"/>
              </a:lnSpc>
            </a:pPr>
            <a:r>
              <a:rPr lang="en-US" sz="1100" dirty="0" smtClean="0">
                <a:latin typeface="Century Gothic" panose="020B0502020202020204" pitchFamily="34" charset="0"/>
              </a:rPr>
              <a:t>95 Employees and growing</a:t>
            </a:r>
          </a:p>
          <a:p>
            <a:pPr marL="228600">
              <a:lnSpc>
                <a:spcPct val="150000"/>
              </a:lnSpc>
            </a:pPr>
            <a:r>
              <a:rPr lang="en-US" sz="1100" dirty="0" smtClean="0">
                <a:latin typeface="Century Gothic" panose="020B0502020202020204" pitchFamily="34" charset="0"/>
              </a:rPr>
              <a:t>Represented by Lee Enterprises in 77 Markets</a:t>
            </a:r>
          </a:p>
          <a:p>
            <a:pPr marL="228600">
              <a:lnSpc>
                <a:spcPct val="150000"/>
              </a:lnSpc>
            </a:pPr>
            <a:r>
              <a:rPr lang="en-US" sz="1100" dirty="0" smtClean="0">
                <a:latin typeface="Century Gothic" panose="020B0502020202020204" pitchFamily="34" charset="0"/>
              </a:rPr>
              <a:t>Account management presence in 26 States</a:t>
            </a:r>
          </a:p>
          <a:p>
            <a:pPr marL="228600">
              <a:lnSpc>
                <a:spcPct val="150000"/>
              </a:lnSpc>
            </a:pPr>
            <a:r>
              <a:rPr lang="en-US" sz="1100" smtClean="0">
                <a:latin typeface="Century Gothic" panose="020B0502020202020204" pitchFamily="34" charset="0"/>
              </a:rPr>
              <a:t>Team </a:t>
            </a:r>
            <a:r>
              <a:rPr lang="en-US" sz="1100" dirty="0" smtClean="0">
                <a:latin typeface="Century Gothic" panose="020B0502020202020204" pitchFamily="34" charset="0"/>
              </a:rPr>
              <a:t>members working Nationwide</a:t>
            </a:r>
          </a:p>
          <a:p>
            <a:endParaRPr lang="en-US" sz="1200" dirty="0">
              <a:solidFill>
                <a:schemeClr val="accent5"/>
              </a:solidFill>
              <a:latin typeface="Century Gothic" panose="020B0502020202020204" pitchFamily="34" charset="0"/>
            </a:endParaRPr>
          </a:p>
        </p:txBody>
      </p:sp>
      <p:sp>
        <p:nvSpPr>
          <p:cNvPr id="30" name="TextBox 29"/>
          <p:cNvSpPr txBox="1"/>
          <p:nvPr userDrawn="1"/>
        </p:nvSpPr>
        <p:spPr>
          <a:xfrm>
            <a:off x="834231" y="1959769"/>
            <a:ext cx="3581400" cy="2800767"/>
          </a:xfrm>
          <a:prstGeom prst="rect">
            <a:avLst/>
          </a:prstGeom>
          <a:noFill/>
        </p:spPr>
        <p:txBody>
          <a:bodyPr wrap="square" rtlCol="0">
            <a:spAutoFit/>
          </a:bodyPr>
          <a:lstStyle/>
          <a:p>
            <a:r>
              <a:rPr lang="en-US" sz="1100" dirty="0">
                <a:latin typeface="Century Gothic" panose="020B0502020202020204" pitchFamily="34" charset="0"/>
              </a:rPr>
              <a:t>Amplified is </a:t>
            </a:r>
            <a:r>
              <a:rPr lang="en-US" sz="1100" dirty="0" smtClean="0">
                <a:latin typeface="Century Gothic" panose="020B0502020202020204" pitchFamily="34" charset="0"/>
              </a:rPr>
              <a:t>a digital </a:t>
            </a:r>
            <a:r>
              <a:rPr lang="en-US" sz="1100" dirty="0">
                <a:latin typeface="Century Gothic" panose="020B0502020202020204" pitchFamily="34" charset="0"/>
              </a:rPr>
              <a:t>marketing </a:t>
            </a:r>
            <a:r>
              <a:rPr lang="en-US" sz="1100" dirty="0" smtClean="0">
                <a:latin typeface="Century Gothic" panose="020B0502020202020204" pitchFamily="34" charset="0"/>
              </a:rPr>
              <a:t>agency focused on helping companies Amplify their brands </a:t>
            </a:r>
            <a:r>
              <a:rPr lang="en-US" sz="1100" dirty="0">
                <a:latin typeface="Century Gothic" panose="020B0502020202020204" pitchFamily="34" charset="0"/>
              </a:rPr>
              <a:t>through strategic and </a:t>
            </a:r>
            <a:r>
              <a:rPr lang="en-US" sz="1100" dirty="0" smtClean="0">
                <a:latin typeface="Century Gothic" panose="020B0502020202020204" pitchFamily="34" charset="0"/>
              </a:rPr>
              <a:t>data-driven </a:t>
            </a:r>
            <a:r>
              <a:rPr lang="en-US" sz="1100" dirty="0">
                <a:latin typeface="Century Gothic" panose="020B0502020202020204" pitchFamily="34" charset="0"/>
              </a:rPr>
              <a:t>marketing with measurable results. </a:t>
            </a:r>
          </a:p>
          <a:p>
            <a:endParaRPr lang="en-US" sz="1100" dirty="0" smtClean="0"/>
          </a:p>
          <a:p>
            <a:r>
              <a:rPr lang="en-US" sz="1100" dirty="0" smtClean="0"/>
              <a:t>We are powered </a:t>
            </a:r>
            <a:r>
              <a:rPr lang="en-US" sz="1100" dirty="0"/>
              <a:t>by teams of strategic thinkers and doers who are full of passion for helping </a:t>
            </a:r>
            <a:r>
              <a:rPr lang="en-US" sz="1100" dirty="0" smtClean="0"/>
              <a:t>our clients succeed.</a:t>
            </a:r>
          </a:p>
          <a:p>
            <a:endParaRPr lang="en-US" sz="1100" dirty="0"/>
          </a:p>
          <a:p>
            <a:r>
              <a:rPr lang="en-US" sz="1100" dirty="0">
                <a:latin typeface="Century Gothic" panose="020B0502020202020204" pitchFamily="34" charset="0"/>
              </a:rPr>
              <a:t>Ever wonder how a goal goes from an ambition to achievement? At </a:t>
            </a:r>
            <a:r>
              <a:rPr lang="en-US" sz="1100" dirty="0" smtClean="0">
                <a:latin typeface="Century Gothic" panose="020B0502020202020204" pitchFamily="34" charset="0"/>
              </a:rPr>
              <a:t>Amplified Digital, </a:t>
            </a:r>
            <a:r>
              <a:rPr lang="en-US" sz="1100" dirty="0">
                <a:latin typeface="Century Gothic" panose="020B0502020202020204" pitchFamily="34" charset="0"/>
              </a:rPr>
              <a:t>we assemble an integrated team to </a:t>
            </a:r>
            <a:r>
              <a:rPr lang="en-US" sz="1100" dirty="0" smtClean="0">
                <a:latin typeface="Century Gothic" panose="020B0502020202020204" pitchFamily="34" charset="0"/>
              </a:rPr>
              <a:t>serve</a:t>
            </a:r>
            <a:r>
              <a:rPr lang="en-US" sz="1100" baseline="0" dirty="0" smtClean="0">
                <a:latin typeface="Century Gothic" panose="020B0502020202020204" pitchFamily="34" charset="0"/>
              </a:rPr>
              <a:t> </a:t>
            </a:r>
            <a:r>
              <a:rPr lang="en-US" sz="1100" dirty="0" smtClean="0">
                <a:latin typeface="Century Gothic" panose="020B0502020202020204" pitchFamily="34" charset="0"/>
              </a:rPr>
              <a:t>clients’ challenges </a:t>
            </a:r>
            <a:r>
              <a:rPr lang="en-US" sz="1100" dirty="0">
                <a:latin typeface="Century Gothic" panose="020B0502020202020204" pitchFamily="34" charset="0"/>
              </a:rPr>
              <a:t>and needs, bringing together our most strategic and passionate minds to </a:t>
            </a:r>
            <a:r>
              <a:rPr lang="en-US" sz="1100" dirty="0" smtClean="0">
                <a:latin typeface="Century Gothic" panose="020B0502020202020204" pitchFamily="34" charset="0"/>
              </a:rPr>
              <a:t>exceed expectations.</a:t>
            </a:r>
            <a:endParaRPr lang="en-US" sz="1100" dirty="0">
              <a:latin typeface="Century Gothic" panose="020B0502020202020204" pitchFamily="34" charset="0"/>
            </a:endParaRPr>
          </a:p>
          <a:p>
            <a:endParaRPr lang="en-US" sz="1100" dirty="0"/>
          </a:p>
        </p:txBody>
      </p:sp>
      <p:pic>
        <p:nvPicPr>
          <p:cNvPr id="31" name="Picture 30"/>
          <p:cNvPicPr>
            <a:picLocks noChangeAspect="1"/>
          </p:cNvPicPr>
          <p:nvPr userDrawn="1"/>
        </p:nvPicPr>
        <p:blipFill>
          <a:blip r:embed="rId4" cstate="print">
            <a:grayscl/>
            <a:extLst>
              <a:ext uri="{28A0092B-C50C-407E-A947-70E740481C1C}">
                <a14:useLocalDpi xmlns:a14="http://schemas.microsoft.com/office/drawing/2010/main"/>
              </a:ext>
            </a:extLst>
          </a:blip>
          <a:stretch>
            <a:fillRect/>
          </a:stretch>
        </p:blipFill>
        <p:spPr>
          <a:xfrm>
            <a:off x="2891631" y="261540"/>
            <a:ext cx="1421289" cy="1421289"/>
          </a:xfrm>
          <a:prstGeom prst="rect">
            <a:avLst/>
          </a:prstGeom>
        </p:spPr>
      </p:pic>
      <p:pic>
        <p:nvPicPr>
          <p:cNvPr id="32" name="Picture 31"/>
          <p:cNvPicPr>
            <a:picLocks noChangeAspect="1"/>
          </p:cNvPicPr>
          <p:nvPr userDrawn="1"/>
        </p:nvPicPr>
        <p:blipFill>
          <a:blip r:embed="rId5" cstate="print">
            <a:grayscl/>
            <a:extLst>
              <a:ext uri="{28A0092B-C50C-407E-A947-70E740481C1C}">
                <a14:useLocalDpi xmlns:a14="http://schemas.microsoft.com/office/drawing/2010/main"/>
              </a:ext>
            </a:extLst>
          </a:blip>
          <a:stretch>
            <a:fillRect/>
          </a:stretch>
        </p:blipFill>
        <p:spPr>
          <a:xfrm>
            <a:off x="4312920" y="261540"/>
            <a:ext cx="1421289" cy="1421289"/>
          </a:xfrm>
          <a:prstGeom prst="rect">
            <a:avLst/>
          </a:prstGeom>
        </p:spPr>
      </p:pic>
      <p:pic>
        <p:nvPicPr>
          <p:cNvPr id="33" name="Picture 32"/>
          <p:cNvPicPr>
            <a:picLocks noChangeAspect="1"/>
          </p:cNvPicPr>
          <p:nvPr userDrawn="1"/>
        </p:nvPicPr>
        <p:blipFill rotWithShape="1">
          <a:blip r:embed="rId6" cstate="print">
            <a:grayscl/>
            <a:extLst>
              <a:ext uri="{28A0092B-C50C-407E-A947-70E740481C1C}">
                <a14:useLocalDpi xmlns:a14="http://schemas.microsoft.com/office/drawing/2010/main"/>
              </a:ext>
            </a:extLst>
          </a:blip>
          <a:srcRect/>
          <a:stretch/>
        </p:blipFill>
        <p:spPr>
          <a:xfrm>
            <a:off x="7517275" y="261540"/>
            <a:ext cx="1622756" cy="1421289"/>
          </a:xfrm>
          <a:prstGeom prst="rect">
            <a:avLst/>
          </a:prstGeom>
        </p:spPr>
      </p:pic>
      <p:pic>
        <p:nvPicPr>
          <p:cNvPr id="34" name="Picture 33"/>
          <p:cNvPicPr>
            <a:picLocks noChangeAspect="1"/>
          </p:cNvPicPr>
          <p:nvPr userDrawn="1"/>
        </p:nvPicPr>
        <p:blipFill rotWithShape="1">
          <a:blip r:embed="rId7" cstate="print">
            <a:grayscl/>
            <a:extLst>
              <a:ext uri="{28A0092B-C50C-407E-A947-70E740481C1C}">
                <a14:useLocalDpi xmlns:a14="http://schemas.microsoft.com/office/drawing/2010/main"/>
              </a:ext>
            </a:extLst>
          </a:blip>
          <a:srcRect/>
          <a:stretch/>
        </p:blipFill>
        <p:spPr>
          <a:xfrm>
            <a:off x="5734209" y="261540"/>
            <a:ext cx="1807369" cy="1421290"/>
          </a:xfrm>
          <a:prstGeom prst="rect">
            <a:avLst/>
          </a:prstGeom>
        </p:spPr>
      </p:pic>
      <p:sp>
        <p:nvSpPr>
          <p:cNvPr id="35" name="Rectangle 34"/>
          <p:cNvSpPr/>
          <p:nvPr userDrawn="1"/>
        </p:nvSpPr>
        <p:spPr>
          <a:xfrm>
            <a:off x="2891631" y="261539"/>
            <a:ext cx="6244432" cy="142128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userDrawn="1"/>
        </p:nvSpPr>
        <p:spPr>
          <a:xfrm rot="5400000">
            <a:off x="5035939" y="3289175"/>
            <a:ext cx="86765" cy="7479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userDrawn="1"/>
        </p:nvSpPr>
        <p:spPr>
          <a:xfrm rot="5400000">
            <a:off x="5035939" y="3551386"/>
            <a:ext cx="86765" cy="7479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userDrawn="1"/>
        </p:nvSpPr>
        <p:spPr>
          <a:xfrm rot="5400000">
            <a:off x="5035939" y="3787920"/>
            <a:ext cx="86765" cy="7479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userDrawn="1"/>
        </p:nvSpPr>
        <p:spPr>
          <a:xfrm rot="5400000">
            <a:off x="5035939" y="4040609"/>
            <a:ext cx="86765" cy="7479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userDrawn="1"/>
        </p:nvSpPr>
        <p:spPr>
          <a:xfrm rot="5400000">
            <a:off x="5035939" y="4293298"/>
            <a:ext cx="86765" cy="7479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6238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69" y="0"/>
            <a:ext cx="9144000" cy="5160169"/>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grpSp>
        <p:nvGrpSpPr>
          <p:cNvPr id="7" name="Group 6"/>
          <p:cNvGrpSpPr/>
          <p:nvPr userDrawn="1"/>
        </p:nvGrpSpPr>
        <p:grpSpPr>
          <a:xfrm>
            <a:off x="-3969" y="0"/>
            <a:ext cx="9136062" cy="54769"/>
            <a:chOff x="0" y="232560"/>
            <a:chExt cx="9143999" cy="83820"/>
          </a:xfrm>
        </p:grpSpPr>
        <p:sp>
          <p:nvSpPr>
            <p:cNvPr id="8" name="Rectangle 7"/>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9" name="Rectangle 8"/>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0" name="Rectangle 9"/>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1" name="Rectangle 10"/>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226356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585369" y="54769"/>
            <a:ext cx="5554662" cy="5083968"/>
          </a:xfrm>
          <a:prstGeom prst="rect">
            <a:avLst/>
          </a:prstGeom>
        </p:spPr>
      </p:pic>
      <p:sp>
        <p:nvSpPr>
          <p:cNvPr id="17" name="Rectangle 16"/>
          <p:cNvSpPr/>
          <p:nvPr userDrawn="1"/>
        </p:nvSpPr>
        <p:spPr>
          <a:xfrm>
            <a:off x="3649661" y="38100"/>
            <a:ext cx="5482432" cy="51006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8"/>
            <a:ext cx="3653631" cy="5120797"/>
          </a:xfrm>
          <a:prstGeom prst="rect">
            <a:avLst/>
          </a:prstGeom>
        </p:spPr>
      </p:pic>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
        <p:nvSpPr>
          <p:cNvPr id="18" name="Rectangle 17"/>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09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ig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524249" y="54769"/>
            <a:ext cx="5615781" cy="5083968"/>
          </a:xfrm>
          <a:prstGeom prst="rect">
            <a:avLst/>
          </a:prstGeom>
        </p:spPr>
      </p:pic>
      <p:sp>
        <p:nvSpPr>
          <p:cNvPr id="17" name="Rectangle 16"/>
          <p:cNvSpPr/>
          <p:nvPr userDrawn="1"/>
        </p:nvSpPr>
        <p:spPr>
          <a:xfrm>
            <a:off x="3653631" y="27384"/>
            <a:ext cx="5482432" cy="511135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p:cNvSpPr txBox="1">
            <a:spLocks/>
          </p:cNvSpPr>
          <p:nvPr userDrawn="1"/>
        </p:nvSpPr>
        <p:spPr>
          <a:xfrm>
            <a:off x="6452345" y="4762849"/>
            <a:ext cx="2055614" cy="273590"/>
          </a:xfrm>
          <a:prstGeom prst="rect">
            <a:avLst/>
          </a:prstGeom>
        </p:spPr>
        <p:txBody>
          <a:bodyPr vert="horz" lIns="91440" tIns="45720" rIns="91440" bIns="45720" rtlCol="0" anchor="ctr"/>
          <a:lstStyle>
            <a:defPPr>
              <a:defRPr lang="en-US"/>
            </a:defPPr>
            <a:lvl1pPr marL="0" algn="r" defTabSz="685526" rtl="0" eaLnBrk="1" latinLnBrk="0" hangingPunct="1">
              <a:defRPr sz="899" kern="1200">
                <a:solidFill>
                  <a:schemeClr val="tx1">
                    <a:tint val="75000"/>
                  </a:schemeClr>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fld id="{F727BA03-95C5-42EE-B9CA-1A1910C571AC}" type="slidenum">
              <a:rPr lang="en-US" smtClean="0"/>
              <a:pPr/>
              <a:t>‹#›</a:t>
            </a:fld>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9"/>
            <a:ext cx="3653631" cy="5105400"/>
          </a:xfrm>
          <a:prstGeom prst="rect">
            <a:avLst/>
          </a:prstGeom>
        </p:spPr>
      </p:pic>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
        <p:nvSpPr>
          <p:cNvPr id="18" name="Rectangle 17"/>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77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gitalMedia">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425030" y="0"/>
            <a:ext cx="5715001" cy="5138738"/>
          </a:xfrm>
          <a:prstGeom prst="rect">
            <a:avLst/>
          </a:prstGeom>
        </p:spPr>
      </p:pic>
      <p:sp>
        <p:nvSpPr>
          <p:cNvPr id="17" name="Rectangle 16"/>
          <p:cNvSpPr/>
          <p:nvPr userDrawn="1"/>
        </p:nvSpPr>
        <p:spPr>
          <a:xfrm>
            <a:off x="3649661" y="54768"/>
            <a:ext cx="5482432" cy="507920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9"/>
            <a:ext cx="3653631" cy="5105400"/>
          </a:xfrm>
          <a:prstGeom prst="rect">
            <a:avLst/>
          </a:prstGeom>
        </p:spPr>
      </p:pic>
      <p:sp>
        <p:nvSpPr>
          <p:cNvPr id="10" name="Rectangle 9"/>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386457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272631" y="0"/>
            <a:ext cx="5863432" cy="5138738"/>
          </a:xfrm>
          <a:prstGeom prst="rect">
            <a:avLst/>
          </a:prstGeom>
        </p:spPr>
      </p:pic>
      <p:sp>
        <p:nvSpPr>
          <p:cNvPr id="17" name="Rectangle 16"/>
          <p:cNvSpPr/>
          <p:nvPr userDrawn="1"/>
        </p:nvSpPr>
        <p:spPr>
          <a:xfrm>
            <a:off x="3649661" y="0"/>
            <a:ext cx="5482432" cy="51387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9"/>
            <a:ext cx="3653631" cy="5105400"/>
          </a:xfrm>
          <a:prstGeom prst="rect">
            <a:avLst/>
          </a:prstGeom>
        </p:spPr>
      </p:pic>
      <p:sp>
        <p:nvSpPr>
          <p:cNvPr id="10" name="Rectangle 9"/>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28888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ai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grayscl/>
            <a:extLst>
              <a:ext uri="{28A0092B-C50C-407E-A947-70E740481C1C}">
                <a14:useLocalDpi xmlns:a14="http://schemas.microsoft.com/office/drawing/2010/main"/>
              </a:ext>
            </a:extLst>
          </a:blip>
          <a:srcRect/>
          <a:stretch/>
        </p:blipFill>
        <p:spPr>
          <a:xfrm>
            <a:off x="3272631" y="0"/>
            <a:ext cx="5863432" cy="5138738"/>
          </a:xfrm>
          <a:prstGeom prst="rect">
            <a:avLst/>
          </a:prstGeom>
        </p:spPr>
      </p:pic>
      <p:sp>
        <p:nvSpPr>
          <p:cNvPr id="17" name="Rectangle 16"/>
          <p:cNvSpPr/>
          <p:nvPr userDrawn="1"/>
        </p:nvSpPr>
        <p:spPr>
          <a:xfrm>
            <a:off x="3649661" y="1429"/>
            <a:ext cx="5482432" cy="51387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490"/>
          <a:stretch/>
        </p:blipFill>
        <p:spPr>
          <a:xfrm>
            <a:off x="0" y="54769"/>
            <a:ext cx="3653631" cy="5105400"/>
          </a:xfrm>
          <a:prstGeom prst="rect">
            <a:avLst/>
          </a:prstGeom>
        </p:spPr>
      </p:pic>
      <p:sp>
        <p:nvSpPr>
          <p:cNvPr id="10" name="Rectangle 9"/>
          <p:cNvSpPr/>
          <p:nvPr userDrawn="1"/>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969" y="0"/>
            <a:ext cx="9136062" cy="54769"/>
            <a:chOff x="0" y="232560"/>
            <a:chExt cx="9143999" cy="83820"/>
          </a:xfrm>
        </p:grpSpPr>
        <p:sp>
          <p:nvSpPr>
            <p:cNvPr id="13" name="Rectangle 12"/>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 name="Rectangle 14"/>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6" name="Rectangle 15"/>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97813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105" y="273591"/>
            <a:ext cx="7879854" cy="99325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105" y="1367951"/>
            <a:ext cx="7879854" cy="32604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452345" y="4762849"/>
            <a:ext cx="2055614" cy="273590"/>
          </a:xfrm>
          <a:prstGeom prst="rect">
            <a:avLst/>
          </a:prstGeom>
        </p:spPr>
        <p:txBody>
          <a:bodyPr vert="horz" lIns="91440" tIns="45720" rIns="91440" bIns="45720" rtlCol="0" anchor="ctr"/>
          <a:lstStyle>
            <a:lvl1pPr algn="r">
              <a:defRPr sz="600">
                <a:solidFill>
                  <a:schemeClr val="bg1"/>
                </a:solidFill>
              </a:defRPr>
            </a:lvl1pPr>
          </a:lstStyle>
          <a:p>
            <a:fld id="{F727BA03-95C5-42EE-B9CA-1A1910C571AC}" type="slidenum">
              <a:rPr lang="en-US" smtClean="0"/>
              <a:pPr/>
              <a:t>‹#›</a:t>
            </a:fld>
            <a:endParaRPr lang="en-US"/>
          </a:p>
        </p:txBody>
      </p:sp>
    </p:spTree>
    <p:extLst>
      <p:ext uri="{BB962C8B-B14F-4D97-AF65-F5344CB8AC3E}">
        <p14:creationId xmlns:p14="http://schemas.microsoft.com/office/powerpoint/2010/main" val="163416549"/>
      </p:ext>
    </p:extLst>
  </p:cSld>
  <p:clrMap bg1="lt1" tx1="dk1" bg2="lt2" tx2="dk2" accent1="accent1" accent2="accent2" accent3="accent3" accent4="accent4" accent5="accent5" accent6="accent6" hlink="hlink" folHlink="folHlink"/>
  <p:sldLayoutIdLst>
    <p:sldLayoutId id="2147483708" r:id="rId1"/>
    <p:sldLayoutId id="2147483718" r:id="rId2"/>
    <p:sldLayoutId id="2147483719" r:id="rId3"/>
    <p:sldLayoutId id="2147483754" r:id="rId4"/>
    <p:sldLayoutId id="2147483755" r:id="rId5"/>
    <p:sldLayoutId id="2147483762" r:id="rId6"/>
    <p:sldLayoutId id="2147483757" r:id="rId7"/>
    <p:sldLayoutId id="2147483758" r:id="rId8"/>
    <p:sldLayoutId id="2147483759" r:id="rId9"/>
    <p:sldLayoutId id="2147483760" r:id="rId10"/>
    <p:sldLayoutId id="2147483761" r:id="rId11"/>
    <p:sldLayoutId id="2147483763" r:id="rId12"/>
    <p:sldLayoutId id="2147483764" r:id="rId13"/>
    <p:sldLayoutId id="2147483751" r:id="rId14"/>
    <p:sldLayoutId id="2147483726" r:id="rId15"/>
    <p:sldLayoutId id="2147483721" r:id="rId16"/>
    <p:sldLayoutId id="2147483732" r:id="rId17"/>
    <p:sldLayoutId id="2147483766" r:id="rId18"/>
    <p:sldLayoutId id="2147483767" r:id="rId19"/>
    <p:sldLayoutId id="2147483734" r:id="rId20"/>
    <p:sldLayoutId id="2147483753" r:id="rId21"/>
    <p:sldLayoutId id="2147483756" r:id="rId22"/>
  </p:sldLayoutIdLst>
  <p:hf hdr="0" ftr="0" dt="0"/>
  <p:txStyles>
    <p:titleStyle>
      <a:lvl1pPr algn="l" defTabSz="685160" rtl="0" eaLnBrk="1" latinLnBrk="0" hangingPunct="1">
        <a:lnSpc>
          <a:spcPct val="90000"/>
        </a:lnSpc>
        <a:spcBef>
          <a:spcPct val="0"/>
        </a:spcBef>
        <a:buNone/>
        <a:defRPr sz="3297" kern="1200">
          <a:solidFill>
            <a:schemeClr val="tx1"/>
          </a:solidFill>
          <a:latin typeface="+mj-lt"/>
          <a:ea typeface="+mj-ea"/>
          <a:cs typeface="+mj-cs"/>
        </a:defRPr>
      </a:lvl1pPr>
    </p:titleStyle>
    <p:bodyStyle>
      <a:lvl1pPr marL="171290" indent="-171290" algn="l" defTabSz="685160" rtl="0" eaLnBrk="1" latinLnBrk="0" hangingPunct="1">
        <a:lnSpc>
          <a:spcPct val="90000"/>
        </a:lnSpc>
        <a:spcBef>
          <a:spcPts val="749"/>
        </a:spcBef>
        <a:buFont typeface="Arial" panose="020B0604020202020204" pitchFamily="34" charset="0"/>
        <a:buChar char="•"/>
        <a:defRPr sz="2098" kern="1200">
          <a:solidFill>
            <a:schemeClr val="tx1"/>
          </a:solidFill>
          <a:latin typeface="+mn-lt"/>
          <a:ea typeface="+mn-ea"/>
          <a:cs typeface="+mn-cs"/>
        </a:defRPr>
      </a:lvl1pPr>
      <a:lvl2pPr marL="513870" indent="-171290" algn="l" defTabSz="685160" rtl="0" eaLnBrk="1" latinLnBrk="0" hangingPunct="1">
        <a:lnSpc>
          <a:spcPct val="90000"/>
        </a:lnSpc>
        <a:spcBef>
          <a:spcPts val="375"/>
        </a:spcBef>
        <a:buFont typeface="Arial" panose="020B0604020202020204" pitchFamily="34" charset="0"/>
        <a:buChar char="•"/>
        <a:defRPr sz="1798" kern="1200">
          <a:solidFill>
            <a:schemeClr val="tx1"/>
          </a:solidFill>
          <a:latin typeface="+mn-lt"/>
          <a:ea typeface="+mn-ea"/>
          <a:cs typeface="+mn-cs"/>
        </a:defRPr>
      </a:lvl2pPr>
      <a:lvl3pPr marL="856450" indent="-171290" algn="l" defTabSz="685160"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0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161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419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7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5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60" rtl="0" eaLnBrk="1" latinLnBrk="0" hangingPunct="1">
        <a:defRPr sz="1349" kern="1200">
          <a:solidFill>
            <a:schemeClr val="tx1"/>
          </a:solidFill>
          <a:latin typeface="+mn-lt"/>
          <a:ea typeface="+mn-ea"/>
          <a:cs typeface="+mn-cs"/>
        </a:defRPr>
      </a:lvl1pPr>
      <a:lvl2pPr marL="342580" algn="l" defTabSz="685160" rtl="0" eaLnBrk="1" latinLnBrk="0" hangingPunct="1">
        <a:defRPr sz="1349" kern="1200">
          <a:solidFill>
            <a:schemeClr val="tx1"/>
          </a:solidFill>
          <a:latin typeface="+mn-lt"/>
          <a:ea typeface="+mn-ea"/>
          <a:cs typeface="+mn-cs"/>
        </a:defRPr>
      </a:lvl2pPr>
      <a:lvl3pPr marL="685160" algn="l" defTabSz="685160" rtl="0" eaLnBrk="1" latinLnBrk="0" hangingPunct="1">
        <a:defRPr sz="1349" kern="1200">
          <a:solidFill>
            <a:schemeClr val="tx1"/>
          </a:solidFill>
          <a:latin typeface="+mn-lt"/>
          <a:ea typeface="+mn-ea"/>
          <a:cs typeface="+mn-cs"/>
        </a:defRPr>
      </a:lvl3pPr>
      <a:lvl4pPr marL="1027740" algn="l" defTabSz="685160" rtl="0" eaLnBrk="1" latinLnBrk="0" hangingPunct="1">
        <a:defRPr sz="1349" kern="1200">
          <a:solidFill>
            <a:schemeClr val="tx1"/>
          </a:solidFill>
          <a:latin typeface="+mn-lt"/>
          <a:ea typeface="+mn-ea"/>
          <a:cs typeface="+mn-cs"/>
        </a:defRPr>
      </a:lvl4pPr>
      <a:lvl5pPr marL="1370320" algn="l" defTabSz="685160" rtl="0" eaLnBrk="1" latinLnBrk="0" hangingPunct="1">
        <a:defRPr sz="1349" kern="1200">
          <a:solidFill>
            <a:schemeClr val="tx1"/>
          </a:solidFill>
          <a:latin typeface="+mn-lt"/>
          <a:ea typeface="+mn-ea"/>
          <a:cs typeface="+mn-cs"/>
        </a:defRPr>
      </a:lvl5pPr>
      <a:lvl6pPr marL="1712900" algn="l" defTabSz="685160" rtl="0" eaLnBrk="1" latinLnBrk="0" hangingPunct="1">
        <a:defRPr sz="1349" kern="1200">
          <a:solidFill>
            <a:schemeClr val="tx1"/>
          </a:solidFill>
          <a:latin typeface="+mn-lt"/>
          <a:ea typeface="+mn-ea"/>
          <a:cs typeface="+mn-cs"/>
        </a:defRPr>
      </a:lvl6pPr>
      <a:lvl7pPr marL="2055480" algn="l" defTabSz="685160" rtl="0" eaLnBrk="1" latinLnBrk="0" hangingPunct="1">
        <a:defRPr sz="1349" kern="1200">
          <a:solidFill>
            <a:schemeClr val="tx1"/>
          </a:solidFill>
          <a:latin typeface="+mn-lt"/>
          <a:ea typeface="+mn-ea"/>
          <a:cs typeface="+mn-cs"/>
        </a:defRPr>
      </a:lvl7pPr>
      <a:lvl8pPr marL="2398060" algn="l" defTabSz="685160" rtl="0" eaLnBrk="1" latinLnBrk="0" hangingPunct="1">
        <a:defRPr sz="1349" kern="1200">
          <a:solidFill>
            <a:schemeClr val="tx1"/>
          </a:solidFill>
          <a:latin typeface="+mn-lt"/>
          <a:ea typeface="+mn-ea"/>
          <a:cs typeface="+mn-cs"/>
        </a:defRPr>
      </a:lvl8pPr>
      <a:lvl9pPr marL="2740640" algn="l" defTabSz="685160" rtl="0" eaLnBrk="1" latinLnBrk="0" hangingPunct="1">
        <a:defRPr sz="134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7" userDrawn="1">
          <p15:clr>
            <a:srgbClr val="F26B43"/>
          </p15:clr>
        </p15:guide>
        <p15:guide id="2" pos="1438" userDrawn="1">
          <p15:clr>
            <a:srgbClr val="F26B43"/>
          </p15:clr>
        </p15:guide>
        <p15:guide id="3" pos="4318" userDrawn="1">
          <p15:clr>
            <a:srgbClr val="F26B43"/>
          </p15:clr>
        </p15:guide>
        <p15:guide id="4" orient="horz" pos="1618" userDrawn="1">
          <p15:clr>
            <a:srgbClr val="F26B43"/>
          </p15:clr>
        </p15:guide>
        <p15:guide id="5" orient="horz" pos="755" userDrawn="1">
          <p15:clr>
            <a:srgbClr val="F26B43"/>
          </p15:clr>
        </p15:guide>
        <p15:guide id="6" orient="horz" pos="24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107.jpg"/><Relationship Id="rId7" Type="http://schemas.openxmlformats.org/officeDocument/2006/relationships/image" Target="../media/image86.jpg"/><Relationship Id="rId2" Type="http://schemas.openxmlformats.org/officeDocument/2006/relationships/image" Target="../media/image106.jpe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8.jpg"/><Relationship Id="rId10" Type="http://schemas.openxmlformats.org/officeDocument/2006/relationships/image" Target="../media/image109.jpeg"/><Relationship Id="rId4" Type="http://schemas.openxmlformats.org/officeDocument/2006/relationships/image" Target="../media/image47.png"/><Relationship Id="rId9" Type="http://schemas.openxmlformats.org/officeDocument/2006/relationships/image" Target="../media/image10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0.jpg"/><Relationship Id="rId1" Type="http://schemas.openxmlformats.org/officeDocument/2006/relationships/slideLayout" Target="../slideLayouts/slideLayout17.xml"/><Relationship Id="rId5" Type="http://schemas.openxmlformats.org/officeDocument/2006/relationships/image" Target="../media/image108.jpeg"/><Relationship Id="rId4" Type="http://schemas.openxmlformats.org/officeDocument/2006/relationships/image" Target="../media/image1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16.png"/><Relationship Id="rId13" Type="http://schemas.microsoft.com/office/2007/relationships/hdphoto" Target="../media/hdphoto8.wdp"/><Relationship Id="rId18" Type="http://schemas.openxmlformats.org/officeDocument/2006/relationships/image" Target="../media/image121.jpeg"/><Relationship Id="rId3" Type="http://schemas.openxmlformats.org/officeDocument/2006/relationships/image" Target="../media/image112.jpg"/><Relationship Id="rId21" Type="http://schemas.openxmlformats.org/officeDocument/2006/relationships/image" Target="../media/image124.png"/><Relationship Id="rId7" Type="http://schemas.openxmlformats.org/officeDocument/2006/relationships/image" Target="../media/image7.png"/><Relationship Id="rId12" Type="http://schemas.openxmlformats.org/officeDocument/2006/relationships/image" Target="../media/image118.png"/><Relationship Id="rId17" Type="http://schemas.microsoft.com/office/2007/relationships/hdphoto" Target="../media/hdphoto10.wdp"/><Relationship Id="rId2" Type="http://schemas.openxmlformats.org/officeDocument/2006/relationships/notesSlide" Target="../notesSlides/notesSlide5.xml"/><Relationship Id="rId16" Type="http://schemas.openxmlformats.org/officeDocument/2006/relationships/image" Target="../media/image120.png"/><Relationship Id="rId20" Type="http://schemas.openxmlformats.org/officeDocument/2006/relationships/image" Target="../media/image123.png"/><Relationship Id="rId1" Type="http://schemas.openxmlformats.org/officeDocument/2006/relationships/slideLayout" Target="../slideLayouts/slideLayout17.xml"/><Relationship Id="rId6" Type="http://schemas.openxmlformats.org/officeDocument/2006/relationships/image" Target="../media/image115.jpg"/><Relationship Id="rId11" Type="http://schemas.microsoft.com/office/2007/relationships/hdphoto" Target="../media/hdphoto7.wdp"/><Relationship Id="rId5" Type="http://schemas.openxmlformats.org/officeDocument/2006/relationships/image" Target="../media/image114.jpg"/><Relationship Id="rId15" Type="http://schemas.microsoft.com/office/2007/relationships/hdphoto" Target="../media/hdphoto9.wdp"/><Relationship Id="rId23" Type="http://schemas.openxmlformats.org/officeDocument/2006/relationships/image" Target="../media/image126.png"/><Relationship Id="rId10" Type="http://schemas.openxmlformats.org/officeDocument/2006/relationships/image" Target="../media/image117.png"/><Relationship Id="rId19" Type="http://schemas.openxmlformats.org/officeDocument/2006/relationships/image" Target="../media/image122.jpeg"/><Relationship Id="rId4" Type="http://schemas.openxmlformats.org/officeDocument/2006/relationships/image" Target="../media/image113.jpg"/><Relationship Id="rId9" Type="http://schemas.microsoft.com/office/2007/relationships/hdphoto" Target="../media/hdphoto6.wdp"/><Relationship Id="rId14" Type="http://schemas.openxmlformats.org/officeDocument/2006/relationships/image" Target="../media/image119.png"/><Relationship Id="rId22" Type="http://schemas.openxmlformats.org/officeDocument/2006/relationships/image" Target="../media/image125.jpe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7.png"/><Relationship Id="rId3" Type="http://schemas.openxmlformats.org/officeDocument/2006/relationships/image" Target="../media/image128.jpg"/><Relationship Id="rId7" Type="http://schemas.openxmlformats.org/officeDocument/2006/relationships/image" Target="../media/image132.jpg"/><Relationship Id="rId12" Type="http://schemas.openxmlformats.org/officeDocument/2006/relationships/image" Target="../media/image136.jpeg"/><Relationship Id="rId17" Type="http://schemas.openxmlformats.org/officeDocument/2006/relationships/image" Target="../media/image140.jpg"/><Relationship Id="rId2" Type="http://schemas.openxmlformats.org/officeDocument/2006/relationships/image" Target="../media/image127.jpg"/><Relationship Id="rId16" Type="http://schemas.microsoft.com/office/2007/relationships/hdphoto" Target="../media/hdphoto11.wdp"/><Relationship Id="rId1" Type="http://schemas.openxmlformats.org/officeDocument/2006/relationships/slideLayout" Target="../slideLayouts/slideLayout17.xml"/><Relationship Id="rId6" Type="http://schemas.openxmlformats.org/officeDocument/2006/relationships/image" Target="../media/image131.jpeg"/><Relationship Id="rId11" Type="http://schemas.openxmlformats.org/officeDocument/2006/relationships/image" Target="../media/image135.jpeg"/><Relationship Id="rId5" Type="http://schemas.openxmlformats.org/officeDocument/2006/relationships/image" Target="../media/image130.jp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9.jpg"/><Relationship Id="rId9" Type="http://schemas.openxmlformats.org/officeDocument/2006/relationships/image" Target="../media/image133.jpg"/><Relationship Id="rId14" Type="http://schemas.openxmlformats.org/officeDocument/2006/relationships/image" Target="../media/image138.jpeg"/></Relationships>
</file>

<file path=ppt/slides/_rels/slide14.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jpg"/><Relationship Id="rId7" Type="http://schemas.openxmlformats.org/officeDocument/2006/relationships/image" Target="../media/image145.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44.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slides/_rels/slide1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16.png"/><Relationship Id="rId7" Type="http://schemas.openxmlformats.org/officeDocument/2006/relationships/image" Target="../media/image152.jpeg"/><Relationship Id="rId2" Type="http://schemas.openxmlformats.org/officeDocument/2006/relationships/image" Target="../media/image142.jpeg"/><Relationship Id="rId1" Type="http://schemas.openxmlformats.org/officeDocument/2006/relationships/slideLayout" Target="../slideLayouts/slideLayout17.xml"/><Relationship Id="rId6" Type="http://schemas.openxmlformats.org/officeDocument/2006/relationships/image" Target="../media/image151.jp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59.jpeg"/><Relationship Id="rId2" Type="http://schemas.openxmlformats.org/officeDocument/2006/relationships/image" Target="../media/image156.jpeg"/><Relationship Id="rId1" Type="http://schemas.openxmlformats.org/officeDocument/2006/relationships/slideLayout" Target="../slideLayouts/slideLayout17.xml"/><Relationship Id="rId6" Type="http://schemas.openxmlformats.org/officeDocument/2006/relationships/image" Target="../media/image158.jpeg"/><Relationship Id="rId5" Type="http://schemas.openxmlformats.org/officeDocument/2006/relationships/image" Target="../media/image142.jpeg"/><Relationship Id="rId4" Type="http://schemas.openxmlformats.org/officeDocument/2006/relationships/image" Target="../media/image145.png"/></Relationships>
</file>

<file path=ppt/slides/_rels/slide17.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69.jpeg"/><Relationship Id="rId3" Type="http://schemas.openxmlformats.org/officeDocument/2006/relationships/image" Target="../media/image161.jpeg"/><Relationship Id="rId7" Type="http://schemas.openxmlformats.org/officeDocument/2006/relationships/image" Target="../media/image165.jpeg"/><Relationship Id="rId12" Type="http://schemas.openxmlformats.org/officeDocument/2006/relationships/image" Target="../media/image168.png"/><Relationship Id="rId2" Type="http://schemas.openxmlformats.org/officeDocument/2006/relationships/image" Target="../media/image160.jpg"/><Relationship Id="rId1" Type="http://schemas.openxmlformats.org/officeDocument/2006/relationships/slideLayout" Target="../slideLayouts/slideLayout17.xml"/><Relationship Id="rId6" Type="http://schemas.openxmlformats.org/officeDocument/2006/relationships/image" Target="../media/image164.jpeg"/><Relationship Id="rId11" Type="http://schemas.openxmlformats.org/officeDocument/2006/relationships/image" Target="../media/image100.png"/><Relationship Id="rId5" Type="http://schemas.openxmlformats.org/officeDocument/2006/relationships/image" Target="../media/image163.jpeg"/><Relationship Id="rId10" Type="http://schemas.openxmlformats.org/officeDocument/2006/relationships/image" Target="../media/image7.png"/><Relationship Id="rId4" Type="http://schemas.openxmlformats.org/officeDocument/2006/relationships/image" Target="../media/image162.jpeg"/><Relationship Id="rId9" Type="http://schemas.openxmlformats.org/officeDocument/2006/relationships/image" Target="../media/image167.jpe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71.png"/><Relationship Id="rId7" Type="http://schemas.openxmlformats.org/officeDocument/2006/relationships/image" Target="../media/image7.png"/><Relationship Id="rId2" Type="http://schemas.openxmlformats.org/officeDocument/2006/relationships/image" Target="../media/image170.jpeg"/><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173.jpg"/><Relationship Id="rId4" Type="http://schemas.openxmlformats.org/officeDocument/2006/relationships/image" Target="../media/image172.jpeg"/><Relationship Id="rId9" Type="http://schemas.openxmlformats.org/officeDocument/2006/relationships/image" Target="../media/image17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83.jpeg"/><Relationship Id="rId4" Type="http://schemas.openxmlformats.org/officeDocument/2006/relationships/image" Target="../media/image182.jpeg"/></Relationships>
</file>

<file path=ppt/slides/_rels/slide2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7.png"/><Relationship Id="rId9" Type="http://schemas.openxmlformats.org/officeDocument/2006/relationships/image" Target="../media/image37.jpeg"/></Relationships>
</file>

<file path=ppt/slides/_rels/slide30.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jpeg"/><Relationship Id="rId12" Type="http://schemas.openxmlformats.org/officeDocument/2006/relationships/image" Target="../media/image195.png"/><Relationship Id="rId2" Type="http://schemas.openxmlformats.org/officeDocument/2006/relationships/image" Target="../media/image185.gif"/><Relationship Id="rId1" Type="http://schemas.openxmlformats.org/officeDocument/2006/relationships/slideLayout" Target="../slideLayouts/slideLayout17.xml"/><Relationship Id="rId6" Type="http://schemas.openxmlformats.org/officeDocument/2006/relationships/image" Target="../media/image189.jpeg"/><Relationship Id="rId11" Type="http://schemas.openxmlformats.org/officeDocument/2006/relationships/image" Target="../media/image194.png"/><Relationship Id="rId5" Type="http://schemas.openxmlformats.org/officeDocument/2006/relationships/image" Target="../media/image188.jpeg"/><Relationship Id="rId10" Type="http://schemas.openxmlformats.org/officeDocument/2006/relationships/image" Target="../media/image193.gif"/><Relationship Id="rId4" Type="http://schemas.openxmlformats.org/officeDocument/2006/relationships/image" Target="../media/image187.jpeg"/><Relationship Id="rId9" Type="http://schemas.openxmlformats.org/officeDocument/2006/relationships/image" Target="../media/image1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jpe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206.png"/><Relationship Id="rId2" Type="http://schemas.openxmlformats.org/officeDocument/2006/relationships/image" Target="../media/image196.png"/><Relationship Id="rId1" Type="http://schemas.openxmlformats.org/officeDocument/2006/relationships/slideLayout" Target="../slideLayouts/slideLayout17.xml"/><Relationship Id="rId6" Type="http://schemas.openxmlformats.org/officeDocument/2006/relationships/image" Target="../media/image200.png"/><Relationship Id="rId11" Type="http://schemas.openxmlformats.org/officeDocument/2006/relationships/image" Target="../media/image205.jpe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slideLayout" Target="../slideLayouts/slideLayout17.xml"/><Relationship Id="rId5" Type="http://schemas.openxmlformats.org/officeDocument/2006/relationships/image" Target="../media/image215.jpg"/><Relationship Id="rId4" Type="http://schemas.openxmlformats.org/officeDocument/2006/relationships/image" Target="../media/image214.jpeg"/></Relationships>
</file>

<file path=ppt/slides/_rels/slide3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3.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20.png"/><Relationship Id="rId10" Type="http://schemas.openxmlformats.org/officeDocument/2006/relationships/image" Target="../media/image225.png"/><Relationship Id="rId4" Type="http://schemas.openxmlformats.org/officeDocument/2006/relationships/image" Target="../media/image219.png"/><Relationship Id="rId9" Type="http://schemas.openxmlformats.org/officeDocument/2006/relationships/image" Target="../media/image224.png"/></Relationships>
</file>

<file path=ppt/slides/_rels/slide4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17.xml"/><Relationship Id="rId4" Type="http://schemas.openxmlformats.org/officeDocument/2006/relationships/image" Target="../media/image22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emf"/><Relationship Id="rId7" Type="http://schemas.openxmlformats.org/officeDocument/2006/relationships/image" Target="../media/image234.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33.png"/><Relationship Id="rId5" Type="http://schemas.openxmlformats.org/officeDocument/2006/relationships/image" Target="../media/image232.emf"/><Relationship Id="rId4" Type="http://schemas.openxmlformats.org/officeDocument/2006/relationships/image" Target="../media/image231.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39.png"/><Relationship Id="rId11" Type="http://schemas.openxmlformats.org/officeDocument/2006/relationships/image" Target="../media/image244.png"/><Relationship Id="rId5" Type="http://schemas.openxmlformats.org/officeDocument/2006/relationships/image" Target="../media/image238.png"/><Relationship Id="rId10" Type="http://schemas.openxmlformats.org/officeDocument/2006/relationships/image" Target="../media/image243.png"/><Relationship Id="rId4" Type="http://schemas.openxmlformats.org/officeDocument/2006/relationships/image" Target="../media/image237.png"/><Relationship Id="rId9" Type="http://schemas.openxmlformats.org/officeDocument/2006/relationships/image" Target="../media/image242.jpg"/></Relationships>
</file>

<file path=ppt/slides/_rels/slide47.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image" Target="../media/image246.jp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17.xml"/><Relationship Id="rId4" Type="http://schemas.openxmlformats.org/officeDocument/2006/relationships/image" Target="../media/image251.png"/></Relationships>
</file>

<file path=ppt/slides/_rels/slide5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7.xml"/><Relationship Id="rId5" Type="http://schemas.openxmlformats.org/officeDocument/2006/relationships/image" Target="../media/image260.png"/><Relationship Id="rId4" Type="http://schemas.openxmlformats.org/officeDocument/2006/relationships/image" Target="../media/image25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7.xml"/><Relationship Id="rId4" Type="http://schemas.openxmlformats.org/officeDocument/2006/relationships/image" Target="../media/image26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8" Type="http://schemas.openxmlformats.org/officeDocument/2006/relationships/image" Target="../media/image269.jpeg"/><Relationship Id="rId3" Type="http://schemas.openxmlformats.org/officeDocument/2006/relationships/image" Target="../media/image264.jpeg"/><Relationship Id="rId7" Type="http://schemas.openxmlformats.org/officeDocument/2006/relationships/image" Target="../media/image268.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 Id="rId9" Type="http://schemas.openxmlformats.org/officeDocument/2006/relationships/image" Target="../media/image270.jpeg"/></Relationships>
</file>

<file path=ppt/slides/_rels/slide6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hyperlink" Target="mailto:email@emailaddress.com" TargetMode="External"/><Relationship Id="rId4" Type="http://schemas.openxmlformats.org/officeDocument/2006/relationships/image" Target="../media/image272.png"/></Relationships>
</file>

<file path=ppt/slides/_rels/slide7.xml.rels><?xml version="1.0" encoding="UTF-8" standalone="yes"?>
<Relationships xmlns="http://schemas.openxmlformats.org/package/2006/relationships"><Relationship Id="rId13" Type="http://schemas.openxmlformats.org/officeDocument/2006/relationships/image" Target="../media/image56.jpeg"/><Relationship Id="rId18" Type="http://schemas.openxmlformats.org/officeDocument/2006/relationships/image" Target="../media/image61.jpeg"/><Relationship Id="rId26" Type="http://schemas.openxmlformats.org/officeDocument/2006/relationships/image" Target="../media/image69.png"/><Relationship Id="rId39" Type="http://schemas.openxmlformats.org/officeDocument/2006/relationships/image" Target="../media/image81.png"/><Relationship Id="rId21" Type="http://schemas.openxmlformats.org/officeDocument/2006/relationships/image" Target="../media/image64.jpeg"/><Relationship Id="rId34" Type="http://schemas.openxmlformats.org/officeDocument/2006/relationships/image" Target="../media/image76.jpeg"/><Relationship Id="rId42" Type="http://schemas.openxmlformats.org/officeDocument/2006/relationships/image" Target="../media/image7.png"/><Relationship Id="rId47" Type="http://schemas.openxmlformats.org/officeDocument/2006/relationships/image" Target="../media/image88.jpg"/><Relationship Id="rId50" Type="http://schemas.openxmlformats.org/officeDocument/2006/relationships/image" Target="../media/image90.jpg"/><Relationship Id="rId7"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59.jpeg"/><Relationship Id="rId29" Type="http://schemas.openxmlformats.org/officeDocument/2006/relationships/image" Target="../media/image71.png"/><Relationship Id="rId11" Type="http://schemas.openxmlformats.org/officeDocument/2006/relationships/image" Target="../media/image54.jpeg"/><Relationship Id="rId24" Type="http://schemas.openxmlformats.org/officeDocument/2006/relationships/image" Target="../media/image67.jpeg"/><Relationship Id="rId32" Type="http://schemas.openxmlformats.org/officeDocument/2006/relationships/image" Target="../media/image74.jpeg"/><Relationship Id="rId37" Type="http://schemas.openxmlformats.org/officeDocument/2006/relationships/image" Target="../media/image79.jpeg"/><Relationship Id="rId40" Type="http://schemas.openxmlformats.org/officeDocument/2006/relationships/image" Target="../media/image82.jpeg"/><Relationship Id="rId45" Type="http://schemas.openxmlformats.org/officeDocument/2006/relationships/image" Target="../media/image86.jpg"/><Relationship Id="rId5" Type="http://schemas.openxmlformats.org/officeDocument/2006/relationships/image" Target="../media/image49.png"/><Relationship Id="rId15" Type="http://schemas.openxmlformats.org/officeDocument/2006/relationships/image" Target="../media/image58.jpeg"/><Relationship Id="rId23" Type="http://schemas.openxmlformats.org/officeDocument/2006/relationships/image" Target="../media/image66.jpeg"/><Relationship Id="rId28" Type="http://schemas.microsoft.com/office/2007/relationships/hdphoto" Target="../media/hdphoto2.wdp"/><Relationship Id="rId36" Type="http://schemas.openxmlformats.org/officeDocument/2006/relationships/image" Target="../media/image78.jpeg"/><Relationship Id="rId49" Type="http://schemas.microsoft.com/office/2007/relationships/hdphoto" Target="../media/hdphoto3.wdp"/><Relationship Id="rId10" Type="http://schemas.openxmlformats.org/officeDocument/2006/relationships/image" Target="../media/image53.jpeg"/><Relationship Id="rId19" Type="http://schemas.openxmlformats.org/officeDocument/2006/relationships/image" Target="../media/image62.jpeg"/><Relationship Id="rId31" Type="http://schemas.openxmlformats.org/officeDocument/2006/relationships/image" Target="../media/image73.png"/><Relationship Id="rId44" Type="http://schemas.openxmlformats.org/officeDocument/2006/relationships/image" Target="../media/image85.jpeg"/><Relationship Id="rId4" Type="http://schemas.openxmlformats.org/officeDocument/2006/relationships/image" Target="../media/image48.jpeg"/><Relationship Id="rId9" Type="http://schemas.openxmlformats.org/officeDocument/2006/relationships/image" Target="../media/image52.png"/><Relationship Id="rId14" Type="http://schemas.openxmlformats.org/officeDocument/2006/relationships/image" Target="../media/image57.jpeg"/><Relationship Id="rId22" Type="http://schemas.openxmlformats.org/officeDocument/2006/relationships/image" Target="../media/image65.jpeg"/><Relationship Id="rId27" Type="http://schemas.openxmlformats.org/officeDocument/2006/relationships/image" Target="../media/image70.png"/><Relationship Id="rId30" Type="http://schemas.openxmlformats.org/officeDocument/2006/relationships/image" Target="../media/image72.jpeg"/><Relationship Id="rId35" Type="http://schemas.openxmlformats.org/officeDocument/2006/relationships/image" Target="../media/image77.png"/><Relationship Id="rId43" Type="http://schemas.openxmlformats.org/officeDocument/2006/relationships/image" Target="../media/image84.png"/><Relationship Id="rId48" Type="http://schemas.openxmlformats.org/officeDocument/2006/relationships/image" Target="../media/image89.png"/><Relationship Id="rId8" Type="http://schemas.openxmlformats.org/officeDocument/2006/relationships/image" Target="../media/image51.png"/><Relationship Id="rId51" Type="http://schemas.openxmlformats.org/officeDocument/2006/relationships/image" Target="../media/image91.jpg"/><Relationship Id="rId3" Type="http://schemas.openxmlformats.org/officeDocument/2006/relationships/image" Target="../media/image47.png"/><Relationship Id="rId12" Type="http://schemas.openxmlformats.org/officeDocument/2006/relationships/image" Target="../media/image55.jpeg"/><Relationship Id="rId17" Type="http://schemas.openxmlformats.org/officeDocument/2006/relationships/image" Target="../media/image60.jpeg"/><Relationship Id="rId25" Type="http://schemas.openxmlformats.org/officeDocument/2006/relationships/image" Target="../media/image68.jpeg"/><Relationship Id="rId33" Type="http://schemas.openxmlformats.org/officeDocument/2006/relationships/image" Target="../media/image75.jpeg"/><Relationship Id="rId38" Type="http://schemas.openxmlformats.org/officeDocument/2006/relationships/image" Target="../media/image80.jpeg"/><Relationship Id="rId46" Type="http://schemas.openxmlformats.org/officeDocument/2006/relationships/image" Target="../media/image87.jpg"/><Relationship Id="rId20" Type="http://schemas.openxmlformats.org/officeDocument/2006/relationships/image" Target="../media/image63.jpeg"/><Relationship Id="rId41" Type="http://schemas.openxmlformats.org/officeDocument/2006/relationships/image" Target="../media/image83.jpeg"/><Relationship Id="rId1" Type="http://schemas.openxmlformats.org/officeDocument/2006/relationships/slideLayout" Target="../slideLayouts/slideLayout15.xml"/><Relationship Id="rId6"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7.png"/><Relationship Id="rId1" Type="http://schemas.openxmlformats.org/officeDocument/2006/relationships/slideLayout" Target="../slideLayouts/slideLayout17.xml"/><Relationship Id="rId6" Type="http://schemas.microsoft.com/office/2007/relationships/hdphoto" Target="../media/hdphoto5.wdp"/><Relationship Id="rId11" Type="http://schemas.openxmlformats.org/officeDocument/2006/relationships/image" Target="../media/image98.png"/><Relationship Id="rId5" Type="http://schemas.openxmlformats.org/officeDocument/2006/relationships/image" Target="../media/image93.png"/><Relationship Id="rId15" Type="http://schemas.openxmlformats.org/officeDocument/2006/relationships/image" Target="../media/image102.png"/><Relationship Id="rId10" Type="http://schemas.openxmlformats.org/officeDocument/2006/relationships/image" Target="../media/image97.png"/><Relationship Id="rId4" Type="http://schemas.microsoft.com/office/2007/relationships/hdphoto" Target="../media/hdphoto4.wdp"/><Relationship Id="rId9" Type="http://schemas.openxmlformats.org/officeDocument/2006/relationships/image" Target="../media/image96.jpeg"/><Relationship Id="rId1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17.xml"/><Relationship Id="rId5" Type="http://schemas.openxmlformats.org/officeDocument/2006/relationships/image" Target="../media/image10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5625" y="3559969"/>
            <a:ext cx="5486400" cy="646331"/>
          </a:xfrm>
          <a:prstGeom prst="rect">
            <a:avLst/>
          </a:prstGeom>
          <a:noFill/>
        </p:spPr>
        <p:txBody>
          <a:bodyPr wrap="square" rtlCol="0">
            <a:spAutoFit/>
          </a:bodyPr>
          <a:lstStyle/>
          <a:p>
            <a:pPr algn="ctr"/>
            <a:r>
              <a:rPr lang="en-US" sz="1800" spc="200" dirty="0" smtClean="0">
                <a:solidFill>
                  <a:schemeClr val="bg1"/>
                </a:solidFill>
              </a:rPr>
              <a:t>AGENCY CAPABILITIES DECK</a:t>
            </a:r>
          </a:p>
          <a:p>
            <a:pPr algn="ctr"/>
            <a:r>
              <a:rPr lang="en-US" sz="1800" spc="200" dirty="0" smtClean="0">
                <a:solidFill>
                  <a:schemeClr val="bg1"/>
                </a:solidFill>
              </a:rPr>
              <a:t>2020</a:t>
            </a:r>
            <a:endParaRPr lang="en-US" sz="1800" spc="200" dirty="0">
              <a:solidFill>
                <a:schemeClr val="bg1"/>
              </a:solidFill>
            </a:endParaRPr>
          </a:p>
        </p:txBody>
      </p:sp>
    </p:spTree>
    <p:extLst>
      <p:ext uri="{BB962C8B-B14F-4D97-AF65-F5344CB8AC3E}">
        <p14:creationId xmlns:p14="http://schemas.microsoft.com/office/powerpoint/2010/main" val="3772038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9C49F2A5-8027-4019-9669-6824146726EF}"/>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757669" y="3331369"/>
            <a:ext cx="1194519" cy="1189986"/>
          </a:xfrm>
          <a:prstGeom prst="rect">
            <a:avLst/>
          </a:prstGeom>
        </p:spPr>
      </p:pic>
      <p:sp>
        <p:nvSpPr>
          <p:cNvPr id="63" name="TextBox 62">
            <a:extLst>
              <a:ext uri="{FF2B5EF4-FFF2-40B4-BE49-F238E27FC236}">
                <a16:creationId xmlns:a16="http://schemas.microsoft.com/office/drawing/2014/main" id="{411B253C-AEC4-47E8-91EF-6B76F2947456}"/>
              </a:ext>
            </a:extLst>
          </p:cNvPr>
          <p:cNvSpPr txBox="1"/>
          <p:nvPr/>
        </p:nvSpPr>
        <p:spPr>
          <a:xfrm>
            <a:off x="568661" y="4561556"/>
            <a:ext cx="1704459" cy="677108"/>
          </a:xfrm>
          <a:prstGeom prst="rect">
            <a:avLst/>
          </a:prstGeom>
          <a:noFill/>
        </p:spPr>
        <p:txBody>
          <a:bodyPr wrap="square" rtlCol="0">
            <a:spAutoFit/>
          </a:bodyPr>
          <a:lstStyle/>
          <a:p>
            <a:pPr algn="ctr"/>
            <a:r>
              <a:rPr lang="en-US" sz="1000" b="1" kern="2000" spc="120" dirty="0" smtClean="0">
                <a:latin typeface="+mj-lt"/>
              </a:rPr>
              <a:t>KEVIN HAINES</a:t>
            </a:r>
          </a:p>
          <a:p>
            <a:pPr algn="ctr"/>
            <a:r>
              <a:rPr lang="en-US" sz="900" kern="2000" spc="120" dirty="0" smtClean="0"/>
              <a:t>Client Development Strategist</a:t>
            </a:r>
            <a:endParaRPr lang="en-US" sz="900" kern="2000" spc="120" dirty="0"/>
          </a:p>
          <a:p>
            <a:pPr algn="ctr"/>
            <a:endParaRPr lang="en-US" sz="1000" b="1" kern="2000" spc="120" dirty="0">
              <a:latin typeface="+mj-lt"/>
            </a:endParaRPr>
          </a:p>
        </p:txBody>
      </p:sp>
      <p:sp>
        <p:nvSpPr>
          <p:cNvPr id="30" name="TextBox 29">
            <a:extLst>
              <a:ext uri="{FF2B5EF4-FFF2-40B4-BE49-F238E27FC236}">
                <a16:creationId xmlns:a16="http://schemas.microsoft.com/office/drawing/2014/main" id="{411B253C-AEC4-47E8-91EF-6B76F2947456}"/>
              </a:ext>
            </a:extLst>
          </p:cNvPr>
          <p:cNvSpPr txBox="1"/>
          <p:nvPr/>
        </p:nvSpPr>
        <p:spPr>
          <a:xfrm>
            <a:off x="2755961" y="2730461"/>
            <a:ext cx="1851140" cy="677108"/>
          </a:xfrm>
          <a:prstGeom prst="rect">
            <a:avLst/>
          </a:prstGeom>
          <a:noFill/>
        </p:spPr>
        <p:txBody>
          <a:bodyPr wrap="square" rtlCol="0">
            <a:spAutoFit/>
          </a:bodyPr>
          <a:lstStyle/>
          <a:p>
            <a:pPr algn="ctr"/>
            <a:r>
              <a:rPr lang="en-US" sz="1000" b="1" kern="2000" spc="120" dirty="0" smtClean="0">
                <a:latin typeface="+mj-lt"/>
              </a:rPr>
              <a:t>ERICA MAURER</a:t>
            </a:r>
          </a:p>
          <a:p>
            <a:pPr algn="ctr"/>
            <a:r>
              <a:rPr lang="en-US" sz="900" kern="2000" spc="120" dirty="0" smtClean="0"/>
              <a:t>Client Development Manager</a:t>
            </a:r>
            <a:endParaRPr lang="en-US" sz="900" kern="2000" spc="120" dirty="0"/>
          </a:p>
          <a:p>
            <a:pPr algn="ctr"/>
            <a:endParaRPr lang="en-US" sz="1000" b="1" kern="2000" spc="120" dirty="0">
              <a:latin typeface="+mj-lt"/>
            </a:endParaRPr>
          </a:p>
        </p:txBody>
      </p:sp>
      <p:sp>
        <p:nvSpPr>
          <p:cNvPr id="31" name="TextBox 30">
            <a:extLst>
              <a:ext uri="{FF2B5EF4-FFF2-40B4-BE49-F238E27FC236}">
                <a16:creationId xmlns:a16="http://schemas.microsoft.com/office/drawing/2014/main" id="{411B253C-AEC4-47E8-91EF-6B76F2947456}"/>
              </a:ext>
            </a:extLst>
          </p:cNvPr>
          <p:cNvSpPr txBox="1"/>
          <p:nvPr/>
        </p:nvSpPr>
        <p:spPr>
          <a:xfrm>
            <a:off x="7145857" y="2750511"/>
            <a:ext cx="1608115" cy="677108"/>
          </a:xfrm>
          <a:prstGeom prst="rect">
            <a:avLst/>
          </a:prstGeom>
          <a:noFill/>
        </p:spPr>
        <p:txBody>
          <a:bodyPr wrap="square" rtlCol="0">
            <a:spAutoFit/>
          </a:bodyPr>
          <a:lstStyle/>
          <a:p>
            <a:pPr algn="ctr"/>
            <a:r>
              <a:rPr lang="en-US" sz="1000" b="1" kern="2000" spc="120" dirty="0" smtClean="0">
                <a:latin typeface="+mj-lt"/>
              </a:rPr>
              <a:t>TONYA CHAMPA</a:t>
            </a:r>
          </a:p>
          <a:p>
            <a:pPr algn="ctr"/>
            <a:r>
              <a:rPr lang="en-US" sz="900" kern="2000" spc="120" dirty="0"/>
              <a:t>Client Development Manager</a:t>
            </a:r>
          </a:p>
          <a:p>
            <a:pPr algn="ctr"/>
            <a:endParaRPr lang="en-US" sz="1000" b="1" kern="2000" spc="120" dirty="0">
              <a:latin typeface="+mj-lt"/>
            </a:endParaRPr>
          </a:p>
        </p:txBody>
      </p:sp>
      <p:sp>
        <p:nvSpPr>
          <p:cNvPr id="32" name="TextBox 31">
            <a:extLst>
              <a:ext uri="{FF2B5EF4-FFF2-40B4-BE49-F238E27FC236}">
                <a16:creationId xmlns:a16="http://schemas.microsoft.com/office/drawing/2014/main" id="{411B253C-AEC4-47E8-91EF-6B76F2947456}"/>
              </a:ext>
            </a:extLst>
          </p:cNvPr>
          <p:cNvSpPr txBox="1"/>
          <p:nvPr/>
        </p:nvSpPr>
        <p:spPr>
          <a:xfrm>
            <a:off x="7145857" y="4610985"/>
            <a:ext cx="1620010" cy="677108"/>
          </a:xfrm>
          <a:prstGeom prst="rect">
            <a:avLst/>
          </a:prstGeom>
          <a:noFill/>
        </p:spPr>
        <p:txBody>
          <a:bodyPr wrap="square" rtlCol="0">
            <a:spAutoFit/>
          </a:bodyPr>
          <a:lstStyle/>
          <a:p>
            <a:pPr algn="ctr"/>
            <a:r>
              <a:rPr lang="en-US" sz="1000" b="1" kern="2000" spc="120" dirty="0" smtClean="0">
                <a:latin typeface="+mj-lt"/>
              </a:rPr>
              <a:t>CHRIS WILLIAMS</a:t>
            </a:r>
          </a:p>
          <a:p>
            <a:pPr algn="ctr"/>
            <a:r>
              <a:rPr lang="en-US" sz="900" kern="2000" spc="120" dirty="0"/>
              <a:t>Client Development </a:t>
            </a:r>
            <a:r>
              <a:rPr lang="en-US" sz="900" kern="2000" spc="120" dirty="0" smtClean="0"/>
              <a:t>Strategist</a:t>
            </a:r>
            <a:endParaRPr lang="en-US" sz="900" kern="2000" spc="120" dirty="0"/>
          </a:p>
          <a:p>
            <a:pPr algn="ctr"/>
            <a:endParaRPr lang="en-US" sz="1000" b="1" kern="2000" spc="120" dirty="0">
              <a:latin typeface="+mj-lt"/>
            </a:endParaRPr>
          </a:p>
        </p:txBody>
      </p:sp>
      <p:sp>
        <p:nvSpPr>
          <p:cNvPr id="33" name="TextBox 32">
            <a:extLst>
              <a:ext uri="{FF2B5EF4-FFF2-40B4-BE49-F238E27FC236}">
                <a16:creationId xmlns:a16="http://schemas.microsoft.com/office/drawing/2014/main" id="{411B253C-AEC4-47E8-91EF-6B76F2947456}"/>
              </a:ext>
            </a:extLst>
          </p:cNvPr>
          <p:cNvSpPr txBox="1"/>
          <p:nvPr/>
        </p:nvSpPr>
        <p:spPr>
          <a:xfrm>
            <a:off x="4959431" y="4600165"/>
            <a:ext cx="1600772" cy="677108"/>
          </a:xfrm>
          <a:prstGeom prst="rect">
            <a:avLst/>
          </a:prstGeom>
          <a:noFill/>
        </p:spPr>
        <p:txBody>
          <a:bodyPr wrap="square" rtlCol="0">
            <a:spAutoFit/>
          </a:bodyPr>
          <a:lstStyle/>
          <a:p>
            <a:pPr algn="ctr"/>
            <a:r>
              <a:rPr lang="en-US" sz="1000" b="1" kern="2000" spc="120" dirty="0" smtClean="0">
                <a:latin typeface="+mj-lt"/>
              </a:rPr>
              <a:t>SOPHIE MITCHELL</a:t>
            </a:r>
          </a:p>
          <a:p>
            <a:pPr algn="ctr"/>
            <a:r>
              <a:rPr lang="en-US" sz="900" kern="2000" spc="120" dirty="0"/>
              <a:t>Client Development </a:t>
            </a:r>
            <a:r>
              <a:rPr lang="en-US" sz="900" kern="2000" spc="120" dirty="0" smtClean="0"/>
              <a:t>Strategist</a:t>
            </a:r>
            <a:endParaRPr lang="en-US" sz="900" kern="2000" spc="120" dirty="0"/>
          </a:p>
          <a:p>
            <a:pPr algn="ctr"/>
            <a:endParaRPr lang="en-US" sz="1000" b="1" kern="2000" spc="120" dirty="0">
              <a:latin typeface="+mj-lt"/>
            </a:endParaRPr>
          </a:p>
        </p:txBody>
      </p:sp>
      <p:grpSp>
        <p:nvGrpSpPr>
          <p:cNvPr id="69" name="Group 68"/>
          <p:cNvGrpSpPr/>
          <p:nvPr/>
        </p:nvGrpSpPr>
        <p:grpSpPr>
          <a:xfrm>
            <a:off x="2826506" y="3371569"/>
            <a:ext cx="1782601" cy="1907295"/>
            <a:chOff x="-785142" y="6200996"/>
            <a:chExt cx="2184521" cy="2337329"/>
          </a:xfrm>
        </p:grpSpPr>
        <p:pic>
          <p:nvPicPr>
            <p:cNvPr id="57" name="Picture 56"/>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498162" y="6200996"/>
              <a:ext cx="1465824" cy="1458290"/>
            </a:xfrm>
            <a:prstGeom prst="rect">
              <a:avLst/>
            </a:prstGeom>
          </p:spPr>
        </p:pic>
        <p:sp>
          <p:nvSpPr>
            <p:cNvPr id="64" name="TextBox 63">
              <a:extLst>
                <a:ext uri="{FF2B5EF4-FFF2-40B4-BE49-F238E27FC236}">
                  <a16:creationId xmlns:a16="http://schemas.microsoft.com/office/drawing/2014/main" id="{411B253C-AEC4-47E8-91EF-6B76F2947456}"/>
                </a:ext>
              </a:extLst>
            </p:cNvPr>
            <p:cNvSpPr txBox="1"/>
            <p:nvPr/>
          </p:nvSpPr>
          <p:spPr>
            <a:xfrm>
              <a:off x="-785142" y="7708551"/>
              <a:ext cx="2184521" cy="829774"/>
            </a:xfrm>
            <a:prstGeom prst="rect">
              <a:avLst/>
            </a:prstGeom>
            <a:noFill/>
          </p:spPr>
          <p:txBody>
            <a:bodyPr wrap="square" rtlCol="0">
              <a:spAutoFit/>
            </a:bodyPr>
            <a:lstStyle/>
            <a:p>
              <a:pPr algn="ctr"/>
              <a:r>
                <a:rPr lang="en-US" sz="1000" b="1" kern="2000" spc="120" dirty="0" smtClean="0">
                  <a:latin typeface="+mj-lt"/>
                </a:rPr>
                <a:t>MACKENZIE LEHMEN</a:t>
              </a:r>
            </a:p>
            <a:p>
              <a:pPr algn="ctr"/>
              <a:r>
                <a:rPr lang="en-US" sz="900" kern="2000" spc="120" dirty="0"/>
                <a:t>Client Development </a:t>
              </a:r>
              <a:r>
                <a:rPr lang="en-US" sz="900" kern="2000" spc="120" dirty="0" smtClean="0"/>
                <a:t>Strategist</a:t>
              </a:r>
              <a:endParaRPr lang="en-US" sz="900" kern="2000" spc="120" dirty="0"/>
            </a:p>
            <a:p>
              <a:pPr algn="ctr"/>
              <a:endParaRPr lang="en-US" sz="1000" b="1" kern="2000" spc="120" dirty="0">
                <a:latin typeface="+mj-lt"/>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635" y="1494330"/>
            <a:ext cx="1298561" cy="127417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388" y="1494330"/>
            <a:ext cx="1170432" cy="1176528"/>
          </a:xfrm>
          <a:prstGeom prst="rect">
            <a:avLst/>
          </a:prstGeom>
        </p:spPr>
      </p:pic>
      <p:sp>
        <p:nvSpPr>
          <p:cNvPr id="47" name="Title 46"/>
          <p:cNvSpPr>
            <a:spLocks noGrp="1"/>
          </p:cNvSpPr>
          <p:nvPr>
            <p:ph type="title" idx="4294967295"/>
          </p:nvPr>
        </p:nvSpPr>
        <p:spPr>
          <a:xfrm>
            <a:off x="539095" y="207169"/>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901030" y="401271"/>
            <a:ext cx="6890071" cy="646331"/>
          </a:xfrm>
          <a:prstGeom prst="rect">
            <a:avLst/>
          </a:prstGeom>
          <a:noFill/>
        </p:spPr>
        <p:txBody>
          <a:bodyPr wrap="square" rtlCol="0">
            <a:spAutoFit/>
          </a:bodyPr>
          <a:lstStyle/>
          <a:p>
            <a:r>
              <a:rPr lang="en-US" sz="1200" b="1" dirty="0" smtClean="0"/>
              <a:t>Our Client Development Team </a:t>
            </a:r>
            <a:r>
              <a:rPr lang="en-US" sz="1200" dirty="0"/>
              <a:t>offers </a:t>
            </a:r>
            <a:r>
              <a:rPr lang="en-US" sz="1200" dirty="0" smtClean="0"/>
              <a:t>strategic campaign strategy development, providing research and working with client goals and industry benchmarks to develop robust media plans and campaign strategies to help clients achieve business goals. </a:t>
            </a:r>
            <a:endParaRPr lang="en-US" sz="1200" dirty="0"/>
          </a:p>
        </p:txBody>
      </p:sp>
      <p:sp>
        <p:nvSpPr>
          <p:cNvPr id="59" name="TextBox 58">
            <a:extLst>
              <a:ext uri="{FF2B5EF4-FFF2-40B4-BE49-F238E27FC236}">
                <a16:creationId xmlns:a16="http://schemas.microsoft.com/office/drawing/2014/main" id="{411B253C-AEC4-47E8-91EF-6B76F2947456}"/>
              </a:ext>
            </a:extLst>
          </p:cNvPr>
          <p:cNvSpPr txBox="1"/>
          <p:nvPr/>
        </p:nvSpPr>
        <p:spPr>
          <a:xfrm>
            <a:off x="330518" y="2768504"/>
            <a:ext cx="1995159" cy="523220"/>
          </a:xfrm>
          <a:prstGeom prst="rect">
            <a:avLst/>
          </a:prstGeom>
          <a:noFill/>
        </p:spPr>
        <p:txBody>
          <a:bodyPr wrap="square" rtlCol="0">
            <a:spAutoFit/>
          </a:bodyPr>
          <a:lstStyle/>
          <a:p>
            <a:pPr algn="ctr"/>
            <a:r>
              <a:rPr lang="en-US" sz="1000" b="1" kern="2000" spc="120" dirty="0" smtClean="0">
                <a:latin typeface="+mj-lt"/>
              </a:rPr>
              <a:t>LAURA IWANSKI</a:t>
            </a:r>
          </a:p>
          <a:p>
            <a:pPr algn="ctr"/>
            <a:r>
              <a:rPr lang="en-US" sz="900" kern="2000" spc="120" dirty="0" smtClean="0">
                <a:latin typeface="+mj-lt"/>
              </a:rPr>
              <a:t>Director, Client Development</a:t>
            </a:r>
            <a:endParaRPr lang="en-US" sz="900" kern="2000" spc="120" dirty="0">
              <a:latin typeface="+mj-lt"/>
            </a:endParaRPr>
          </a:p>
        </p:txBody>
      </p:sp>
      <p:pic>
        <p:nvPicPr>
          <p:cNvPr id="75" name="Picture 7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9842" y="3378931"/>
            <a:ext cx="1164336" cy="11826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3694" y="3407569"/>
            <a:ext cx="1164336" cy="1170432"/>
          </a:xfrm>
          <a:prstGeom prst="rect">
            <a:avLst/>
          </a:prstGeom>
        </p:spPr>
      </p:pic>
      <p:pic>
        <p:nvPicPr>
          <p:cNvPr id="6" name="Picture 5"/>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716358" y="1508381"/>
            <a:ext cx="1214473" cy="1195355"/>
          </a:xfrm>
          <a:prstGeom prst="rect">
            <a:avLst/>
          </a:prstGeom>
        </p:spPr>
      </p:pic>
      <p:pic>
        <p:nvPicPr>
          <p:cNvPr id="20" name="Picture 16" descr="Maureen Zwilling"/>
          <p:cNvPicPr>
            <a:picLocks noChangeAspect="1" noChangeArrowheads="1"/>
          </p:cNvPicPr>
          <p:nvPr/>
        </p:nvPicPr>
        <p:blipFill rotWithShape="1">
          <a:blip r:embed="rId10">
            <a:grayscl/>
            <a:extLst>
              <a:ext uri="{28A0092B-C50C-407E-A947-70E740481C1C}">
                <a14:useLocalDpi xmlns:a14="http://schemas.microsoft.com/office/drawing/2010/main" val="0"/>
              </a:ext>
            </a:extLst>
          </a:blip>
          <a:srcRect l="1895" t="6232" r="3414" b="-304"/>
          <a:stretch/>
        </p:blipFill>
        <p:spPr bwMode="auto">
          <a:xfrm>
            <a:off x="5140501" y="1521357"/>
            <a:ext cx="1201787" cy="11726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11B253C-AEC4-47E8-91EF-6B76F2947456}"/>
              </a:ext>
            </a:extLst>
          </p:cNvPr>
          <p:cNvSpPr txBox="1"/>
          <p:nvPr/>
        </p:nvSpPr>
        <p:spPr>
          <a:xfrm>
            <a:off x="4670023" y="2735978"/>
            <a:ext cx="2077316" cy="677108"/>
          </a:xfrm>
          <a:prstGeom prst="rect">
            <a:avLst/>
          </a:prstGeom>
          <a:noFill/>
        </p:spPr>
        <p:txBody>
          <a:bodyPr wrap="square" rtlCol="0">
            <a:spAutoFit/>
          </a:bodyPr>
          <a:lstStyle/>
          <a:p>
            <a:pPr algn="ctr"/>
            <a:r>
              <a:rPr lang="en-US" sz="1000" b="1" kern="2000" spc="120" dirty="0" smtClean="0">
                <a:latin typeface="+mj-lt"/>
              </a:rPr>
              <a:t>MAUREEN ZWILLING</a:t>
            </a:r>
          </a:p>
          <a:p>
            <a:pPr algn="ctr"/>
            <a:r>
              <a:rPr lang="en-US" sz="900" kern="2000" spc="120" dirty="0"/>
              <a:t>Client Development Manager</a:t>
            </a:r>
          </a:p>
          <a:p>
            <a:pPr algn="ctr"/>
            <a:endParaRPr lang="en-US" sz="1000" b="1" kern="2000" spc="120" dirty="0">
              <a:latin typeface="+mj-lt"/>
            </a:endParaRPr>
          </a:p>
        </p:txBody>
      </p:sp>
    </p:spTree>
    <p:extLst>
      <p:ext uri="{BB962C8B-B14F-4D97-AF65-F5344CB8AC3E}">
        <p14:creationId xmlns:p14="http://schemas.microsoft.com/office/powerpoint/2010/main" val="269869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6"/>
          <p:cNvSpPr txBox="1">
            <a:spLocks/>
          </p:cNvSpPr>
          <p:nvPr/>
        </p:nvSpPr>
        <p:spPr>
          <a:xfrm>
            <a:off x="539095" y="394067"/>
            <a:ext cx="2414588" cy="1219200"/>
          </a:xfrm>
          <a:prstGeom prst="rect">
            <a:avLst/>
          </a:prstGeom>
        </p:spPr>
        <p:txBody>
          <a:bodyPr vert="horz" lIns="91440" tIns="45720" rIns="91440" bIns="45720" rtlCol="0" anchor="ctr">
            <a:normAutofit/>
          </a:bodyPr>
          <a:lstStyle>
            <a:lvl1pPr algn="l" defTabSz="685160" rtl="0" eaLnBrk="1" latinLnBrk="0" hangingPunct="1">
              <a:lnSpc>
                <a:spcPct val="90000"/>
              </a:lnSpc>
              <a:spcBef>
                <a:spcPct val="0"/>
              </a:spcBef>
              <a:buNone/>
              <a:defRPr sz="3297" kern="1200">
                <a:solidFill>
                  <a:schemeClr val="tx1"/>
                </a:solidFill>
                <a:latin typeface="+mj-lt"/>
                <a:ea typeface="+mj-ea"/>
                <a:cs typeface="+mj-cs"/>
              </a:defRPr>
            </a:lvl1pPr>
          </a:lstStyle>
          <a:p>
            <a:r>
              <a:rPr lang="en-US" sz="2400" smtClean="0"/>
              <a:t>MEET </a:t>
            </a:r>
            <a:br>
              <a:rPr lang="en-US" sz="2400" smtClean="0"/>
            </a:br>
            <a:r>
              <a:rPr lang="en-US" sz="2400" smtClean="0"/>
              <a:t>YOUR</a:t>
            </a:r>
            <a:br>
              <a:rPr lang="en-US" sz="2400" smtClean="0"/>
            </a:br>
            <a:r>
              <a:rPr lang="en-US" sz="2400" b="1" smtClean="0"/>
              <a:t>TEAM</a:t>
            </a:r>
            <a:endParaRPr lang="en-US" sz="2400" b="1" dirty="0"/>
          </a:p>
        </p:txBody>
      </p:sp>
      <p:sp>
        <p:nvSpPr>
          <p:cNvPr id="3" name="TextBox 2"/>
          <p:cNvSpPr txBox="1"/>
          <p:nvPr/>
        </p:nvSpPr>
        <p:spPr>
          <a:xfrm>
            <a:off x="1901031" y="588169"/>
            <a:ext cx="6324600" cy="646331"/>
          </a:xfrm>
          <a:prstGeom prst="rect">
            <a:avLst/>
          </a:prstGeom>
          <a:noFill/>
        </p:spPr>
        <p:txBody>
          <a:bodyPr wrap="square" rtlCol="0">
            <a:spAutoFit/>
          </a:bodyPr>
          <a:lstStyle/>
          <a:p>
            <a:r>
              <a:rPr lang="en-US" sz="1200" b="1" smtClean="0"/>
              <a:t>Our Insights Team </a:t>
            </a:r>
            <a:r>
              <a:rPr lang="en-US" sz="1200"/>
              <a:t>supports clients and </a:t>
            </a:r>
            <a:r>
              <a:rPr lang="en-US" sz="1200" smtClean="0"/>
              <a:t>their marketing campaigns </a:t>
            </a:r>
            <a:r>
              <a:rPr lang="en-US" sz="1200"/>
              <a:t>by providing </a:t>
            </a:r>
            <a:r>
              <a:rPr lang="en-US" sz="1200" smtClean="0"/>
              <a:t>and interpreting </a:t>
            </a:r>
            <a:r>
              <a:rPr lang="en-US" sz="1200"/>
              <a:t>data to determine </a:t>
            </a:r>
            <a:r>
              <a:rPr lang="en-US" sz="1200" smtClean="0"/>
              <a:t>the optimal </a:t>
            </a:r>
            <a:r>
              <a:rPr lang="en-US" sz="1200"/>
              <a:t>audience and the best marketing platforms to reach them. </a:t>
            </a:r>
            <a:endParaRPr lang="en-US" sz="1200" b="1" dirty="0">
              <a:solidFill>
                <a:schemeClr val="accent1">
                  <a:lumMod val="7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411B253C-AEC4-47E8-91EF-6B76F2947456}"/>
              </a:ext>
            </a:extLst>
          </p:cNvPr>
          <p:cNvSpPr txBox="1"/>
          <p:nvPr/>
        </p:nvSpPr>
        <p:spPr>
          <a:xfrm>
            <a:off x="2457854" y="2965647"/>
            <a:ext cx="2304761" cy="384721"/>
          </a:xfrm>
          <a:prstGeom prst="rect">
            <a:avLst/>
          </a:prstGeom>
          <a:noFill/>
        </p:spPr>
        <p:txBody>
          <a:bodyPr wrap="square" rtlCol="0">
            <a:spAutoFit/>
          </a:bodyPr>
          <a:lstStyle/>
          <a:p>
            <a:pPr algn="ctr"/>
            <a:r>
              <a:rPr lang="en-US" sz="1000" b="1" kern="2000" spc="120" dirty="0" smtClean="0">
                <a:latin typeface="+mj-lt"/>
              </a:rPr>
              <a:t>MELISSA FIX</a:t>
            </a:r>
          </a:p>
          <a:p>
            <a:pPr algn="ctr"/>
            <a:r>
              <a:rPr lang="en-US" sz="900" kern="2000" spc="120" dirty="0" smtClean="0">
                <a:latin typeface="+mj-lt"/>
              </a:rPr>
              <a:t>Data Research Manager</a:t>
            </a:r>
            <a:endParaRPr lang="en-US" sz="900" kern="2000" spc="120" dirty="0">
              <a:latin typeface="+mj-l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115" y="1801311"/>
            <a:ext cx="1194816" cy="1164336"/>
          </a:xfrm>
          <a:prstGeom prst="rect">
            <a:avLst/>
          </a:prstGeom>
        </p:spPr>
      </p:pic>
      <p:sp>
        <p:nvSpPr>
          <p:cNvPr id="10" name="TextBox 9">
            <a:extLst>
              <a:ext uri="{FF2B5EF4-FFF2-40B4-BE49-F238E27FC236}">
                <a16:creationId xmlns:a16="http://schemas.microsoft.com/office/drawing/2014/main" id="{411B253C-AEC4-47E8-91EF-6B76F2947456}"/>
              </a:ext>
            </a:extLst>
          </p:cNvPr>
          <p:cNvSpPr txBox="1"/>
          <p:nvPr/>
        </p:nvSpPr>
        <p:spPr>
          <a:xfrm>
            <a:off x="4409601" y="2965647"/>
            <a:ext cx="2304761" cy="384721"/>
          </a:xfrm>
          <a:prstGeom prst="rect">
            <a:avLst/>
          </a:prstGeom>
          <a:noFill/>
        </p:spPr>
        <p:txBody>
          <a:bodyPr wrap="square" rtlCol="0">
            <a:spAutoFit/>
          </a:bodyPr>
          <a:lstStyle/>
          <a:p>
            <a:pPr algn="ctr"/>
            <a:r>
              <a:rPr lang="en-US" sz="1000" b="1" kern="2000" spc="120" dirty="0" smtClean="0">
                <a:latin typeface="+mj-lt"/>
              </a:rPr>
              <a:t>ZACH BRYANT</a:t>
            </a:r>
          </a:p>
          <a:p>
            <a:pPr algn="ctr"/>
            <a:r>
              <a:rPr lang="en-US" sz="900" kern="2000" spc="120" dirty="0" smtClean="0">
                <a:latin typeface="+mj-lt"/>
              </a:rPr>
              <a:t>Market Research Analyst</a:t>
            </a:r>
          </a:p>
        </p:txBody>
      </p:sp>
      <p:sp>
        <p:nvSpPr>
          <p:cNvPr id="11" name="TextBox 10">
            <a:extLst>
              <a:ext uri="{FF2B5EF4-FFF2-40B4-BE49-F238E27FC236}">
                <a16:creationId xmlns:a16="http://schemas.microsoft.com/office/drawing/2014/main" id="{411B253C-AEC4-47E8-91EF-6B76F2947456}"/>
              </a:ext>
            </a:extLst>
          </p:cNvPr>
          <p:cNvSpPr txBox="1"/>
          <p:nvPr/>
        </p:nvSpPr>
        <p:spPr>
          <a:xfrm>
            <a:off x="6547781" y="2965647"/>
            <a:ext cx="2304761" cy="523220"/>
          </a:xfrm>
          <a:prstGeom prst="rect">
            <a:avLst/>
          </a:prstGeom>
          <a:noFill/>
        </p:spPr>
        <p:txBody>
          <a:bodyPr wrap="square" rtlCol="0">
            <a:spAutoFit/>
          </a:bodyPr>
          <a:lstStyle/>
          <a:p>
            <a:pPr algn="ctr"/>
            <a:r>
              <a:rPr lang="en-US" sz="1000" b="1" kern="2000" spc="120" dirty="0" smtClean="0">
                <a:latin typeface="+mj-lt"/>
              </a:rPr>
              <a:t>MARK BENSON</a:t>
            </a:r>
          </a:p>
          <a:p>
            <a:pPr algn="ctr"/>
            <a:r>
              <a:rPr lang="en-US" sz="900" kern="2000" spc="120" dirty="0" smtClean="0">
                <a:latin typeface="+mj-lt"/>
              </a:rPr>
              <a:t>Cartographer &amp; </a:t>
            </a:r>
            <a:br>
              <a:rPr lang="en-US" sz="900" kern="2000" spc="120" dirty="0" smtClean="0">
                <a:latin typeface="+mj-lt"/>
              </a:rPr>
            </a:br>
            <a:r>
              <a:rPr lang="en-US" sz="900" kern="2000" spc="120" dirty="0" smtClean="0">
                <a:latin typeface="+mj-lt"/>
              </a:rPr>
              <a:t>Geospatial Analyst</a:t>
            </a:r>
            <a:endParaRPr lang="en-US" sz="900" kern="2000" spc="120" dirty="0">
              <a:latin typeface="+mj-lt"/>
            </a:endParaRPr>
          </a:p>
        </p:txBody>
      </p:sp>
      <p:pic>
        <p:nvPicPr>
          <p:cNvPr id="12" name="Picture 18" descr="Zach Bryan"/>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r="7148" b="5732"/>
          <a:stretch/>
        </p:blipFill>
        <p:spPr bwMode="auto">
          <a:xfrm>
            <a:off x="4985624" y="1798332"/>
            <a:ext cx="1152716" cy="11702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Mark Benson"/>
          <p:cNvPicPr>
            <a:picLocks noChangeAspect="1" noChangeArrowheads="1"/>
          </p:cNvPicPr>
          <p:nvPr/>
        </p:nvPicPr>
        <p:blipFill rotWithShape="1">
          <a:blip r:embed="rId4">
            <a:extLst>
              <a:ext uri="{28A0092B-C50C-407E-A947-70E740481C1C}">
                <a14:useLocalDpi xmlns:a14="http://schemas.microsoft.com/office/drawing/2010/main" val="0"/>
              </a:ext>
            </a:extLst>
          </a:blip>
          <a:srcRect b="-379"/>
          <a:stretch/>
        </p:blipFill>
        <p:spPr bwMode="auto">
          <a:xfrm>
            <a:off x="7101675" y="1807369"/>
            <a:ext cx="1196972" cy="11848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11B253C-AEC4-47E8-91EF-6B76F2947456}"/>
              </a:ext>
            </a:extLst>
          </p:cNvPr>
          <p:cNvSpPr txBox="1"/>
          <p:nvPr/>
        </p:nvSpPr>
        <p:spPr>
          <a:xfrm>
            <a:off x="634532" y="3057024"/>
            <a:ext cx="1995159" cy="523220"/>
          </a:xfrm>
          <a:prstGeom prst="rect">
            <a:avLst/>
          </a:prstGeom>
          <a:noFill/>
        </p:spPr>
        <p:txBody>
          <a:bodyPr wrap="square" rtlCol="0">
            <a:spAutoFit/>
          </a:bodyPr>
          <a:lstStyle/>
          <a:p>
            <a:pPr algn="ctr"/>
            <a:r>
              <a:rPr lang="en-US" sz="1000" b="1" kern="2000" spc="120" dirty="0" smtClean="0">
                <a:latin typeface="+mj-lt"/>
              </a:rPr>
              <a:t>LAURA IWANSKI</a:t>
            </a:r>
          </a:p>
          <a:p>
            <a:pPr algn="ctr"/>
            <a:r>
              <a:rPr lang="en-US" sz="900" kern="2000" spc="120" dirty="0" smtClean="0">
                <a:latin typeface="+mj-lt"/>
              </a:rPr>
              <a:t>Director, Client Development</a:t>
            </a:r>
            <a:endParaRPr lang="en-US" sz="900" kern="2000" spc="120" dirty="0">
              <a:latin typeface="+mj-lt"/>
            </a:endParaRPr>
          </a:p>
        </p:txBody>
      </p:sp>
      <p:pic>
        <p:nvPicPr>
          <p:cNvPr id="15" name="Picture 14"/>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1020372" y="1796901"/>
            <a:ext cx="1214473" cy="1195355"/>
          </a:xfrm>
          <a:prstGeom prst="rect">
            <a:avLst/>
          </a:prstGeom>
        </p:spPr>
      </p:pic>
    </p:spTree>
    <p:extLst>
      <p:ext uri="{BB962C8B-B14F-4D97-AF65-F5344CB8AC3E}">
        <p14:creationId xmlns:p14="http://schemas.microsoft.com/office/powerpoint/2010/main" val="1922420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548335" y="617624"/>
            <a:ext cx="6324600" cy="830997"/>
          </a:xfrm>
          <a:prstGeom prst="rect">
            <a:avLst/>
          </a:prstGeom>
          <a:noFill/>
        </p:spPr>
        <p:txBody>
          <a:bodyPr wrap="square" rtlCol="0">
            <a:spAutoFit/>
          </a:bodyPr>
          <a:lstStyle/>
          <a:p>
            <a:r>
              <a:rPr lang="en-US" sz="1200" b="1" dirty="0" smtClean="0">
                <a:solidFill>
                  <a:schemeClr val="accent4"/>
                </a:solidFill>
              </a:rPr>
              <a:t>Our Client Success Team </a:t>
            </a:r>
            <a:r>
              <a:rPr lang="en-US" sz="1200" dirty="0" smtClean="0"/>
              <a:t>engages with client campaigns from inception, working with both clients and internal teams to provide strategic analysis on campaign and tactic performance, measuring up against benchmarks, and developing optimization strategies to reach client business goals. </a:t>
            </a:r>
          </a:p>
        </p:txBody>
      </p:sp>
      <p:grpSp>
        <p:nvGrpSpPr>
          <p:cNvPr id="28" name="Group 27"/>
          <p:cNvGrpSpPr/>
          <p:nvPr/>
        </p:nvGrpSpPr>
        <p:grpSpPr>
          <a:xfrm>
            <a:off x="2688089" y="1835742"/>
            <a:ext cx="1225877" cy="1371600"/>
            <a:chOff x="6493364" y="2577084"/>
            <a:chExt cx="1636776" cy="1788351"/>
          </a:xfrm>
        </p:grpSpPr>
        <p:pic>
          <p:nvPicPr>
            <p:cNvPr id="29" name="Picture 28"/>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6578685" y="2577084"/>
              <a:ext cx="1468469" cy="1468469"/>
            </a:xfrm>
            <a:prstGeom prst="rect">
              <a:avLst/>
            </a:prstGeom>
          </p:spPr>
        </p:pic>
        <p:sp>
          <p:nvSpPr>
            <p:cNvPr id="30" name="TextBox 29">
              <a:extLst>
                <a:ext uri="{FF2B5EF4-FFF2-40B4-BE49-F238E27FC236}">
                  <a16:creationId xmlns:a16="http://schemas.microsoft.com/office/drawing/2014/main" id="{411B253C-AEC4-47E8-91EF-6B76F2947456}"/>
                </a:ext>
              </a:extLst>
            </p:cNvPr>
            <p:cNvSpPr txBox="1"/>
            <p:nvPr/>
          </p:nvSpPr>
          <p:spPr>
            <a:xfrm>
              <a:off x="6493364" y="4077999"/>
              <a:ext cx="1636776" cy="287436"/>
            </a:xfrm>
            <a:prstGeom prst="rect">
              <a:avLst/>
            </a:prstGeom>
            <a:noFill/>
          </p:spPr>
          <p:txBody>
            <a:bodyPr wrap="square" rtlCol="0">
              <a:spAutoFit/>
            </a:bodyPr>
            <a:lstStyle/>
            <a:p>
              <a:pPr algn="ctr"/>
              <a:r>
                <a:rPr lang="en-US" sz="1000" b="1" kern="2000" spc="120" dirty="0" smtClean="0">
                  <a:latin typeface="+mj-lt"/>
                </a:rPr>
                <a:t>ALEXA SHELTON</a:t>
              </a:r>
              <a:endParaRPr lang="en-US" sz="1000" b="1" kern="2000" spc="120" dirty="0">
                <a:latin typeface="+mj-lt"/>
              </a:endParaRPr>
            </a:p>
          </p:txBody>
        </p:sp>
      </p:grpSp>
      <p:grpSp>
        <p:nvGrpSpPr>
          <p:cNvPr id="31" name="Group 30"/>
          <p:cNvGrpSpPr/>
          <p:nvPr/>
        </p:nvGrpSpPr>
        <p:grpSpPr>
          <a:xfrm>
            <a:off x="249689" y="1835742"/>
            <a:ext cx="1190733" cy="1297387"/>
            <a:chOff x="8086475" y="2583147"/>
            <a:chExt cx="1636776" cy="1782287"/>
          </a:xfrm>
        </p:grpSpPr>
        <p:pic>
          <p:nvPicPr>
            <p:cNvPr id="32" name="Picture 31"/>
            <p:cNvPicPr>
              <a:picLocks noChangeAspect="1"/>
            </p:cNvPicPr>
            <p:nvPr/>
          </p:nvPicPr>
          <p:blipFill>
            <a:blip r:embed="rId4">
              <a:grayscl/>
              <a:extLst>
                <a:ext uri="{28A0092B-C50C-407E-A947-70E740481C1C}">
                  <a14:useLocalDpi xmlns:a14="http://schemas.microsoft.com/office/drawing/2010/main"/>
                </a:ext>
              </a:extLst>
            </a:blip>
            <a:stretch>
              <a:fillRect/>
            </a:stretch>
          </p:blipFill>
          <p:spPr>
            <a:xfrm>
              <a:off x="8167699" y="2583147"/>
              <a:ext cx="1474329" cy="1474329"/>
            </a:xfrm>
            <a:prstGeom prst="rect">
              <a:avLst/>
            </a:prstGeom>
          </p:spPr>
        </p:pic>
        <p:sp>
          <p:nvSpPr>
            <p:cNvPr id="33" name="TextBox 32">
              <a:extLst>
                <a:ext uri="{FF2B5EF4-FFF2-40B4-BE49-F238E27FC236}">
                  <a16:creationId xmlns:a16="http://schemas.microsoft.com/office/drawing/2014/main" id="{411B253C-AEC4-47E8-91EF-6B76F2947456}"/>
                </a:ext>
              </a:extLst>
            </p:cNvPr>
            <p:cNvSpPr txBox="1"/>
            <p:nvPr/>
          </p:nvSpPr>
          <p:spPr>
            <a:xfrm>
              <a:off x="8086475" y="4077998"/>
              <a:ext cx="1636776" cy="287436"/>
            </a:xfrm>
            <a:prstGeom prst="rect">
              <a:avLst/>
            </a:prstGeom>
            <a:noFill/>
          </p:spPr>
          <p:txBody>
            <a:bodyPr wrap="square" rtlCol="0">
              <a:spAutoFit/>
            </a:bodyPr>
            <a:lstStyle/>
            <a:p>
              <a:pPr algn="ctr"/>
              <a:r>
                <a:rPr lang="en-US" sz="1000" b="1" kern="2000" spc="120" dirty="0" smtClean="0">
                  <a:latin typeface="+mj-lt"/>
                </a:rPr>
                <a:t>CAITY HEPLER</a:t>
              </a:r>
              <a:endParaRPr lang="en-US" sz="1000" b="1" kern="2000" spc="120" dirty="0">
                <a:latin typeface="+mj-lt"/>
              </a:endParaRPr>
            </a:p>
          </p:txBody>
        </p:sp>
      </p:grpSp>
      <p:sp>
        <p:nvSpPr>
          <p:cNvPr id="36" name="TextBox 35">
            <a:extLst>
              <a:ext uri="{FF2B5EF4-FFF2-40B4-BE49-F238E27FC236}">
                <a16:creationId xmlns:a16="http://schemas.microsoft.com/office/drawing/2014/main" id="{411B253C-AEC4-47E8-91EF-6B76F2947456}"/>
              </a:ext>
            </a:extLst>
          </p:cNvPr>
          <p:cNvSpPr txBox="1"/>
          <p:nvPr/>
        </p:nvSpPr>
        <p:spPr>
          <a:xfrm>
            <a:off x="3907289" y="2986469"/>
            <a:ext cx="1330544" cy="220876"/>
          </a:xfrm>
          <a:prstGeom prst="rect">
            <a:avLst/>
          </a:prstGeom>
          <a:noFill/>
        </p:spPr>
        <p:txBody>
          <a:bodyPr wrap="square" rtlCol="0">
            <a:spAutoFit/>
          </a:bodyPr>
          <a:lstStyle/>
          <a:p>
            <a:pPr algn="ctr"/>
            <a:r>
              <a:rPr lang="en-US" sz="1000" b="1" kern="2000" spc="120" dirty="0" smtClean="0">
                <a:latin typeface="+mj-lt"/>
              </a:rPr>
              <a:t>DONNA FOX</a:t>
            </a:r>
            <a:endParaRPr lang="en-US" sz="1000" b="1" kern="2000" spc="120" dirty="0">
              <a:latin typeface="+mj-lt"/>
            </a:endParaRPr>
          </a:p>
        </p:txBody>
      </p:sp>
      <p:grpSp>
        <p:nvGrpSpPr>
          <p:cNvPr id="37" name="Group 36"/>
          <p:cNvGrpSpPr/>
          <p:nvPr/>
        </p:nvGrpSpPr>
        <p:grpSpPr>
          <a:xfrm>
            <a:off x="1392689" y="1835742"/>
            <a:ext cx="1295400" cy="1292747"/>
            <a:chOff x="4909466" y="4568694"/>
            <a:chExt cx="1636776" cy="1777817"/>
          </a:xfrm>
        </p:grpSpPr>
        <p:pic>
          <p:nvPicPr>
            <p:cNvPr id="38" name="Picture 37"/>
            <p:cNvPicPr>
              <a:picLocks noChangeAspect="1"/>
            </p:cNvPicPr>
            <p:nvPr/>
          </p:nvPicPr>
          <p:blipFill>
            <a:blip r:embed="rId5">
              <a:grayscl/>
              <a:extLst>
                <a:ext uri="{28A0092B-C50C-407E-A947-70E740481C1C}">
                  <a14:useLocalDpi xmlns:a14="http://schemas.microsoft.com/office/drawing/2010/main"/>
                </a:ext>
              </a:extLst>
            </a:blip>
            <a:stretch>
              <a:fillRect/>
            </a:stretch>
          </p:blipFill>
          <p:spPr>
            <a:xfrm>
              <a:off x="4988642" y="4568694"/>
              <a:ext cx="1472125" cy="1472125"/>
            </a:xfrm>
            <a:prstGeom prst="rect">
              <a:avLst/>
            </a:prstGeom>
          </p:spPr>
        </p:pic>
        <p:sp>
          <p:nvSpPr>
            <p:cNvPr id="39" name="TextBox 38">
              <a:extLst>
                <a:ext uri="{FF2B5EF4-FFF2-40B4-BE49-F238E27FC236}">
                  <a16:creationId xmlns:a16="http://schemas.microsoft.com/office/drawing/2014/main" id="{411B253C-AEC4-47E8-91EF-6B76F2947456}"/>
                </a:ext>
              </a:extLst>
            </p:cNvPr>
            <p:cNvSpPr txBox="1"/>
            <p:nvPr/>
          </p:nvSpPr>
          <p:spPr>
            <a:xfrm>
              <a:off x="4909466" y="6062931"/>
              <a:ext cx="1636776" cy="283580"/>
            </a:xfrm>
            <a:prstGeom prst="rect">
              <a:avLst/>
            </a:prstGeom>
            <a:noFill/>
          </p:spPr>
          <p:txBody>
            <a:bodyPr wrap="square" rtlCol="0">
              <a:spAutoFit/>
            </a:bodyPr>
            <a:lstStyle/>
            <a:p>
              <a:pPr algn="ctr"/>
              <a:r>
                <a:rPr lang="en-US" sz="1000" b="1" kern="2000" spc="120" dirty="0" smtClean="0">
                  <a:latin typeface="+mj-lt"/>
                </a:rPr>
                <a:t>LYNDSEY EAGLE</a:t>
              </a:r>
              <a:endParaRPr lang="en-US" sz="1000" b="1" kern="2000" spc="120" dirty="0">
                <a:latin typeface="+mj-lt"/>
              </a:endParaRPr>
            </a:p>
          </p:txBody>
        </p:sp>
      </p:grpSp>
      <p:grpSp>
        <p:nvGrpSpPr>
          <p:cNvPr id="2" name="Group 1"/>
          <p:cNvGrpSpPr/>
          <p:nvPr/>
        </p:nvGrpSpPr>
        <p:grpSpPr>
          <a:xfrm>
            <a:off x="5202689" y="1835742"/>
            <a:ext cx="1268747" cy="1371600"/>
            <a:chOff x="3172506" y="3427594"/>
            <a:chExt cx="1421147" cy="1544450"/>
          </a:xfrm>
        </p:grpSpPr>
        <p:pic>
          <p:nvPicPr>
            <p:cNvPr id="44" name="Picture 43"/>
            <p:cNvPicPr>
              <a:picLocks noChangeAspect="1"/>
            </p:cNvPicPr>
            <p:nvPr/>
          </p:nvPicPr>
          <p:blipFill>
            <a:blip r:embed="rId6">
              <a:grayscl/>
              <a:extLst>
                <a:ext uri="{28A0092B-C50C-407E-A947-70E740481C1C}">
                  <a14:useLocalDpi xmlns:a14="http://schemas.microsoft.com/office/drawing/2010/main"/>
                </a:ext>
              </a:extLst>
            </a:blip>
            <a:stretch>
              <a:fillRect/>
            </a:stretch>
          </p:blipFill>
          <p:spPr>
            <a:xfrm>
              <a:off x="3250970" y="3427594"/>
              <a:ext cx="1280101" cy="1280101"/>
            </a:xfrm>
            <a:prstGeom prst="rect">
              <a:avLst/>
            </a:prstGeom>
          </p:spPr>
        </p:pic>
        <p:sp>
          <p:nvSpPr>
            <p:cNvPr id="45" name="TextBox 44">
              <a:extLst>
                <a:ext uri="{FF2B5EF4-FFF2-40B4-BE49-F238E27FC236}">
                  <a16:creationId xmlns:a16="http://schemas.microsoft.com/office/drawing/2014/main" id="{411B253C-AEC4-47E8-91EF-6B76F2947456}"/>
                </a:ext>
              </a:extLst>
            </p:cNvPr>
            <p:cNvSpPr txBox="1"/>
            <p:nvPr/>
          </p:nvSpPr>
          <p:spPr>
            <a:xfrm>
              <a:off x="3172506" y="4725823"/>
              <a:ext cx="1421147" cy="246221"/>
            </a:xfrm>
            <a:prstGeom prst="rect">
              <a:avLst/>
            </a:prstGeom>
            <a:noFill/>
          </p:spPr>
          <p:txBody>
            <a:bodyPr wrap="square" rtlCol="0">
              <a:spAutoFit/>
            </a:bodyPr>
            <a:lstStyle/>
            <a:p>
              <a:pPr algn="ctr"/>
              <a:r>
                <a:rPr lang="en-US" sz="1000" b="1" kern="2000" spc="120" dirty="0" smtClean="0">
                  <a:latin typeface="+mj-lt"/>
                </a:rPr>
                <a:t>SARAH GEISEN</a:t>
              </a:r>
              <a:endParaRPr lang="en-US" sz="1000" b="1" kern="2000" spc="120" dirty="0">
                <a:latin typeface="+mj-lt"/>
              </a:endParaRPr>
            </a:p>
          </p:txBody>
        </p:sp>
      </p:grpSp>
      <p:pic>
        <p:nvPicPr>
          <p:cNvPr id="74" name="Picture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sp>
        <p:nvSpPr>
          <p:cNvPr id="46" name="TextBox 45">
            <a:extLst>
              <a:ext uri="{FF2B5EF4-FFF2-40B4-BE49-F238E27FC236}">
                <a16:creationId xmlns:a16="http://schemas.microsoft.com/office/drawing/2014/main" id="{411B253C-AEC4-47E8-91EF-6B76F2947456}"/>
              </a:ext>
            </a:extLst>
          </p:cNvPr>
          <p:cNvSpPr txBox="1"/>
          <p:nvPr/>
        </p:nvSpPr>
        <p:spPr>
          <a:xfrm>
            <a:off x="2670218" y="4496387"/>
            <a:ext cx="1250826" cy="246221"/>
          </a:xfrm>
          <a:prstGeom prst="rect">
            <a:avLst/>
          </a:prstGeom>
          <a:noFill/>
        </p:spPr>
        <p:txBody>
          <a:bodyPr wrap="square" rtlCol="0">
            <a:spAutoFit/>
          </a:bodyPr>
          <a:lstStyle/>
          <a:p>
            <a:pPr algn="ctr"/>
            <a:r>
              <a:rPr lang="en-US" sz="1000" b="1" kern="2000" spc="120" dirty="0" smtClean="0">
                <a:latin typeface="+mj-lt"/>
              </a:rPr>
              <a:t>JILL MOORE</a:t>
            </a:r>
          </a:p>
        </p:txBody>
      </p:sp>
      <p:sp>
        <p:nvSpPr>
          <p:cNvPr id="58" name="TextBox 57">
            <a:extLst>
              <a:ext uri="{FF2B5EF4-FFF2-40B4-BE49-F238E27FC236}">
                <a16:creationId xmlns:a16="http://schemas.microsoft.com/office/drawing/2014/main" id="{411B253C-AEC4-47E8-91EF-6B76F2947456}"/>
              </a:ext>
            </a:extLst>
          </p:cNvPr>
          <p:cNvSpPr txBox="1"/>
          <p:nvPr/>
        </p:nvSpPr>
        <p:spPr>
          <a:xfrm>
            <a:off x="6471255" y="4522211"/>
            <a:ext cx="1420697" cy="246221"/>
          </a:xfrm>
          <a:prstGeom prst="rect">
            <a:avLst/>
          </a:prstGeom>
          <a:noFill/>
        </p:spPr>
        <p:txBody>
          <a:bodyPr wrap="square" rtlCol="0">
            <a:spAutoFit/>
          </a:bodyPr>
          <a:lstStyle/>
          <a:p>
            <a:pPr algn="ctr"/>
            <a:r>
              <a:rPr lang="en-US" sz="1000" b="1" kern="2000" spc="120" dirty="0" smtClean="0">
                <a:latin typeface="+mj-lt"/>
              </a:rPr>
              <a:t>ALLISON </a:t>
            </a:r>
            <a:r>
              <a:rPr lang="en-US" sz="1000" b="1" dirty="0" smtClean="0">
                <a:latin typeface="Century Gothic" panose="020B0502020202020204" pitchFamily="34" charset="0"/>
              </a:rPr>
              <a:t>PENTONY</a:t>
            </a:r>
            <a:endParaRPr lang="en-US" sz="1000" b="1" kern="2000" spc="120" dirty="0" smtClean="0">
              <a:latin typeface="+mj-lt"/>
            </a:endParaRPr>
          </a:p>
        </p:txBody>
      </p:sp>
      <p:sp>
        <p:nvSpPr>
          <p:cNvPr id="70" name="TextBox 69">
            <a:extLst>
              <a:ext uri="{FF2B5EF4-FFF2-40B4-BE49-F238E27FC236}">
                <a16:creationId xmlns:a16="http://schemas.microsoft.com/office/drawing/2014/main" id="{411B253C-AEC4-47E8-91EF-6B76F2947456}"/>
              </a:ext>
            </a:extLst>
          </p:cNvPr>
          <p:cNvSpPr txBox="1"/>
          <p:nvPr/>
        </p:nvSpPr>
        <p:spPr>
          <a:xfrm>
            <a:off x="7709773" y="4522211"/>
            <a:ext cx="1420697" cy="246221"/>
          </a:xfrm>
          <a:prstGeom prst="rect">
            <a:avLst/>
          </a:prstGeom>
          <a:noFill/>
        </p:spPr>
        <p:txBody>
          <a:bodyPr wrap="square" rtlCol="0">
            <a:spAutoFit/>
          </a:bodyPr>
          <a:lstStyle/>
          <a:p>
            <a:pPr algn="ctr"/>
            <a:r>
              <a:rPr lang="en-US" sz="1000" b="1" kern="2000" spc="120" dirty="0" smtClean="0">
                <a:latin typeface="+mj-lt"/>
              </a:rPr>
              <a:t>TAYLOR AWALT</a:t>
            </a:r>
          </a:p>
        </p:txBody>
      </p:sp>
      <p:grpSp>
        <p:nvGrpSpPr>
          <p:cNvPr id="9" name="Group 8"/>
          <p:cNvGrpSpPr/>
          <p:nvPr/>
        </p:nvGrpSpPr>
        <p:grpSpPr>
          <a:xfrm>
            <a:off x="3920683" y="3463787"/>
            <a:ext cx="1369506" cy="1473997"/>
            <a:chOff x="6246525" y="3422503"/>
            <a:chExt cx="1369506" cy="1473997"/>
          </a:xfrm>
        </p:grpSpPr>
        <p:sp>
          <p:nvSpPr>
            <p:cNvPr id="62" name="TextBox 61">
              <a:extLst>
                <a:ext uri="{FF2B5EF4-FFF2-40B4-BE49-F238E27FC236}">
                  <a16:creationId xmlns:a16="http://schemas.microsoft.com/office/drawing/2014/main" id="{411B253C-AEC4-47E8-91EF-6B76F2947456}"/>
                </a:ext>
              </a:extLst>
            </p:cNvPr>
            <p:cNvSpPr txBox="1"/>
            <p:nvPr/>
          </p:nvSpPr>
          <p:spPr>
            <a:xfrm>
              <a:off x="6246525" y="4496390"/>
              <a:ext cx="1369506" cy="400110"/>
            </a:xfrm>
            <a:prstGeom prst="rect">
              <a:avLst/>
            </a:prstGeom>
            <a:noFill/>
          </p:spPr>
          <p:txBody>
            <a:bodyPr wrap="square" rtlCol="0">
              <a:spAutoFit/>
            </a:bodyPr>
            <a:lstStyle/>
            <a:p>
              <a:pPr algn="ctr"/>
              <a:r>
                <a:rPr lang="en-US" sz="1000" b="1" kern="2000" spc="120" dirty="0" smtClean="0">
                  <a:latin typeface="+mj-lt"/>
                </a:rPr>
                <a:t>CHAS ORTMAN</a:t>
              </a:r>
            </a:p>
          </p:txBody>
        </p:sp>
        <p:pic>
          <p:nvPicPr>
            <p:cNvPr id="67" name="Picture 66">
              <a:extLst>
                <a:ext uri="{FF2B5EF4-FFF2-40B4-BE49-F238E27FC236}">
                  <a16:creationId xmlns:a16="http://schemas.microsoft.com/office/drawing/2014/main" id="{09021698-E050-4E8D-8502-CB9FE436FB17}"/>
                </a:ext>
              </a:extLst>
            </p:cNvPr>
            <p:cNvPicPr>
              <a:picLocks noChangeAspect="1"/>
            </p:cNvPicPr>
            <p:nvPr/>
          </p:nvPicPr>
          <p:blipFill rotWithShape="1">
            <a:blip r:embed="rId8" cstate="print">
              <a:grayscl/>
              <a:extLst>
                <a:ext uri="{BEBA8EAE-BF5A-486C-A8C5-ECC9F3942E4B}">
                  <a14:imgProps xmlns:a14="http://schemas.microsoft.com/office/drawing/2010/main">
                    <a14:imgLayer r:embed="rId9">
                      <a14:imgEffect>
                        <a14:sharpenSoften amount="50000"/>
                      </a14:imgEffect>
                      <a14:imgEffect>
                        <a14:saturation sat="400000"/>
                      </a14:imgEffect>
                    </a14:imgLayer>
                  </a14:imgProps>
                </a:ext>
                <a:ext uri="{28A0092B-C50C-407E-A947-70E740481C1C}">
                  <a14:useLocalDpi xmlns:a14="http://schemas.microsoft.com/office/drawing/2010/main"/>
                </a:ext>
              </a:extLst>
            </a:blip>
            <a:srcRect l="959" t="1" r="2355" b="17434"/>
            <a:stretch/>
          </p:blipFill>
          <p:spPr>
            <a:xfrm>
              <a:off x="6350164" y="3422503"/>
              <a:ext cx="1131505" cy="1058235"/>
            </a:xfrm>
            <a:prstGeom prst="rect">
              <a:avLst/>
            </a:prstGeom>
          </p:spPr>
        </p:pic>
      </p:grpSp>
      <p:grpSp>
        <p:nvGrpSpPr>
          <p:cNvPr id="5" name="Group 4"/>
          <p:cNvGrpSpPr/>
          <p:nvPr/>
        </p:nvGrpSpPr>
        <p:grpSpPr>
          <a:xfrm>
            <a:off x="6471364" y="1835742"/>
            <a:ext cx="1365450" cy="1371604"/>
            <a:chOff x="6839311" y="1654969"/>
            <a:chExt cx="1365450" cy="1371604"/>
          </a:xfrm>
        </p:grpSpPr>
        <p:sp>
          <p:nvSpPr>
            <p:cNvPr id="56" name="TextBox 55">
              <a:extLst>
                <a:ext uri="{FF2B5EF4-FFF2-40B4-BE49-F238E27FC236}">
                  <a16:creationId xmlns:a16="http://schemas.microsoft.com/office/drawing/2014/main" id="{411B253C-AEC4-47E8-91EF-6B76F2947456}"/>
                </a:ext>
              </a:extLst>
            </p:cNvPr>
            <p:cNvSpPr txBox="1"/>
            <p:nvPr/>
          </p:nvSpPr>
          <p:spPr>
            <a:xfrm>
              <a:off x="6839311" y="2801193"/>
              <a:ext cx="1365450" cy="225380"/>
            </a:xfrm>
            <a:prstGeom prst="rect">
              <a:avLst/>
            </a:prstGeom>
            <a:noFill/>
          </p:spPr>
          <p:txBody>
            <a:bodyPr wrap="square" rtlCol="0">
              <a:spAutoFit/>
            </a:bodyPr>
            <a:lstStyle/>
            <a:p>
              <a:pPr algn="ctr"/>
              <a:r>
                <a:rPr lang="en-US" sz="1000" b="1" kern="2000" spc="120" dirty="0" smtClean="0">
                  <a:latin typeface="+mj-lt"/>
                </a:rPr>
                <a:t>ERICA HURT</a:t>
              </a:r>
            </a:p>
          </p:txBody>
        </p:sp>
        <p:pic>
          <p:nvPicPr>
            <p:cNvPr id="63" name="Picture 62"/>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29981" t="2549" r="34430" b="73726"/>
            <a:stretch/>
          </p:blipFill>
          <p:spPr>
            <a:xfrm>
              <a:off x="6941748" y="1654969"/>
              <a:ext cx="1160576" cy="1160577"/>
            </a:xfrm>
            <a:prstGeom prst="rect">
              <a:avLst/>
            </a:prstGeom>
          </p:spPr>
        </p:pic>
      </p:grpSp>
      <p:grpSp>
        <p:nvGrpSpPr>
          <p:cNvPr id="6" name="Group 5"/>
          <p:cNvGrpSpPr/>
          <p:nvPr/>
        </p:nvGrpSpPr>
        <p:grpSpPr>
          <a:xfrm>
            <a:off x="7725245" y="1835742"/>
            <a:ext cx="1408747" cy="1525489"/>
            <a:chOff x="68384" y="3407569"/>
            <a:chExt cx="1408747" cy="1525489"/>
          </a:xfrm>
        </p:grpSpPr>
        <p:sp>
          <p:nvSpPr>
            <p:cNvPr id="53" name="TextBox 52">
              <a:extLst>
                <a:ext uri="{FF2B5EF4-FFF2-40B4-BE49-F238E27FC236}">
                  <a16:creationId xmlns:a16="http://schemas.microsoft.com/office/drawing/2014/main" id="{411B253C-AEC4-47E8-91EF-6B76F2947456}"/>
                </a:ext>
              </a:extLst>
            </p:cNvPr>
            <p:cNvSpPr txBox="1"/>
            <p:nvPr/>
          </p:nvSpPr>
          <p:spPr>
            <a:xfrm>
              <a:off x="68384" y="4532948"/>
              <a:ext cx="1408747" cy="400110"/>
            </a:xfrm>
            <a:prstGeom prst="rect">
              <a:avLst/>
            </a:prstGeom>
            <a:noFill/>
          </p:spPr>
          <p:txBody>
            <a:bodyPr wrap="square" rtlCol="0">
              <a:spAutoFit/>
            </a:bodyPr>
            <a:lstStyle/>
            <a:p>
              <a:pPr algn="ctr"/>
              <a:r>
                <a:rPr lang="en-US" sz="1000" b="1" kern="2000" spc="120" dirty="0" smtClean="0">
                  <a:latin typeface="+mj-lt"/>
                </a:rPr>
                <a:t>KIMBERLY RICHEY</a:t>
              </a:r>
              <a:endParaRPr lang="en-US" sz="1000" b="1" kern="2000" spc="120" dirty="0">
                <a:latin typeface="+mj-lt"/>
              </a:endParaRPr>
            </a:p>
          </p:txBody>
        </p:sp>
        <p:pic>
          <p:nvPicPr>
            <p:cNvPr id="64" name="Picture 63"/>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22321" t="23308" r="6502" b="21826"/>
            <a:stretch/>
          </p:blipFill>
          <p:spPr>
            <a:xfrm>
              <a:off x="235094" y="3407569"/>
              <a:ext cx="1056337" cy="1085679"/>
            </a:xfrm>
            <a:prstGeom prst="rect">
              <a:avLst/>
            </a:prstGeom>
          </p:spPr>
        </p:pic>
      </p:grpSp>
      <p:grpSp>
        <p:nvGrpSpPr>
          <p:cNvPr id="7" name="Group 6"/>
          <p:cNvGrpSpPr/>
          <p:nvPr/>
        </p:nvGrpSpPr>
        <p:grpSpPr>
          <a:xfrm>
            <a:off x="283052" y="3391327"/>
            <a:ext cx="1250826" cy="1325991"/>
            <a:chOff x="1251548" y="3391327"/>
            <a:chExt cx="1250826" cy="1325991"/>
          </a:xfrm>
        </p:grpSpPr>
        <p:sp>
          <p:nvSpPr>
            <p:cNvPr id="57" name="TextBox 56">
              <a:extLst>
                <a:ext uri="{FF2B5EF4-FFF2-40B4-BE49-F238E27FC236}">
                  <a16:creationId xmlns:a16="http://schemas.microsoft.com/office/drawing/2014/main" id="{411B253C-AEC4-47E8-91EF-6B76F2947456}"/>
                </a:ext>
              </a:extLst>
            </p:cNvPr>
            <p:cNvSpPr txBox="1"/>
            <p:nvPr/>
          </p:nvSpPr>
          <p:spPr>
            <a:xfrm>
              <a:off x="1251548" y="4510740"/>
              <a:ext cx="1250826" cy="206578"/>
            </a:xfrm>
            <a:prstGeom prst="rect">
              <a:avLst/>
            </a:prstGeom>
            <a:noFill/>
          </p:spPr>
          <p:txBody>
            <a:bodyPr wrap="square" rtlCol="0">
              <a:spAutoFit/>
            </a:bodyPr>
            <a:lstStyle/>
            <a:p>
              <a:pPr algn="ctr"/>
              <a:r>
                <a:rPr lang="en-US" sz="1000" b="1" kern="2000" spc="120" dirty="0" smtClean="0">
                  <a:latin typeface="+mj-lt"/>
                </a:rPr>
                <a:t>JACOB MASEK</a:t>
              </a:r>
            </a:p>
          </p:txBody>
        </p:sp>
        <p:pic>
          <p:nvPicPr>
            <p:cNvPr id="66" name="Picture 65"/>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l="26901" t="16637" r="22543" b="37924"/>
            <a:stretch/>
          </p:blipFill>
          <p:spPr>
            <a:xfrm>
              <a:off x="1327756" y="3391327"/>
              <a:ext cx="1143000" cy="1085851"/>
            </a:xfrm>
            <a:prstGeom prst="rect">
              <a:avLst/>
            </a:prstGeom>
          </p:spPr>
        </p:pic>
      </p:grpSp>
      <p:grpSp>
        <p:nvGrpSpPr>
          <p:cNvPr id="8" name="Group 7"/>
          <p:cNvGrpSpPr/>
          <p:nvPr/>
        </p:nvGrpSpPr>
        <p:grpSpPr>
          <a:xfrm>
            <a:off x="1502260" y="3414392"/>
            <a:ext cx="1250826" cy="1288578"/>
            <a:chOff x="1502260" y="3414392"/>
            <a:chExt cx="1250826" cy="1288578"/>
          </a:xfrm>
        </p:grpSpPr>
        <p:sp>
          <p:nvSpPr>
            <p:cNvPr id="41" name="TextBox 40">
              <a:extLst>
                <a:ext uri="{FF2B5EF4-FFF2-40B4-BE49-F238E27FC236}">
                  <a16:creationId xmlns:a16="http://schemas.microsoft.com/office/drawing/2014/main" id="{411B253C-AEC4-47E8-91EF-6B76F2947456}"/>
                </a:ext>
              </a:extLst>
            </p:cNvPr>
            <p:cNvSpPr txBox="1"/>
            <p:nvPr/>
          </p:nvSpPr>
          <p:spPr>
            <a:xfrm>
              <a:off x="1502260" y="4496392"/>
              <a:ext cx="1250826" cy="206578"/>
            </a:xfrm>
            <a:prstGeom prst="rect">
              <a:avLst/>
            </a:prstGeom>
            <a:noFill/>
          </p:spPr>
          <p:txBody>
            <a:bodyPr wrap="square" rtlCol="0">
              <a:spAutoFit/>
            </a:bodyPr>
            <a:lstStyle/>
            <a:p>
              <a:pPr algn="ctr"/>
              <a:r>
                <a:rPr lang="en-US" sz="1000" b="1" kern="2000" spc="120" dirty="0" smtClean="0">
                  <a:latin typeface="+mj-lt"/>
                </a:rPr>
                <a:t>PAIGE WILDER</a:t>
              </a:r>
            </a:p>
          </p:txBody>
        </p:sp>
        <p:pic>
          <p:nvPicPr>
            <p:cNvPr id="69" name="Picture 68"/>
            <p:cNvPicPr>
              <a:picLocks noChangeAspect="1"/>
            </p:cNvPicPr>
            <p:nvPr/>
          </p:nvPicPr>
          <p:blipFill rotWithShape="1">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l="21826" t="4031" r="18860" b="32206"/>
            <a:stretch/>
          </p:blipFill>
          <p:spPr>
            <a:xfrm>
              <a:off x="1604602" y="3414392"/>
              <a:ext cx="1014515" cy="1090603"/>
            </a:xfrm>
            <a:prstGeom prst="rect">
              <a:avLst/>
            </a:prstGeom>
          </p:spPr>
        </p:pic>
      </p:grpSp>
      <p:grpSp>
        <p:nvGrpSpPr>
          <p:cNvPr id="11" name="Group 10"/>
          <p:cNvGrpSpPr/>
          <p:nvPr/>
        </p:nvGrpSpPr>
        <p:grpSpPr>
          <a:xfrm>
            <a:off x="5258245" y="3414392"/>
            <a:ext cx="1250826" cy="1328216"/>
            <a:chOff x="5258245" y="3414392"/>
            <a:chExt cx="1250826" cy="1328216"/>
          </a:xfrm>
        </p:grpSpPr>
        <p:sp>
          <p:nvSpPr>
            <p:cNvPr id="65" name="TextBox 64">
              <a:extLst>
                <a:ext uri="{FF2B5EF4-FFF2-40B4-BE49-F238E27FC236}">
                  <a16:creationId xmlns:a16="http://schemas.microsoft.com/office/drawing/2014/main" id="{411B253C-AEC4-47E8-91EF-6B76F2947456}"/>
                </a:ext>
              </a:extLst>
            </p:cNvPr>
            <p:cNvSpPr txBox="1"/>
            <p:nvPr/>
          </p:nvSpPr>
          <p:spPr>
            <a:xfrm>
              <a:off x="5258245" y="4496387"/>
              <a:ext cx="1250826" cy="246221"/>
            </a:xfrm>
            <a:prstGeom prst="rect">
              <a:avLst/>
            </a:prstGeom>
            <a:noFill/>
          </p:spPr>
          <p:txBody>
            <a:bodyPr wrap="square" rtlCol="0">
              <a:spAutoFit/>
            </a:bodyPr>
            <a:lstStyle/>
            <a:p>
              <a:pPr algn="ctr"/>
              <a:r>
                <a:rPr lang="en-US" sz="1000" b="1" kern="2000" spc="120" dirty="0" smtClean="0">
                  <a:latin typeface="+mj-lt"/>
                </a:rPr>
                <a:t>MATT SUCHAN</a:t>
              </a:r>
            </a:p>
          </p:txBody>
        </p:sp>
        <p:pic>
          <p:nvPicPr>
            <p:cNvPr id="1026" name="Picture 2" descr="Profile photo for Matthew Suchan"/>
            <p:cNvPicPr>
              <a:picLocks noChangeAspect="1" noChangeArrowheads="1"/>
            </p:cNvPicPr>
            <p:nvPr/>
          </p:nvPicPr>
          <p:blipFill>
            <a:blip r:embed="rId18" cstate="print">
              <a:grayscl/>
              <a:extLst>
                <a:ext uri="{28A0092B-C50C-407E-A947-70E740481C1C}">
                  <a14:useLocalDpi xmlns:a14="http://schemas.microsoft.com/office/drawing/2010/main" val="0"/>
                </a:ext>
              </a:extLst>
            </a:blip>
            <a:srcRect/>
            <a:stretch>
              <a:fillRect/>
            </a:stretch>
          </p:blipFill>
          <p:spPr bwMode="auto">
            <a:xfrm>
              <a:off x="5330830" y="3414392"/>
              <a:ext cx="1084735" cy="10847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Profile photo for Jill Moore"/>
          <p:cNvPicPr>
            <a:picLocks noChangeAspect="1" noChangeArrowheads="1"/>
          </p:cNvPicPr>
          <p:nvPr/>
        </p:nvPicPr>
        <p:blipFill>
          <a:blip r:embed="rId19" cstate="print">
            <a:grayscl/>
            <a:extLst>
              <a:ext uri="{28A0092B-C50C-407E-A947-70E740481C1C}">
                <a14:useLocalDpi xmlns:a14="http://schemas.microsoft.com/office/drawing/2010/main" val="0"/>
              </a:ext>
            </a:extLst>
          </a:blip>
          <a:srcRect/>
          <a:stretch>
            <a:fillRect/>
          </a:stretch>
        </p:blipFill>
        <p:spPr bwMode="auto">
          <a:xfrm>
            <a:off x="2797499" y="3439095"/>
            <a:ext cx="1069969" cy="10699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20">
            <a:grayscl/>
          </a:blip>
          <a:stretch>
            <a:fillRect/>
          </a:stretch>
        </p:blipFill>
        <p:spPr>
          <a:xfrm>
            <a:off x="4004814" y="1852951"/>
            <a:ext cx="1135722" cy="1135722"/>
          </a:xfrm>
          <a:prstGeom prst="rect">
            <a:avLst/>
          </a:prstGeom>
        </p:spPr>
      </p:pic>
      <p:pic>
        <p:nvPicPr>
          <p:cNvPr id="3" name="Picture 2" descr="Profile photo for Taylor Awalt"/>
          <p:cNvPicPr>
            <a:picLocks noChangeAspect="1" noChangeArrowheads="1"/>
          </p:cNvPicPr>
          <p:nvPr/>
        </p:nvPicPr>
        <p:blipFill>
          <a:blip r:embed="rId21" cstate="print">
            <a:grayscl/>
            <a:extLst>
              <a:ext uri="{28A0092B-C50C-407E-A947-70E740481C1C}">
                <a14:useLocalDpi xmlns:a14="http://schemas.microsoft.com/office/drawing/2010/main" val="0"/>
              </a:ext>
            </a:extLst>
          </a:blip>
          <a:srcRect/>
          <a:stretch>
            <a:fillRect/>
          </a:stretch>
        </p:blipFill>
        <p:spPr bwMode="auto">
          <a:xfrm>
            <a:off x="7807660" y="3340883"/>
            <a:ext cx="1162648" cy="11626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ofile photo for Allison Pentony"/>
          <p:cNvPicPr>
            <a:picLocks noChangeAspect="1" noChangeArrowheads="1"/>
          </p:cNvPicPr>
          <p:nvPr/>
        </p:nvPicPr>
        <p:blipFill rotWithShape="1">
          <a:blip r:embed="rId22" cstate="print">
            <a:grayscl/>
            <a:extLst>
              <a:ext uri="{28A0092B-C50C-407E-A947-70E740481C1C}">
                <a14:useLocalDpi xmlns:a14="http://schemas.microsoft.com/office/drawing/2010/main" val="0"/>
              </a:ext>
            </a:extLst>
          </a:blip>
          <a:srcRect l="10676" t="7545" r="11199" b="7814"/>
          <a:stretch/>
        </p:blipFill>
        <p:spPr bwMode="auto">
          <a:xfrm>
            <a:off x="6600213" y="3391327"/>
            <a:ext cx="1042988" cy="113000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11B253C-AEC4-47E8-91EF-6B76F2947456}"/>
              </a:ext>
            </a:extLst>
          </p:cNvPr>
          <p:cNvSpPr txBox="1"/>
          <p:nvPr/>
        </p:nvSpPr>
        <p:spPr>
          <a:xfrm>
            <a:off x="7418399" y="1336197"/>
            <a:ext cx="1840275" cy="523220"/>
          </a:xfrm>
          <a:prstGeom prst="rect">
            <a:avLst/>
          </a:prstGeom>
          <a:noFill/>
        </p:spPr>
        <p:txBody>
          <a:bodyPr wrap="square" rtlCol="0">
            <a:spAutoFit/>
          </a:bodyPr>
          <a:lstStyle/>
          <a:p>
            <a:pPr algn="ctr"/>
            <a:r>
              <a:rPr lang="en-US" sz="1000" b="1" kern="2000" spc="120" dirty="0" smtClean="0">
                <a:latin typeface="+mj-lt"/>
              </a:rPr>
              <a:t>KATIE BINGHAM</a:t>
            </a:r>
          </a:p>
          <a:p>
            <a:pPr algn="ctr"/>
            <a:r>
              <a:rPr lang="en-US" sz="900" kern="2000" spc="120" dirty="0" smtClean="0">
                <a:latin typeface="+mj-lt"/>
              </a:rPr>
              <a:t>Director of Client Success</a:t>
            </a:r>
            <a:endParaRPr lang="en-US" sz="900" b="1" kern="2000" spc="120" dirty="0">
              <a:latin typeface="+mj-lt"/>
            </a:endParaRPr>
          </a:p>
        </p:txBody>
      </p:sp>
      <p:pic>
        <p:nvPicPr>
          <p:cNvPr id="50" name="Picture 49"/>
          <p:cNvPicPr>
            <a:picLocks noChangeAspect="1"/>
          </p:cNvPicPr>
          <p:nvPr/>
        </p:nvPicPr>
        <p:blipFill rotWithShape="1">
          <a:blip r:embed="rId23" cstate="print">
            <a:grayscl/>
            <a:extLst>
              <a:ext uri="{28A0092B-C50C-407E-A947-70E740481C1C}">
                <a14:useLocalDpi xmlns:a14="http://schemas.microsoft.com/office/drawing/2010/main" val="0"/>
              </a:ext>
            </a:extLst>
          </a:blip>
          <a:srcRect l="6733" t="10498" r="3767" b="15393"/>
          <a:stretch/>
        </p:blipFill>
        <p:spPr>
          <a:xfrm>
            <a:off x="7759376" y="210913"/>
            <a:ext cx="1133494" cy="1113134"/>
          </a:xfrm>
          <a:prstGeom prst="rect">
            <a:avLst/>
          </a:prstGeom>
        </p:spPr>
      </p:pic>
    </p:spTree>
    <p:extLst>
      <p:ext uri="{BB962C8B-B14F-4D97-AF65-F5344CB8AC3E}">
        <p14:creationId xmlns:p14="http://schemas.microsoft.com/office/powerpoint/2010/main" val="549930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901031" y="484171"/>
            <a:ext cx="5268857" cy="1015663"/>
          </a:xfrm>
          <a:prstGeom prst="rect">
            <a:avLst/>
          </a:prstGeom>
          <a:noFill/>
        </p:spPr>
        <p:txBody>
          <a:bodyPr wrap="square" rtlCol="0">
            <a:spAutoFit/>
          </a:bodyPr>
          <a:lstStyle/>
          <a:p>
            <a:r>
              <a:rPr lang="en-US" sz="1200" b="1" dirty="0" smtClean="0"/>
              <a:t>Our Campaign </a:t>
            </a:r>
            <a:r>
              <a:rPr lang="en-US" sz="1200" b="1" dirty="0"/>
              <a:t>Managers </a:t>
            </a:r>
            <a:r>
              <a:rPr lang="en-US" sz="1200" dirty="0" smtClean="0"/>
              <a:t>are experts in their respective tactics and platforms, working internally to monitor </a:t>
            </a:r>
            <a:r>
              <a:rPr lang="en-US" sz="1200" dirty="0"/>
              <a:t>client campaigns for paid agency advertising – display, search, and </a:t>
            </a:r>
            <a:r>
              <a:rPr lang="en-US" sz="1200" dirty="0" smtClean="0"/>
              <a:t>social, according </a:t>
            </a:r>
            <a:r>
              <a:rPr lang="en-US" sz="1200" dirty="0"/>
              <a:t>to best practice standards and work hand in hand with the Retention team to make optimization recommendations to </a:t>
            </a:r>
            <a:r>
              <a:rPr lang="en-US" sz="1200" dirty="0" smtClean="0"/>
              <a:t>campaigns</a:t>
            </a:r>
            <a:r>
              <a:rPr lang="en-US" sz="1200" dirty="0"/>
              <a:t>.</a:t>
            </a:r>
          </a:p>
        </p:txBody>
      </p:sp>
      <p:grpSp>
        <p:nvGrpSpPr>
          <p:cNvPr id="5" name="Group 4"/>
          <p:cNvGrpSpPr/>
          <p:nvPr/>
        </p:nvGrpSpPr>
        <p:grpSpPr>
          <a:xfrm>
            <a:off x="347808" y="3516345"/>
            <a:ext cx="1284268" cy="1591956"/>
            <a:chOff x="10612033" y="2438083"/>
            <a:chExt cx="1636776" cy="2028919"/>
          </a:xfrm>
        </p:grpSpPr>
        <p:pic>
          <p:nvPicPr>
            <p:cNvPr id="53" name="Picture 52">
              <a:extLst>
                <a:ext uri="{FF2B5EF4-FFF2-40B4-BE49-F238E27FC236}">
                  <a16:creationId xmlns:a16="http://schemas.microsoft.com/office/drawing/2014/main" id="{83AF6C91-7B97-4238-B409-A33B958A3AB1}"/>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10679483" y="2438083"/>
              <a:ext cx="1490670" cy="1472528"/>
            </a:xfrm>
            <a:prstGeom prst="rect">
              <a:avLst/>
            </a:prstGeom>
          </p:spPr>
        </p:pic>
        <p:sp>
          <p:nvSpPr>
            <p:cNvPr id="60" name="TextBox 59">
              <a:extLst>
                <a:ext uri="{FF2B5EF4-FFF2-40B4-BE49-F238E27FC236}">
                  <a16:creationId xmlns:a16="http://schemas.microsoft.com/office/drawing/2014/main" id="{411B253C-AEC4-47E8-91EF-6B76F2947456}"/>
                </a:ext>
              </a:extLst>
            </p:cNvPr>
            <p:cNvSpPr txBox="1"/>
            <p:nvPr/>
          </p:nvSpPr>
          <p:spPr>
            <a:xfrm>
              <a:off x="10612033" y="3957069"/>
              <a:ext cx="1636776" cy="509933"/>
            </a:xfrm>
            <a:prstGeom prst="rect">
              <a:avLst/>
            </a:prstGeom>
            <a:noFill/>
          </p:spPr>
          <p:txBody>
            <a:bodyPr wrap="square" rtlCol="0">
              <a:spAutoFit/>
            </a:bodyPr>
            <a:lstStyle/>
            <a:p>
              <a:pPr algn="ctr"/>
              <a:r>
                <a:rPr lang="en-US" sz="1000" b="1" kern="2000" spc="120" dirty="0" smtClean="0">
                  <a:latin typeface="+mj-lt"/>
                </a:rPr>
                <a:t>KENNE</a:t>
              </a:r>
            </a:p>
            <a:p>
              <a:pPr algn="ctr"/>
              <a:r>
                <a:rPr lang="en-US" sz="1000" b="1" kern="2000" spc="120" dirty="0" smtClean="0">
                  <a:latin typeface="+mj-lt"/>
                </a:rPr>
                <a:t>GOODE</a:t>
              </a:r>
              <a:endParaRPr lang="en-US" sz="1000" b="1" kern="2000" spc="120" dirty="0">
                <a:latin typeface="+mj-lt"/>
              </a:endParaRPr>
            </a:p>
          </p:txBody>
        </p:sp>
      </p:grpSp>
      <p:grpSp>
        <p:nvGrpSpPr>
          <p:cNvPr id="3" name="Group 2"/>
          <p:cNvGrpSpPr/>
          <p:nvPr/>
        </p:nvGrpSpPr>
        <p:grpSpPr>
          <a:xfrm>
            <a:off x="1703047" y="1791364"/>
            <a:ext cx="1525173" cy="1690173"/>
            <a:chOff x="7271531" y="2457800"/>
            <a:chExt cx="1943807" cy="2154094"/>
          </a:xfrm>
        </p:grpSpPr>
        <p:pic>
          <p:nvPicPr>
            <p:cNvPr id="57" name="Picture 56"/>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7609321" y="2457800"/>
              <a:ext cx="1452810" cy="1452810"/>
            </a:xfrm>
            <a:prstGeom prst="rect">
              <a:avLst/>
            </a:prstGeom>
          </p:spPr>
        </p:pic>
        <p:sp>
          <p:nvSpPr>
            <p:cNvPr id="62" name="TextBox 61">
              <a:extLst>
                <a:ext uri="{FF2B5EF4-FFF2-40B4-BE49-F238E27FC236}">
                  <a16:creationId xmlns:a16="http://schemas.microsoft.com/office/drawing/2014/main" id="{411B253C-AEC4-47E8-91EF-6B76F2947456}"/>
                </a:ext>
              </a:extLst>
            </p:cNvPr>
            <p:cNvSpPr txBox="1"/>
            <p:nvPr/>
          </p:nvSpPr>
          <p:spPr>
            <a:xfrm>
              <a:off x="7271531" y="3905834"/>
              <a:ext cx="1943807" cy="706060"/>
            </a:xfrm>
            <a:prstGeom prst="rect">
              <a:avLst/>
            </a:prstGeom>
            <a:noFill/>
          </p:spPr>
          <p:txBody>
            <a:bodyPr wrap="square" rtlCol="0">
              <a:spAutoFit/>
            </a:bodyPr>
            <a:lstStyle/>
            <a:p>
              <a:pPr algn="ctr"/>
              <a:r>
                <a:rPr lang="en-US" sz="1000" b="1" kern="2000" spc="120" dirty="0" smtClean="0">
                  <a:latin typeface="+mj-lt"/>
                </a:rPr>
                <a:t>JOE</a:t>
              </a:r>
            </a:p>
            <a:p>
              <a:pPr algn="ctr"/>
              <a:r>
                <a:rPr lang="en-US" sz="1000" b="1" kern="2000" spc="120" dirty="0" smtClean="0">
                  <a:latin typeface="+mj-lt"/>
                </a:rPr>
                <a:t>KERKHOVEN</a:t>
              </a:r>
            </a:p>
            <a:p>
              <a:pPr algn="ctr"/>
              <a:r>
                <a:rPr lang="en-US" sz="900" kern="2000" dirty="0" smtClean="0">
                  <a:latin typeface="+mj-lt"/>
                </a:rPr>
                <a:t>Team Lead &amp; Trainer</a:t>
              </a:r>
              <a:endParaRPr lang="en-US" sz="900" kern="2000" dirty="0">
                <a:latin typeface="+mj-lt"/>
              </a:endParaRPr>
            </a:p>
          </p:txBody>
        </p:sp>
      </p:grpSp>
      <p:grpSp>
        <p:nvGrpSpPr>
          <p:cNvPr id="7" name="Group 6"/>
          <p:cNvGrpSpPr/>
          <p:nvPr/>
        </p:nvGrpSpPr>
        <p:grpSpPr>
          <a:xfrm>
            <a:off x="4630510" y="1759265"/>
            <a:ext cx="1284268" cy="1559782"/>
            <a:chOff x="315081" y="1684468"/>
            <a:chExt cx="1636776" cy="1987913"/>
          </a:xfrm>
        </p:grpSpPr>
        <p:sp>
          <p:nvSpPr>
            <p:cNvPr id="65" name="TextBox 64">
              <a:extLst>
                <a:ext uri="{FF2B5EF4-FFF2-40B4-BE49-F238E27FC236}">
                  <a16:creationId xmlns:a16="http://schemas.microsoft.com/office/drawing/2014/main" id="{411B253C-AEC4-47E8-91EF-6B76F2947456}"/>
                </a:ext>
              </a:extLst>
            </p:cNvPr>
            <p:cNvSpPr txBox="1"/>
            <p:nvPr/>
          </p:nvSpPr>
          <p:spPr>
            <a:xfrm>
              <a:off x="315081" y="3162448"/>
              <a:ext cx="1636776" cy="509933"/>
            </a:xfrm>
            <a:prstGeom prst="rect">
              <a:avLst/>
            </a:prstGeom>
            <a:noFill/>
          </p:spPr>
          <p:txBody>
            <a:bodyPr wrap="square" rtlCol="0">
              <a:spAutoFit/>
            </a:bodyPr>
            <a:lstStyle/>
            <a:p>
              <a:pPr algn="ctr"/>
              <a:r>
                <a:rPr lang="en-US" sz="1000" b="1" kern="2000" spc="120" dirty="0" smtClean="0">
                  <a:latin typeface="+mj-lt"/>
                </a:rPr>
                <a:t>ALEXANDRA</a:t>
              </a:r>
            </a:p>
            <a:p>
              <a:pPr algn="ctr"/>
              <a:r>
                <a:rPr lang="en-US" sz="1000" b="1" kern="2000" spc="120" dirty="0" smtClean="0">
                  <a:latin typeface="+mj-lt"/>
                </a:rPr>
                <a:t>FRANCO</a:t>
              </a:r>
              <a:endParaRPr lang="en-US" sz="1000" b="1" kern="2000" spc="120" dirty="0">
                <a:latin typeface="+mj-lt"/>
              </a:endParaRPr>
            </a:p>
          </p:txBody>
        </p:sp>
        <p:pic>
          <p:nvPicPr>
            <p:cNvPr id="66" name="Picture 65"/>
            <p:cNvPicPr>
              <a:picLocks noChangeAspect="1"/>
            </p:cNvPicPr>
            <p:nvPr/>
          </p:nvPicPr>
          <p:blipFill>
            <a:blip r:embed="rId4">
              <a:grayscl/>
              <a:extLst>
                <a:ext uri="{28A0092B-C50C-407E-A947-70E740481C1C}">
                  <a14:useLocalDpi xmlns:a14="http://schemas.microsoft.com/office/drawing/2010/main"/>
                </a:ext>
              </a:extLst>
            </a:blip>
            <a:stretch>
              <a:fillRect/>
            </a:stretch>
          </p:blipFill>
          <p:spPr>
            <a:xfrm>
              <a:off x="440531" y="1684468"/>
              <a:ext cx="1469423" cy="1469423"/>
            </a:xfrm>
            <a:prstGeom prst="rect">
              <a:avLst/>
            </a:prstGeom>
          </p:spPr>
        </p:pic>
      </p:grpSp>
      <p:grpSp>
        <p:nvGrpSpPr>
          <p:cNvPr id="11" name="Group 10"/>
          <p:cNvGrpSpPr/>
          <p:nvPr/>
        </p:nvGrpSpPr>
        <p:grpSpPr>
          <a:xfrm>
            <a:off x="6098875" y="1758201"/>
            <a:ext cx="1293326" cy="1503310"/>
            <a:chOff x="4958194" y="3745254"/>
            <a:chExt cx="1636776" cy="1902523"/>
          </a:xfrm>
        </p:grpSpPr>
        <p:pic>
          <p:nvPicPr>
            <p:cNvPr id="69" name="Picture 68"/>
            <p:cNvPicPr>
              <a:picLocks noChangeAspect="1"/>
            </p:cNvPicPr>
            <p:nvPr/>
          </p:nvPicPr>
          <p:blipFill>
            <a:blip r:embed="rId5">
              <a:grayscl/>
              <a:extLst>
                <a:ext uri="{28A0092B-C50C-407E-A947-70E740481C1C}">
                  <a14:useLocalDpi xmlns:a14="http://schemas.microsoft.com/office/drawing/2010/main"/>
                </a:ext>
              </a:extLst>
            </a:blip>
            <a:stretch>
              <a:fillRect/>
            </a:stretch>
          </p:blipFill>
          <p:spPr>
            <a:xfrm>
              <a:off x="5041245" y="3745254"/>
              <a:ext cx="1472501" cy="1472501"/>
            </a:xfrm>
            <a:prstGeom prst="rect">
              <a:avLst/>
            </a:prstGeom>
          </p:spPr>
        </p:pic>
        <p:sp>
          <p:nvSpPr>
            <p:cNvPr id="74" name="TextBox 73">
              <a:extLst>
                <a:ext uri="{FF2B5EF4-FFF2-40B4-BE49-F238E27FC236}">
                  <a16:creationId xmlns:a16="http://schemas.microsoft.com/office/drawing/2014/main" id="{411B253C-AEC4-47E8-91EF-6B76F2947456}"/>
                </a:ext>
              </a:extLst>
            </p:cNvPr>
            <p:cNvSpPr txBox="1"/>
            <p:nvPr/>
          </p:nvSpPr>
          <p:spPr>
            <a:xfrm>
              <a:off x="4958194" y="5247667"/>
              <a:ext cx="1636776" cy="400110"/>
            </a:xfrm>
            <a:prstGeom prst="rect">
              <a:avLst/>
            </a:prstGeom>
            <a:noFill/>
          </p:spPr>
          <p:txBody>
            <a:bodyPr wrap="square" rtlCol="0">
              <a:spAutoFit/>
            </a:bodyPr>
            <a:lstStyle/>
            <a:p>
              <a:pPr algn="ctr"/>
              <a:r>
                <a:rPr lang="en-US" sz="1000" b="1" kern="2000" spc="120" dirty="0" smtClean="0">
                  <a:latin typeface="+mj-lt"/>
                </a:rPr>
                <a:t>ROXAN</a:t>
              </a:r>
            </a:p>
            <a:p>
              <a:pPr algn="ctr"/>
              <a:r>
                <a:rPr lang="en-US" sz="1000" b="1" kern="2000" spc="120" dirty="0" smtClean="0">
                  <a:latin typeface="+mj-lt"/>
                </a:rPr>
                <a:t>CRABTREE</a:t>
              </a:r>
              <a:endParaRPr lang="en-US" sz="1000" b="1" kern="2000" spc="120" dirty="0">
                <a:latin typeface="+mj-lt"/>
              </a:endParaRPr>
            </a:p>
          </p:txBody>
        </p:sp>
      </p:grpSp>
      <p:grpSp>
        <p:nvGrpSpPr>
          <p:cNvPr id="12" name="Group 11"/>
          <p:cNvGrpSpPr/>
          <p:nvPr/>
        </p:nvGrpSpPr>
        <p:grpSpPr>
          <a:xfrm>
            <a:off x="7455278" y="1771841"/>
            <a:ext cx="1293326" cy="1503310"/>
            <a:chOff x="6551305" y="3745254"/>
            <a:chExt cx="1636776" cy="1902523"/>
          </a:xfrm>
        </p:grpSpPr>
        <p:pic>
          <p:nvPicPr>
            <p:cNvPr id="70" name="Picture 69">
              <a:extLst>
                <a:ext uri="{FF2B5EF4-FFF2-40B4-BE49-F238E27FC236}">
                  <a16:creationId xmlns:a16="http://schemas.microsoft.com/office/drawing/2014/main" id="{C4C6394F-B861-4EAF-ABE6-C59A837E552C}"/>
                </a:ext>
              </a:extLst>
            </p:cNvPr>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6634292" y="3745254"/>
              <a:ext cx="1468974" cy="1463557"/>
            </a:xfrm>
            <a:prstGeom prst="rect">
              <a:avLst/>
            </a:prstGeom>
          </p:spPr>
        </p:pic>
        <p:sp>
          <p:nvSpPr>
            <p:cNvPr id="75" name="TextBox 74">
              <a:extLst>
                <a:ext uri="{FF2B5EF4-FFF2-40B4-BE49-F238E27FC236}">
                  <a16:creationId xmlns:a16="http://schemas.microsoft.com/office/drawing/2014/main" id="{411B253C-AEC4-47E8-91EF-6B76F2947456}"/>
                </a:ext>
              </a:extLst>
            </p:cNvPr>
            <p:cNvSpPr txBox="1"/>
            <p:nvPr/>
          </p:nvSpPr>
          <p:spPr>
            <a:xfrm>
              <a:off x="6551305" y="5247667"/>
              <a:ext cx="1636776" cy="400110"/>
            </a:xfrm>
            <a:prstGeom prst="rect">
              <a:avLst/>
            </a:prstGeom>
            <a:noFill/>
          </p:spPr>
          <p:txBody>
            <a:bodyPr wrap="square" rtlCol="0">
              <a:spAutoFit/>
            </a:bodyPr>
            <a:lstStyle/>
            <a:p>
              <a:pPr algn="ctr"/>
              <a:r>
                <a:rPr lang="en-US" sz="1000" b="1" kern="2000" spc="120" dirty="0" smtClean="0">
                  <a:latin typeface="+mj-lt"/>
                </a:rPr>
                <a:t>SUE</a:t>
              </a:r>
            </a:p>
            <a:p>
              <a:pPr algn="ctr"/>
              <a:r>
                <a:rPr lang="en-US" sz="1000" b="1" kern="2000" spc="120" dirty="0" smtClean="0">
                  <a:latin typeface="+mj-lt"/>
                </a:rPr>
                <a:t>O’HOARA</a:t>
              </a:r>
              <a:endParaRPr lang="en-US" sz="1000" b="1" kern="2000" spc="120" dirty="0">
                <a:latin typeface="+mj-lt"/>
              </a:endParaRPr>
            </a:p>
          </p:txBody>
        </p:sp>
      </p:grpSp>
      <p:grpSp>
        <p:nvGrpSpPr>
          <p:cNvPr id="10" name="Group 9"/>
          <p:cNvGrpSpPr/>
          <p:nvPr/>
        </p:nvGrpSpPr>
        <p:grpSpPr>
          <a:xfrm>
            <a:off x="3237173" y="1758201"/>
            <a:ext cx="1293326" cy="1503102"/>
            <a:chOff x="3365083" y="3745518"/>
            <a:chExt cx="1636776" cy="1902259"/>
          </a:xfrm>
        </p:grpSpPr>
        <p:sp>
          <p:nvSpPr>
            <p:cNvPr id="73" name="TextBox 72">
              <a:extLst>
                <a:ext uri="{FF2B5EF4-FFF2-40B4-BE49-F238E27FC236}">
                  <a16:creationId xmlns:a16="http://schemas.microsoft.com/office/drawing/2014/main" id="{411B253C-AEC4-47E8-91EF-6B76F2947456}"/>
                </a:ext>
              </a:extLst>
            </p:cNvPr>
            <p:cNvSpPr txBox="1"/>
            <p:nvPr/>
          </p:nvSpPr>
          <p:spPr>
            <a:xfrm>
              <a:off x="3365083" y="5247667"/>
              <a:ext cx="1636776" cy="400110"/>
            </a:xfrm>
            <a:prstGeom prst="rect">
              <a:avLst/>
            </a:prstGeom>
            <a:noFill/>
          </p:spPr>
          <p:txBody>
            <a:bodyPr wrap="square" rtlCol="0">
              <a:spAutoFit/>
            </a:bodyPr>
            <a:lstStyle/>
            <a:p>
              <a:pPr algn="ctr"/>
              <a:r>
                <a:rPr lang="en-US" sz="1000" b="1" kern="2000" spc="120" dirty="0" smtClean="0">
                  <a:latin typeface="+mj-lt"/>
                </a:rPr>
                <a:t>MADDY </a:t>
              </a:r>
            </a:p>
            <a:p>
              <a:pPr algn="ctr"/>
              <a:r>
                <a:rPr lang="en-US" sz="1000" b="1" kern="2000" spc="120" dirty="0" smtClean="0">
                  <a:latin typeface="+mj-lt"/>
                </a:rPr>
                <a:t>WEISS</a:t>
              </a:r>
              <a:endParaRPr lang="en-US" sz="1000" b="1" kern="2000" spc="120" dirty="0">
                <a:latin typeface="+mj-lt"/>
              </a:endParaRPr>
            </a:p>
          </p:txBody>
        </p:sp>
        <p:pic>
          <p:nvPicPr>
            <p:cNvPr id="76" name="Picture 75"/>
            <p:cNvPicPr>
              <a:picLocks noChangeAspect="1"/>
            </p:cNvPicPr>
            <p:nvPr/>
          </p:nvPicPr>
          <p:blipFill>
            <a:blip r:embed="rId7">
              <a:grayscl/>
              <a:extLst>
                <a:ext uri="{28A0092B-C50C-407E-A947-70E740481C1C}">
                  <a14:useLocalDpi xmlns:a14="http://schemas.microsoft.com/office/drawing/2010/main"/>
                </a:ext>
              </a:extLst>
            </a:blip>
            <a:stretch>
              <a:fillRect/>
            </a:stretch>
          </p:blipFill>
          <p:spPr>
            <a:xfrm>
              <a:off x="3446307" y="3745518"/>
              <a:ext cx="1474958" cy="1474958"/>
            </a:xfrm>
            <a:prstGeom prst="rect">
              <a:avLst/>
            </a:prstGeom>
          </p:spPr>
        </p:pic>
      </p:grpSp>
      <p:pic>
        <p:nvPicPr>
          <p:cNvPr id="79" name="Picture 7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sp>
        <p:nvSpPr>
          <p:cNvPr id="59" name="TextBox 58">
            <a:extLst>
              <a:ext uri="{FF2B5EF4-FFF2-40B4-BE49-F238E27FC236}">
                <a16:creationId xmlns:a16="http://schemas.microsoft.com/office/drawing/2014/main" id="{411B253C-AEC4-47E8-91EF-6B76F2947456}"/>
              </a:ext>
            </a:extLst>
          </p:cNvPr>
          <p:cNvSpPr txBox="1"/>
          <p:nvPr/>
        </p:nvSpPr>
        <p:spPr>
          <a:xfrm>
            <a:off x="370827" y="2875408"/>
            <a:ext cx="1536033" cy="677108"/>
          </a:xfrm>
          <a:prstGeom prst="rect">
            <a:avLst/>
          </a:prstGeom>
          <a:noFill/>
        </p:spPr>
        <p:txBody>
          <a:bodyPr wrap="square" rtlCol="0">
            <a:spAutoFit/>
          </a:bodyPr>
          <a:lstStyle/>
          <a:p>
            <a:pPr algn="ctr"/>
            <a:r>
              <a:rPr lang="en-US" sz="1000" b="1" kern="2000" spc="120" dirty="0" smtClean="0">
                <a:latin typeface="+mj-lt"/>
              </a:rPr>
              <a:t>KEAUNDRIA</a:t>
            </a:r>
          </a:p>
          <a:p>
            <a:pPr algn="ctr"/>
            <a:r>
              <a:rPr lang="en-US" sz="1000" b="1" kern="2000" spc="120" dirty="0" smtClean="0">
                <a:latin typeface="+mj-lt"/>
              </a:rPr>
              <a:t>MCROBERTS </a:t>
            </a:r>
            <a:r>
              <a:rPr lang="en-US" sz="900" kern="2000" spc="120" dirty="0" smtClean="0">
                <a:latin typeface="+mj-lt"/>
              </a:rPr>
              <a:t>Fulfillment Team Manager</a:t>
            </a:r>
            <a:endParaRPr lang="en-US" sz="900" kern="2000" spc="120" dirty="0">
              <a:latin typeface="+mj-lt"/>
            </a:endParaRPr>
          </a:p>
        </p:txBody>
      </p:sp>
      <p:grpSp>
        <p:nvGrpSpPr>
          <p:cNvPr id="42" name="Group 41"/>
          <p:cNvGrpSpPr/>
          <p:nvPr/>
        </p:nvGrpSpPr>
        <p:grpSpPr>
          <a:xfrm>
            <a:off x="4030625" y="3507885"/>
            <a:ext cx="1287822" cy="1542928"/>
            <a:chOff x="1672431" y="3631594"/>
            <a:chExt cx="1636776" cy="1961007"/>
          </a:xfrm>
        </p:grpSpPr>
        <p:pic>
          <p:nvPicPr>
            <p:cNvPr id="43" name="Picture 42"/>
            <p:cNvPicPr>
              <a:picLocks noChangeAspect="1"/>
            </p:cNvPicPr>
            <p:nvPr/>
          </p:nvPicPr>
          <p:blipFill>
            <a:blip r:embed="rId9">
              <a:grayscl/>
              <a:extLst>
                <a:ext uri="{28A0092B-C50C-407E-A947-70E740481C1C}">
                  <a14:useLocalDpi xmlns:a14="http://schemas.microsoft.com/office/drawing/2010/main"/>
                </a:ext>
              </a:extLst>
            </a:blip>
            <a:stretch>
              <a:fillRect/>
            </a:stretch>
          </p:blipFill>
          <p:spPr>
            <a:xfrm>
              <a:off x="1737360" y="3631594"/>
              <a:ext cx="1506918" cy="1463844"/>
            </a:xfrm>
            <a:prstGeom prst="rect">
              <a:avLst/>
            </a:prstGeom>
          </p:spPr>
        </p:pic>
        <p:sp>
          <p:nvSpPr>
            <p:cNvPr id="44" name="TextBox 43">
              <a:extLst>
                <a:ext uri="{FF2B5EF4-FFF2-40B4-BE49-F238E27FC236}">
                  <a16:creationId xmlns:a16="http://schemas.microsoft.com/office/drawing/2014/main" id="{411B253C-AEC4-47E8-91EF-6B76F2947456}"/>
                </a:ext>
              </a:extLst>
            </p:cNvPr>
            <p:cNvSpPr txBox="1"/>
            <p:nvPr/>
          </p:nvSpPr>
          <p:spPr>
            <a:xfrm>
              <a:off x="1672431" y="5138738"/>
              <a:ext cx="1636776" cy="453863"/>
            </a:xfrm>
            <a:prstGeom prst="rect">
              <a:avLst/>
            </a:prstGeom>
            <a:noFill/>
          </p:spPr>
          <p:txBody>
            <a:bodyPr wrap="square" rtlCol="0">
              <a:spAutoFit/>
            </a:bodyPr>
            <a:lstStyle/>
            <a:p>
              <a:pPr algn="ctr"/>
              <a:r>
                <a:rPr lang="en-US" sz="1000" b="1" kern="2000" spc="120" dirty="0" smtClean="0">
                  <a:latin typeface="+mj-lt"/>
                </a:rPr>
                <a:t>MELANIE, WOODFIN</a:t>
              </a:r>
              <a:endParaRPr lang="en-US" sz="1000" b="1" kern="2000" spc="120" dirty="0">
                <a:latin typeface="+mj-lt"/>
              </a:endParaRPr>
            </a:p>
          </p:txBody>
        </p:sp>
      </p:grpSp>
      <p:grpSp>
        <p:nvGrpSpPr>
          <p:cNvPr id="45" name="Group 44"/>
          <p:cNvGrpSpPr/>
          <p:nvPr/>
        </p:nvGrpSpPr>
        <p:grpSpPr>
          <a:xfrm>
            <a:off x="5258805" y="3492629"/>
            <a:ext cx="1335633" cy="1575664"/>
            <a:chOff x="4665417" y="1968673"/>
            <a:chExt cx="1636776" cy="1930926"/>
          </a:xfrm>
        </p:grpSpPr>
        <p:sp>
          <p:nvSpPr>
            <p:cNvPr id="46" name="TextBox 45">
              <a:extLst>
                <a:ext uri="{FF2B5EF4-FFF2-40B4-BE49-F238E27FC236}">
                  <a16:creationId xmlns:a16="http://schemas.microsoft.com/office/drawing/2014/main" id="{411B253C-AEC4-47E8-91EF-6B76F2947456}"/>
                </a:ext>
              </a:extLst>
            </p:cNvPr>
            <p:cNvSpPr txBox="1"/>
            <p:nvPr/>
          </p:nvSpPr>
          <p:spPr>
            <a:xfrm>
              <a:off x="4665417" y="3464608"/>
              <a:ext cx="1636776" cy="434991"/>
            </a:xfrm>
            <a:prstGeom prst="rect">
              <a:avLst/>
            </a:prstGeom>
            <a:noFill/>
          </p:spPr>
          <p:txBody>
            <a:bodyPr wrap="square" rtlCol="0">
              <a:spAutoFit/>
            </a:bodyPr>
            <a:lstStyle/>
            <a:p>
              <a:pPr algn="ctr"/>
              <a:r>
                <a:rPr lang="en-US" sz="1000" b="1" kern="2000" spc="120" dirty="0" smtClean="0">
                  <a:latin typeface="+mj-lt"/>
                </a:rPr>
                <a:t>DENISE</a:t>
              </a:r>
            </a:p>
            <a:p>
              <a:pPr algn="ctr"/>
              <a:r>
                <a:rPr lang="en-US" sz="1000" b="1" kern="2000" spc="120" dirty="0" smtClean="0">
                  <a:latin typeface="+mj-lt"/>
                </a:rPr>
                <a:t>CARR</a:t>
              </a:r>
              <a:endParaRPr lang="en-US" sz="1000" b="1" kern="2000" spc="120" dirty="0">
                <a:latin typeface="+mj-lt"/>
              </a:endParaRPr>
            </a:p>
          </p:txBody>
        </p:sp>
        <p:pic>
          <p:nvPicPr>
            <p:cNvPr id="48" name="Picture 47"/>
            <p:cNvPicPr>
              <a:picLocks noChangeAspect="1"/>
            </p:cNvPicPr>
            <p:nvPr/>
          </p:nvPicPr>
          <p:blipFill rotWithShape="1">
            <a:blip r:embed="rId10" cstate="print">
              <a:grayscl/>
              <a:extLst>
                <a:ext uri="{28A0092B-C50C-407E-A947-70E740481C1C}">
                  <a14:useLocalDpi xmlns:a14="http://schemas.microsoft.com/office/drawing/2010/main"/>
                </a:ext>
              </a:extLst>
            </a:blip>
            <a:srcRect l="-2892"/>
            <a:stretch/>
          </p:blipFill>
          <p:spPr>
            <a:xfrm>
              <a:off x="4713157" y="1968673"/>
              <a:ext cx="1541295" cy="1460498"/>
            </a:xfrm>
            <a:prstGeom prst="rect">
              <a:avLst/>
            </a:prstGeom>
          </p:spPr>
        </p:pic>
      </p:grpSp>
      <p:grpSp>
        <p:nvGrpSpPr>
          <p:cNvPr id="14" name="Group 13"/>
          <p:cNvGrpSpPr/>
          <p:nvPr/>
        </p:nvGrpSpPr>
        <p:grpSpPr>
          <a:xfrm>
            <a:off x="2851672" y="3492629"/>
            <a:ext cx="1297429" cy="1615671"/>
            <a:chOff x="1686192" y="3492629"/>
            <a:chExt cx="1297429" cy="1615671"/>
          </a:xfrm>
        </p:grpSpPr>
        <p:sp>
          <p:nvSpPr>
            <p:cNvPr id="40" name="TextBox 39">
              <a:extLst>
                <a:ext uri="{FF2B5EF4-FFF2-40B4-BE49-F238E27FC236}">
                  <a16:creationId xmlns:a16="http://schemas.microsoft.com/office/drawing/2014/main" id="{411B253C-AEC4-47E8-91EF-6B76F2947456}"/>
                </a:ext>
              </a:extLst>
            </p:cNvPr>
            <p:cNvSpPr txBox="1"/>
            <p:nvPr/>
          </p:nvSpPr>
          <p:spPr>
            <a:xfrm>
              <a:off x="1699353" y="4708190"/>
              <a:ext cx="1284268" cy="400110"/>
            </a:xfrm>
            <a:prstGeom prst="rect">
              <a:avLst/>
            </a:prstGeom>
            <a:noFill/>
          </p:spPr>
          <p:txBody>
            <a:bodyPr wrap="square" rtlCol="0">
              <a:spAutoFit/>
            </a:bodyPr>
            <a:lstStyle/>
            <a:p>
              <a:pPr algn="ctr"/>
              <a:r>
                <a:rPr lang="en-US" sz="1000" b="1" kern="2000" spc="120" dirty="0" smtClean="0">
                  <a:latin typeface="+mj-lt"/>
                </a:rPr>
                <a:t>ZACH </a:t>
              </a:r>
              <a:br>
                <a:rPr lang="en-US" sz="1000" b="1" kern="2000" spc="120" dirty="0" smtClean="0">
                  <a:latin typeface="+mj-lt"/>
                </a:rPr>
              </a:br>
              <a:r>
                <a:rPr lang="en-US" sz="1000" b="1" kern="2000" spc="120" dirty="0" smtClean="0">
                  <a:latin typeface="+mj-lt"/>
                </a:rPr>
                <a:t>SCHOL</a:t>
              </a:r>
              <a:endParaRPr lang="en-US" sz="1000" b="1" kern="2000" spc="120" dirty="0">
                <a:latin typeface="+mj-lt"/>
              </a:endParaRPr>
            </a:p>
          </p:txBody>
        </p:sp>
        <p:pic>
          <p:nvPicPr>
            <p:cNvPr id="2050" name="Picture 2" descr="Profile photo for Zac Scholl"/>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686192" y="3492629"/>
              <a:ext cx="1187503" cy="1187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555481" y="3481497"/>
            <a:ext cx="1284268" cy="1626803"/>
            <a:chOff x="5757339" y="3481497"/>
            <a:chExt cx="1284268" cy="1626803"/>
          </a:xfrm>
        </p:grpSpPr>
        <p:pic>
          <p:nvPicPr>
            <p:cNvPr id="2052" name="Picture 4" descr="Profile photo for Darren Jones"/>
            <p:cNvPicPr>
              <a:picLocks noChangeAspect="1" noChangeArrowheads="1"/>
            </p:cNvPicPr>
            <p:nvPr/>
          </p:nvPicPr>
          <p:blipFill rotWithShape="1">
            <a:blip r:embed="rId12" cstate="print">
              <a:grayscl/>
              <a:extLst>
                <a:ext uri="{28A0092B-C50C-407E-A947-70E740481C1C}">
                  <a14:useLocalDpi xmlns:a14="http://schemas.microsoft.com/office/drawing/2010/main" val="0"/>
                </a:ext>
              </a:extLst>
            </a:blip>
            <a:srcRect t="16841" r="22623"/>
            <a:stretch/>
          </p:blipFill>
          <p:spPr bwMode="auto">
            <a:xfrm>
              <a:off x="5831559" y="3481497"/>
              <a:ext cx="1135828" cy="122070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11B253C-AEC4-47E8-91EF-6B76F2947456}"/>
                </a:ext>
              </a:extLst>
            </p:cNvPr>
            <p:cNvSpPr txBox="1"/>
            <p:nvPr/>
          </p:nvSpPr>
          <p:spPr>
            <a:xfrm>
              <a:off x="5757339" y="4708190"/>
              <a:ext cx="1284268" cy="400110"/>
            </a:xfrm>
            <a:prstGeom prst="rect">
              <a:avLst/>
            </a:prstGeom>
            <a:noFill/>
          </p:spPr>
          <p:txBody>
            <a:bodyPr wrap="square" rtlCol="0">
              <a:spAutoFit/>
            </a:bodyPr>
            <a:lstStyle/>
            <a:p>
              <a:pPr algn="ctr"/>
              <a:r>
                <a:rPr lang="en-US" sz="1000" b="1" kern="2000" spc="120" dirty="0" smtClean="0">
                  <a:latin typeface="+mj-lt"/>
                </a:rPr>
                <a:t>DARREN JONES</a:t>
              </a:r>
              <a:endParaRPr lang="en-US" sz="1000" b="1" kern="2000" spc="120" dirty="0">
                <a:latin typeface="+mj-lt"/>
              </a:endParaRPr>
            </a:p>
          </p:txBody>
        </p:sp>
      </p:grpSp>
      <p:grpSp>
        <p:nvGrpSpPr>
          <p:cNvPr id="6" name="Group 5"/>
          <p:cNvGrpSpPr/>
          <p:nvPr/>
        </p:nvGrpSpPr>
        <p:grpSpPr>
          <a:xfrm>
            <a:off x="7761560" y="3492629"/>
            <a:ext cx="1284268" cy="1615671"/>
            <a:chOff x="7209565" y="3492629"/>
            <a:chExt cx="1284268" cy="1615671"/>
          </a:xfrm>
        </p:grpSpPr>
        <p:pic>
          <p:nvPicPr>
            <p:cNvPr id="2054" name="Picture 6" descr="Profile photo for Thomas Murr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84260" y="3492629"/>
              <a:ext cx="1209573" cy="120957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411B253C-AEC4-47E8-91EF-6B76F2947456}"/>
                </a:ext>
              </a:extLst>
            </p:cNvPr>
            <p:cNvSpPr txBox="1"/>
            <p:nvPr/>
          </p:nvSpPr>
          <p:spPr>
            <a:xfrm>
              <a:off x="7209565" y="4708190"/>
              <a:ext cx="1284268" cy="400110"/>
            </a:xfrm>
            <a:prstGeom prst="rect">
              <a:avLst/>
            </a:prstGeom>
            <a:noFill/>
          </p:spPr>
          <p:txBody>
            <a:bodyPr wrap="square" rtlCol="0">
              <a:spAutoFit/>
            </a:bodyPr>
            <a:lstStyle/>
            <a:p>
              <a:pPr algn="ctr"/>
              <a:r>
                <a:rPr lang="en-US" sz="1000" b="1" kern="2000" spc="120" dirty="0" smtClean="0">
                  <a:latin typeface="+mj-lt"/>
                </a:rPr>
                <a:t>THOMAS MURRAY</a:t>
              </a:r>
              <a:endParaRPr lang="en-US" sz="1000" b="1" kern="2000" spc="120" dirty="0">
                <a:latin typeface="+mj-lt"/>
              </a:endParaRPr>
            </a:p>
          </p:txBody>
        </p:sp>
      </p:grpSp>
      <p:pic>
        <p:nvPicPr>
          <p:cNvPr id="2056" name="Picture 8" descr="Monica Aaron"/>
          <p:cNvPicPr>
            <a:picLocks noChangeAspect="1" noChangeArrowheads="1"/>
          </p:cNvPicPr>
          <p:nvPr/>
        </p:nvPicPr>
        <p:blipFill>
          <a:blip r:embed="rId14">
            <a:grayscl/>
            <a:extLst>
              <a:ext uri="{28A0092B-C50C-407E-A947-70E740481C1C}">
                <a14:useLocalDpi xmlns:a14="http://schemas.microsoft.com/office/drawing/2010/main" val="0"/>
              </a:ext>
            </a:extLst>
          </a:blip>
          <a:srcRect/>
          <a:stretch>
            <a:fillRect/>
          </a:stretch>
        </p:blipFill>
        <p:spPr bwMode="auto">
          <a:xfrm>
            <a:off x="7488810" y="130969"/>
            <a:ext cx="1175442" cy="117544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411B253C-AEC4-47E8-91EF-6B76F2947456}"/>
              </a:ext>
            </a:extLst>
          </p:cNvPr>
          <p:cNvSpPr txBox="1"/>
          <p:nvPr/>
        </p:nvSpPr>
        <p:spPr>
          <a:xfrm>
            <a:off x="7156394" y="1336197"/>
            <a:ext cx="1840275" cy="384721"/>
          </a:xfrm>
          <a:prstGeom prst="rect">
            <a:avLst/>
          </a:prstGeom>
          <a:noFill/>
        </p:spPr>
        <p:txBody>
          <a:bodyPr wrap="square" rtlCol="0">
            <a:spAutoFit/>
          </a:bodyPr>
          <a:lstStyle/>
          <a:p>
            <a:pPr algn="ctr"/>
            <a:r>
              <a:rPr lang="en-US" sz="1000" b="1" kern="2000" spc="120" dirty="0" smtClean="0">
                <a:latin typeface="+mj-lt"/>
              </a:rPr>
              <a:t>KATIE BINGHAM</a:t>
            </a:r>
          </a:p>
          <a:p>
            <a:pPr algn="ctr"/>
            <a:r>
              <a:rPr lang="en-US" sz="900" kern="2000" spc="120" dirty="0" smtClean="0">
                <a:latin typeface="+mj-lt"/>
              </a:rPr>
              <a:t>Director Fulfillment</a:t>
            </a:r>
            <a:endParaRPr lang="en-US" sz="900" b="1" kern="2000" spc="120" dirty="0">
              <a:latin typeface="+mj-lt"/>
            </a:endParaRPr>
          </a:p>
        </p:txBody>
      </p:sp>
      <p:pic>
        <p:nvPicPr>
          <p:cNvPr id="54" name="Picture 53"/>
          <p:cNvPicPr>
            <a:picLocks noChangeAspect="1"/>
          </p:cNvPicPr>
          <p:nvPr/>
        </p:nvPicPr>
        <p:blipFill rotWithShape="1">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12433" t="7667" r="12769" b="28740"/>
          <a:stretch/>
        </p:blipFill>
        <p:spPr>
          <a:xfrm>
            <a:off x="625708" y="1766119"/>
            <a:ext cx="1078686" cy="1146104"/>
          </a:xfrm>
          <a:prstGeom prst="rect">
            <a:avLst/>
          </a:prstGeom>
        </p:spPr>
      </p:pic>
      <p:grpSp>
        <p:nvGrpSpPr>
          <p:cNvPr id="55" name="Group 54"/>
          <p:cNvGrpSpPr/>
          <p:nvPr/>
        </p:nvGrpSpPr>
        <p:grpSpPr>
          <a:xfrm>
            <a:off x="1572838" y="3509594"/>
            <a:ext cx="1421147" cy="1474929"/>
            <a:chOff x="6493364" y="4632215"/>
            <a:chExt cx="1636776" cy="1698719"/>
          </a:xfrm>
        </p:grpSpPr>
        <p:pic>
          <p:nvPicPr>
            <p:cNvPr id="58" name="Picture 57"/>
            <p:cNvPicPr>
              <a:picLocks noChangeAspect="1"/>
            </p:cNvPicPr>
            <p:nvPr/>
          </p:nvPicPr>
          <p:blipFill>
            <a:blip r:embed="rId17">
              <a:grayscl/>
              <a:extLst>
                <a:ext uri="{28A0092B-C50C-407E-A947-70E740481C1C}">
                  <a14:useLocalDpi xmlns:a14="http://schemas.microsoft.com/office/drawing/2010/main"/>
                </a:ext>
              </a:extLst>
            </a:blip>
            <a:stretch>
              <a:fillRect/>
            </a:stretch>
          </p:blipFill>
          <p:spPr>
            <a:xfrm>
              <a:off x="6580007" y="4632215"/>
              <a:ext cx="1333390" cy="1333390"/>
            </a:xfrm>
            <a:prstGeom prst="rect">
              <a:avLst/>
            </a:prstGeom>
          </p:spPr>
        </p:pic>
        <p:sp>
          <p:nvSpPr>
            <p:cNvPr id="61" name="TextBox 60">
              <a:extLst>
                <a:ext uri="{FF2B5EF4-FFF2-40B4-BE49-F238E27FC236}">
                  <a16:creationId xmlns:a16="http://schemas.microsoft.com/office/drawing/2014/main" id="{411B253C-AEC4-47E8-91EF-6B76F2947456}"/>
                </a:ext>
              </a:extLst>
            </p:cNvPr>
            <p:cNvSpPr txBox="1"/>
            <p:nvPr/>
          </p:nvSpPr>
          <p:spPr>
            <a:xfrm>
              <a:off x="6493364" y="6047354"/>
              <a:ext cx="1636776" cy="283580"/>
            </a:xfrm>
            <a:prstGeom prst="rect">
              <a:avLst/>
            </a:prstGeom>
            <a:noFill/>
          </p:spPr>
          <p:txBody>
            <a:bodyPr wrap="square" rtlCol="0">
              <a:spAutoFit/>
            </a:bodyPr>
            <a:lstStyle/>
            <a:p>
              <a:pPr algn="ctr"/>
              <a:r>
                <a:rPr lang="en-US" sz="1000" b="1" kern="2000" spc="120" smtClean="0">
                  <a:latin typeface="+mj-lt"/>
                </a:rPr>
                <a:t>MARY OSTER</a:t>
              </a:r>
              <a:endParaRPr lang="en-US" sz="1000" b="1" kern="2000" spc="120" dirty="0">
                <a:latin typeface="+mj-lt"/>
              </a:endParaRPr>
            </a:p>
          </p:txBody>
        </p:sp>
      </p:grpSp>
    </p:spTree>
    <p:extLst>
      <p:ext uri="{BB962C8B-B14F-4D97-AF65-F5344CB8AC3E}">
        <p14:creationId xmlns:p14="http://schemas.microsoft.com/office/powerpoint/2010/main" val="4218996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901031" y="511969"/>
            <a:ext cx="6553200" cy="769441"/>
          </a:xfrm>
          <a:prstGeom prst="rect">
            <a:avLst/>
          </a:prstGeom>
          <a:noFill/>
        </p:spPr>
        <p:txBody>
          <a:bodyPr wrap="square" rtlCol="0">
            <a:spAutoFit/>
          </a:bodyPr>
          <a:lstStyle/>
          <a:p>
            <a:r>
              <a:rPr lang="en-US" sz="1100" b="1" dirty="0" smtClean="0"/>
              <a:t>Our Project Development Team </a:t>
            </a:r>
            <a:r>
              <a:rPr lang="en-US" sz="1100" dirty="0" smtClean="0"/>
              <a:t>provides project management, working with clients on presence development projects, including website development, social channel/profile management and online reputation development, gathering all necessary deliverables and requirements, and keeps all teams on target to reach client project goals and timelines. </a:t>
            </a:r>
            <a:endParaRPr lang="en-US" sz="1100" dirty="0"/>
          </a:p>
        </p:txBody>
      </p:sp>
      <p:pic>
        <p:nvPicPr>
          <p:cNvPr id="80" name="Picture 7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grpSp>
        <p:nvGrpSpPr>
          <p:cNvPr id="11" name="Group 10"/>
          <p:cNvGrpSpPr/>
          <p:nvPr/>
        </p:nvGrpSpPr>
        <p:grpSpPr>
          <a:xfrm>
            <a:off x="961726" y="1560382"/>
            <a:ext cx="7200989" cy="1849189"/>
            <a:chOff x="1082643" y="1560382"/>
            <a:chExt cx="7200989" cy="1849189"/>
          </a:xfrm>
        </p:grpSpPr>
        <p:sp>
          <p:nvSpPr>
            <p:cNvPr id="39" name="TextBox 38">
              <a:extLst>
                <a:ext uri="{FF2B5EF4-FFF2-40B4-BE49-F238E27FC236}">
                  <a16:creationId xmlns:a16="http://schemas.microsoft.com/office/drawing/2014/main" id="{7A7AE1F2-EC55-4ED5-98E3-8921AF191AB8}"/>
                </a:ext>
              </a:extLst>
            </p:cNvPr>
            <p:cNvSpPr txBox="1"/>
            <p:nvPr/>
          </p:nvSpPr>
          <p:spPr>
            <a:xfrm>
              <a:off x="6682118" y="2867508"/>
              <a:ext cx="1601514" cy="542063"/>
            </a:xfrm>
            <a:prstGeom prst="rect">
              <a:avLst/>
            </a:prstGeom>
            <a:noFill/>
          </p:spPr>
          <p:txBody>
            <a:bodyPr wrap="square" rtlCol="0">
              <a:spAutoFit/>
            </a:bodyPr>
            <a:lstStyle/>
            <a:p>
              <a:pPr algn="ctr"/>
              <a:r>
                <a:rPr lang="en-US" sz="1000" b="1" kern="2000" spc="120" dirty="0" smtClean="0">
                  <a:latin typeface="+mj-lt"/>
                </a:rPr>
                <a:t>CARA TAYLOR,</a:t>
              </a:r>
              <a:endParaRPr lang="en-US" sz="1000" kern="2000" spc="120" dirty="0" smtClean="0">
                <a:latin typeface="+mj-lt"/>
              </a:endParaRPr>
            </a:p>
            <a:p>
              <a:pPr algn="ctr"/>
              <a:r>
                <a:rPr lang="en-US" sz="900" kern="2000" spc="120" dirty="0" smtClean="0">
                  <a:latin typeface="+mj-lt"/>
                </a:rPr>
                <a:t>Project Support Specialist</a:t>
              </a:r>
            </a:p>
          </p:txBody>
        </p:sp>
        <p:pic>
          <p:nvPicPr>
            <p:cNvPr id="79" name="Picture 78"/>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6822618" y="1576496"/>
              <a:ext cx="1320515" cy="1320515"/>
            </a:xfrm>
            <a:prstGeom prst="rect">
              <a:avLst/>
            </a:prstGeom>
          </p:spPr>
        </p:pic>
        <p:grpSp>
          <p:nvGrpSpPr>
            <p:cNvPr id="2" name="Group 1"/>
            <p:cNvGrpSpPr/>
            <p:nvPr/>
          </p:nvGrpSpPr>
          <p:grpSpPr>
            <a:xfrm>
              <a:off x="1082643" y="1562874"/>
              <a:ext cx="1601514" cy="1834515"/>
              <a:chOff x="360625" y="1686496"/>
              <a:chExt cx="1636776" cy="1874907"/>
            </a:xfrm>
          </p:grpSpPr>
          <p:sp>
            <p:nvSpPr>
              <p:cNvPr id="37" name="TextBox 36">
                <a:extLst>
                  <a:ext uri="{FF2B5EF4-FFF2-40B4-BE49-F238E27FC236}">
                    <a16:creationId xmlns:a16="http://schemas.microsoft.com/office/drawing/2014/main" id="{7A7AE1F2-EC55-4ED5-98E3-8921AF191AB8}"/>
                  </a:ext>
                </a:extLst>
              </p:cNvPr>
              <p:cNvSpPr txBox="1"/>
              <p:nvPr/>
            </p:nvSpPr>
            <p:spPr>
              <a:xfrm>
                <a:off x="360625" y="3026663"/>
                <a:ext cx="1636776" cy="534740"/>
              </a:xfrm>
              <a:prstGeom prst="rect">
                <a:avLst/>
              </a:prstGeom>
              <a:noFill/>
            </p:spPr>
            <p:txBody>
              <a:bodyPr wrap="square" rtlCol="0">
                <a:spAutoFit/>
              </a:bodyPr>
              <a:lstStyle/>
              <a:p>
                <a:pPr algn="ctr"/>
                <a:r>
                  <a:rPr lang="en-US" sz="1000" b="1" kern="2000" spc="120" dirty="0" smtClean="0">
                    <a:latin typeface="+mj-lt"/>
                  </a:rPr>
                  <a:t>ASHLIEJAEKE,</a:t>
                </a:r>
              </a:p>
              <a:p>
                <a:pPr algn="ctr"/>
                <a:r>
                  <a:rPr lang="en-US" sz="900" kern="2000" spc="120" dirty="0" smtClean="0">
                    <a:latin typeface="+mj-lt"/>
                  </a:rPr>
                  <a:t>Director, Project Development</a:t>
                </a:r>
                <a:endParaRPr lang="en-US" sz="900" kern="2000" spc="120" dirty="0">
                  <a:latin typeface="+mj-lt"/>
                </a:endParaRPr>
              </a:p>
            </p:txBody>
          </p:sp>
          <p:pic>
            <p:nvPicPr>
              <p:cNvPr id="42" name="Picture 41">
                <a:extLst>
                  <a:ext uri="{FF2B5EF4-FFF2-40B4-BE49-F238E27FC236}">
                    <a16:creationId xmlns:a16="http://schemas.microsoft.com/office/drawing/2014/main" id="{A70507EE-E55F-4517-985B-7899E97F2258}"/>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504148" y="1686496"/>
                <a:ext cx="1349731" cy="1349731"/>
              </a:xfrm>
              <a:prstGeom prst="rect">
                <a:avLst/>
              </a:prstGeom>
            </p:spPr>
          </p:pic>
        </p:grpSp>
        <p:grpSp>
          <p:nvGrpSpPr>
            <p:cNvPr id="14" name="Group 13"/>
            <p:cNvGrpSpPr/>
            <p:nvPr/>
          </p:nvGrpSpPr>
          <p:grpSpPr>
            <a:xfrm>
              <a:off x="2878408" y="1560382"/>
              <a:ext cx="1823717" cy="1848380"/>
              <a:chOff x="2279944" y="1683882"/>
              <a:chExt cx="1863871" cy="1889077"/>
            </a:xfrm>
          </p:grpSpPr>
          <p:sp>
            <p:nvSpPr>
              <p:cNvPr id="38" name="TextBox 37">
                <a:extLst>
                  <a:ext uri="{FF2B5EF4-FFF2-40B4-BE49-F238E27FC236}">
                    <a16:creationId xmlns:a16="http://schemas.microsoft.com/office/drawing/2014/main" id="{7A7AE1F2-EC55-4ED5-98E3-8921AF191AB8}"/>
                  </a:ext>
                </a:extLst>
              </p:cNvPr>
              <p:cNvSpPr txBox="1"/>
              <p:nvPr/>
            </p:nvSpPr>
            <p:spPr>
              <a:xfrm>
                <a:off x="2279944" y="3038219"/>
                <a:ext cx="1863871" cy="534740"/>
              </a:xfrm>
              <a:prstGeom prst="rect">
                <a:avLst/>
              </a:prstGeom>
              <a:noFill/>
            </p:spPr>
            <p:txBody>
              <a:bodyPr wrap="square" rtlCol="0">
                <a:spAutoFit/>
              </a:bodyPr>
              <a:lstStyle/>
              <a:p>
                <a:pPr algn="ctr"/>
                <a:r>
                  <a:rPr lang="en-US" sz="1000" b="1" kern="2000" spc="120" dirty="0" smtClean="0">
                    <a:latin typeface="+mj-lt"/>
                  </a:rPr>
                  <a:t>AMBER RAJCEVICH,</a:t>
                </a:r>
                <a:endParaRPr lang="en-US" sz="1000" kern="2000" spc="120" dirty="0">
                  <a:latin typeface="+mj-lt"/>
                </a:endParaRPr>
              </a:p>
              <a:p>
                <a:pPr algn="ctr"/>
                <a:r>
                  <a:rPr lang="en-US" sz="900" kern="2000" spc="120" dirty="0" smtClean="0">
                    <a:latin typeface="+mj-lt"/>
                  </a:rPr>
                  <a:t>Project Development Manager</a:t>
                </a:r>
              </a:p>
            </p:txBody>
          </p:sp>
          <p:pic>
            <p:nvPicPr>
              <p:cNvPr id="43" name="Picture 42"/>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2490681" y="1683882"/>
                <a:ext cx="1365152" cy="1355440"/>
              </a:xfrm>
              <a:prstGeom prst="rect">
                <a:avLst/>
              </a:prstGeom>
            </p:spPr>
          </p:pic>
        </p:grpSp>
        <p:sp>
          <p:nvSpPr>
            <p:cNvPr id="30" name="TextBox 29">
              <a:extLst>
                <a:ext uri="{FF2B5EF4-FFF2-40B4-BE49-F238E27FC236}">
                  <a16:creationId xmlns:a16="http://schemas.microsoft.com/office/drawing/2014/main" id="{E4D9031A-3E02-4470-A316-6497CA1DFFF3}"/>
                </a:ext>
              </a:extLst>
            </p:cNvPr>
            <p:cNvSpPr txBox="1"/>
            <p:nvPr/>
          </p:nvSpPr>
          <p:spPr>
            <a:xfrm>
              <a:off x="4664150" y="2873901"/>
              <a:ext cx="1913683" cy="384721"/>
            </a:xfrm>
            <a:prstGeom prst="rect">
              <a:avLst/>
            </a:prstGeom>
            <a:noFill/>
          </p:spPr>
          <p:txBody>
            <a:bodyPr wrap="square" rtlCol="0">
              <a:spAutoFit/>
            </a:bodyPr>
            <a:lstStyle/>
            <a:p>
              <a:pPr algn="ctr"/>
              <a:r>
                <a:rPr lang="en-US" sz="1000" b="1" kern="2000" spc="120" dirty="0" smtClean="0">
                  <a:latin typeface="+mj-lt"/>
                </a:rPr>
                <a:t>ANTHONY GIAMPAOLO</a:t>
              </a:r>
              <a:br>
                <a:rPr lang="en-US" sz="1000" b="1" kern="2000" spc="120" dirty="0" smtClean="0">
                  <a:latin typeface="+mj-lt"/>
                </a:rPr>
              </a:br>
              <a:r>
                <a:rPr lang="en-US" sz="900" kern="2000" spc="120" dirty="0" smtClean="0">
                  <a:latin typeface="+mj-lt"/>
                </a:rPr>
                <a:t>Web Strategist</a:t>
              </a:r>
              <a:endParaRPr lang="en-US" sz="1000" kern="2000" spc="120" dirty="0">
                <a:latin typeface="+mj-lt"/>
              </a:endParaRPr>
            </a:p>
          </p:txBody>
        </p:sp>
        <p:pic>
          <p:nvPicPr>
            <p:cNvPr id="32" name="Picture 31"/>
            <p:cNvPicPr>
              <a:picLocks noChangeAspect="1"/>
            </p:cNvPicPr>
            <p:nvPr/>
          </p:nvPicPr>
          <p:blipFill rotWithShape="1">
            <a:blip r:embed="rId6" cstate="print">
              <a:grayscl/>
              <a:extLst>
                <a:ext uri="{28A0092B-C50C-407E-A947-70E740481C1C}">
                  <a14:useLocalDpi xmlns:a14="http://schemas.microsoft.com/office/drawing/2010/main" val="0"/>
                </a:ext>
              </a:extLst>
            </a:blip>
            <a:srcRect t="8865" b="5525"/>
            <a:stretch/>
          </p:blipFill>
          <p:spPr>
            <a:xfrm>
              <a:off x="4961225" y="1568984"/>
              <a:ext cx="1320515" cy="1318385"/>
            </a:xfrm>
            <a:prstGeom prst="rect">
              <a:avLst/>
            </a:prstGeom>
          </p:spPr>
        </p:pic>
      </p:grpSp>
      <p:grpSp>
        <p:nvGrpSpPr>
          <p:cNvPr id="10" name="Group 9"/>
          <p:cNvGrpSpPr/>
          <p:nvPr/>
        </p:nvGrpSpPr>
        <p:grpSpPr>
          <a:xfrm>
            <a:off x="644124" y="3423961"/>
            <a:ext cx="7833707" cy="1736295"/>
            <a:chOff x="976667" y="3423961"/>
            <a:chExt cx="7833707" cy="1736295"/>
          </a:xfrm>
        </p:grpSpPr>
        <p:grpSp>
          <p:nvGrpSpPr>
            <p:cNvPr id="6" name="Group 5"/>
            <p:cNvGrpSpPr/>
            <p:nvPr/>
          </p:nvGrpSpPr>
          <p:grpSpPr>
            <a:xfrm>
              <a:off x="5602948" y="3439091"/>
              <a:ext cx="1636776" cy="1556578"/>
              <a:chOff x="5602948" y="3439091"/>
              <a:chExt cx="1636776" cy="1556578"/>
            </a:xfrm>
          </p:grpSpPr>
          <p:sp>
            <p:nvSpPr>
              <p:cNvPr id="55" name="TextBox 54">
                <a:extLst>
                  <a:ext uri="{FF2B5EF4-FFF2-40B4-BE49-F238E27FC236}">
                    <a16:creationId xmlns:a16="http://schemas.microsoft.com/office/drawing/2014/main" id="{7A7AE1F2-EC55-4ED5-98E3-8921AF191AB8}"/>
                  </a:ext>
                </a:extLst>
              </p:cNvPr>
              <p:cNvSpPr txBox="1"/>
              <p:nvPr/>
            </p:nvSpPr>
            <p:spPr>
              <a:xfrm>
                <a:off x="5602948" y="4749448"/>
                <a:ext cx="1636776" cy="246221"/>
              </a:xfrm>
              <a:prstGeom prst="rect">
                <a:avLst/>
              </a:prstGeom>
              <a:noFill/>
            </p:spPr>
            <p:txBody>
              <a:bodyPr wrap="square" rtlCol="0">
                <a:spAutoFit/>
              </a:bodyPr>
              <a:lstStyle/>
              <a:p>
                <a:pPr algn="ctr"/>
                <a:r>
                  <a:rPr lang="en-US" sz="1000" b="1" kern="2000" spc="120" dirty="0" smtClean="0">
                    <a:latin typeface="+mj-lt"/>
                  </a:rPr>
                  <a:t>CARLOTTA DOOLEY</a:t>
                </a:r>
                <a:endParaRPr lang="en-US" sz="1000" b="1" kern="2000" spc="120" dirty="0">
                  <a:latin typeface="+mj-lt"/>
                </a:endParaRPr>
              </a:p>
            </p:txBody>
          </p:sp>
          <p:pic>
            <p:nvPicPr>
              <p:cNvPr id="41" name="Picture 40">
                <a:extLst>
                  <a:ext uri="{FF2B5EF4-FFF2-40B4-BE49-F238E27FC236}">
                    <a16:creationId xmlns:a16="http://schemas.microsoft.com/office/drawing/2014/main" id="{D750B9C1-98E0-4DD9-A899-A045ACF0BE7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597" t="3855" r="8462"/>
              <a:stretch/>
            </p:blipFill>
            <p:spPr>
              <a:xfrm>
                <a:off x="5753099" y="3439091"/>
                <a:ext cx="1338470" cy="1321998"/>
              </a:xfrm>
              <a:prstGeom prst="rect">
                <a:avLst/>
              </a:prstGeom>
            </p:spPr>
          </p:pic>
        </p:grpSp>
        <p:grpSp>
          <p:nvGrpSpPr>
            <p:cNvPr id="16" name="Group 15"/>
            <p:cNvGrpSpPr/>
            <p:nvPr/>
          </p:nvGrpSpPr>
          <p:grpSpPr>
            <a:xfrm>
              <a:off x="976667" y="3436204"/>
              <a:ext cx="1601514" cy="1724052"/>
              <a:chOff x="5203802" y="1657487"/>
              <a:chExt cx="1636776" cy="1762012"/>
            </a:xfrm>
          </p:grpSpPr>
          <p:pic>
            <p:nvPicPr>
              <p:cNvPr id="51" name="Picture 50"/>
              <p:cNvPicPr>
                <a:picLocks noChangeAspect="1"/>
              </p:cNvPicPr>
              <p:nvPr/>
            </p:nvPicPr>
            <p:blipFill rotWithShape="1">
              <a:blip r:embed="rId8">
                <a:grayscl/>
                <a:extLst>
                  <a:ext uri="{28A0092B-C50C-407E-A947-70E740481C1C}">
                    <a14:useLocalDpi xmlns:a14="http://schemas.microsoft.com/office/drawing/2010/main"/>
                  </a:ext>
                </a:extLst>
              </a:blip>
              <a:srcRect t="5774"/>
              <a:stretch/>
            </p:blipFill>
            <p:spPr>
              <a:xfrm>
                <a:off x="5454804" y="1657487"/>
                <a:ext cx="1352948" cy="1357266"/>
              </a:xfrm>
              <a:prstGeom prst="rect">
                <a:avLst/>
              </a:prstGeom>
            </p:spPr>
          </p:pic>
          <p:sp>
            <p:nvSpPr>
              <p:cNvPr id="68" name="TextBox 67">
                <a:extLst>
                  <a:ext uri="{FF2B5EF4-FFF2-40B4-BE49-F238E27FC236}">
                    <a16:creationId xmlns:a16="http://schemas.microsoft.com/office/drawing/2014/main" id="{7A7AE1F2-EC55-4ED5-98E3-8921AF191AB8}"/>
                  </a:ext>
                </a:extLst>
              </p:cNvPr>
              <p:cNvSpPr txBox="1"/>
              <p:nvPr/>
            </p:nvSpPr>
            <p:spPr>
              <a:xfrm>
                <a:off x="5203802" y="3019389"/>
                <a:ext cx="1636776" cy="400110"/>
              </a:xfrm>
              <a:prstGeom prst="rect">
                <a:avLst/>
              </a:prstGeom>
              <a:noFill/>
            </p:spPr>
            <p:txBody>
              <a:bodyPr wrap="square" rtlCol="0">
                <a:spAutoFit/>
              </a:bodyPr>
              <a:lstStyle/>
              <a:p>
                <a:pPr algn="ctr"/>
                <a:r>
                  <a:rPr lang="en-US" sz="1000" b="1" kern="2000" spc="120" dirty="0" smtClean="0">
                    <a:latin typeface="+mj-lt"/>
                  </a:rPr>
                  <a:t>NANCY FICHTER,</a:t>
                </a:r>
              </a:p>
              <a:p>
                <a:pPr algn="ctr"/>
                <a:r>
                  <a:rPr lang="en-US" sz="900" kern="2000" spc="120" dirty="0" smtClean="0">
                    <a:latin typeface="+mj-lt"/>
                  </a:rPr>
                  <a:t>Project Specialist</a:t>
                </a:r>
                <a:endParaRPr lang="en-US" sz="900" kern="2000" spc="120" dirty="0">
                  <a:latin typeface="+mj-lt"/>
                </a:endParaRPr>
              </a:p>
            </p:txBody>
          </p:sp>
        </p:grpSp>
        <p:grpSp>
          <p:nvGrpSpPr>
            <p:cNvPr id="7" name="Group 6"/>
            <p:cNvGrpSpPr/>
            <p:nvPr/>
          </p:nvGrpSpPr>
          <p:grpSpPr>
            <a:xfrm>
              <a:off x="4076376" y="3440305"/>
              <a:ext cx="1636776" cy="1567005"/>
              <a:chOff x="4076376" y="3440305"/>
              <a:chExt cx="1636776" cy="1567005"/>
            </a:xfrm>
          </p:grpSpPr>
          <p:pic>
            <p:nvPicPr>
              <p:cNvPr id="3" name="Picture 2"/>
              <p:cNvPicPr>
                <a:picLocks noChangeAspect="1"/>
              </p:cNvPicPr>
              <p:nvPr/>
            </p:nvPicPr>
            <p:blipFill rotWithShape="1">
              <a:blip r:embed="rId9" cstate="print">
                <a:grayscl/>
                <a:extLst>
                  <a:ext uri="{28A0092B-C50C-407E-A947-70E740481C1C}">
                    <a14:useLocalDpi xmlns:a14="http://schemas.microsoft.com/office/drawing/2010/main" val="0"/>
                  </a:ext>
                </a:extLst>
              </a:blip>
              <a:srcRect l="23666" r="6516"/>
              <a:stretch/>
            </p:blipFill>
            <p:spPr>
              <a:xfrm>
                <a:off x="4239397" y="3440305"/>
                <a:ext cx="1320515" cy="1333409"/>
              </a:xfrm>
              <a:prstGeom prst="rect">
                <a:avLst/>
              </a:prstGeom>
            </p:spPr>
          </p:pic>
          <p:sp>
            <p:nvSpPr>
              <p:cNvPr id="33" name="TextBox 32">
                <a:extLst>
                  <a:ext uri="{FF2B5EF4-FFF2-40B4-BE49-F238E27FC236}">
                    <a16:creationId xmlns:a16="http://schemas.microsoft.com/office/drawing/2014/main" id="{7A7AE1F2-EC55-4ED5-98E3-8921AF191AB8}"/>
                  </a:ext>
                </a:extLst>
              </p:cNvPr>
              <p:cNvSpPr txBox="1"/>
              <p:nvPr/>
            </p:nvSpPr>
            <p:spPr>
              <a:xfrm>
                <a:off x="4076376" y="4761089"/>
                <a:ext cx="1636776" cy="246221"/>
              </a:xfrm>
              <a:prstGeom prst="rect">
                <a:avLst/>
              </a:prstGeom>
              <a:noFill/>
            </p:spPr>
            <p:txBody>
              <a:bodyPr wrap="square" rtlCol="0">
                <a:spAutoFit/>
              </a:bodyPr>
              <a:lstStyle/>
              <a:p>
                <a:pPr algn="ctr"/>
                <a:r>
                  <a:rPr lang="en-US" sz="1000" b="1" kern="2000" spc="120" dirty="0" smtClean="0">
                    <a:latin typeface="+mj-lt"/>
                  </a:rPr>
                  <a:t>ASHLEY ATOR</a:t>
                </a:r>
                <a:endParaRPr lang="en-US" sz="1000" b="1" kern="2000" spc="120" dirty="0">
                  <a:latin typeface="+mj-lt"/>
                </a:endParaRPr>
              </a:p>
            </p:txBody>
          </p:sp>
        </p:grpSp>
        <p:grpSp>
          <p:nvGrpSpPr>
            <p:cNvPr id="5" name="Group 4"/>
            <p:cNvGrpSpPr/>
            <p:nvPr/>
          </p:nvGrpSpPr>
          <p:grpSpPr>
            <a:xfrm>
              <a:off x="7108452" y="3439091"/>
              <a:ext cx="1701922" cy="1558170"/>
              <a:chOff x="7108452" y="3439091"/>
              <a:chExt cx="1701922" cy="1558170"/>
            </a:xfrm>
          </p:grpSpPr>
          <p:pic>
            <p:nvPicPr>
              <p:cNvPr id="27" name="Picture 26">
                <a:extLst>
                  <a:ext uri="{FF2B5EF4-FFF2-40B4-BE49-F238E27FC236}">
                    <a16:creationId xmlns:a16="http://schemas.microsoft.com/office/drawing/2014/main" id="{D750B9C1-98E0-4DD9-A899-A045ACF0BE7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597" t="3855" r="8462"/>
              <a:stretch/>
            </p:blipFill>
            <p:spPr>
              <a:xfrm>
                <a:off x="7284756" y="3439091"/>
                <a:ext cx="1338470" cy="1321998"/>
              </a:xfrm>
              <a:prstGeom prst="rect">
                <a:avLst/>
              </a:prstGeom>
            </p:spPr>
          </p:pic>
          <p:sp>
            <p:nvSpPr>
              <p:cNvPr id="28" name="TextBox 27">
                <a:extLst>
                  <a:ext uri="{FF2B5EF4-FFF2-40B4-BE49-F238E27FC236}">
                    <a16:creationId xmlns:a16="http://schemas.microsoft.com/office/drawing/2014/main" id="{7A7AE1F2-EC55-4ED5-98E3-8921AF191AB8}"/>
                  </a:ext>
                </a:extLst>
              </p:cNvPr>
              <p:cNvSpPr txBox="1"/>
              <p:nvPr/>
            </p:nvSpPr>
            <p:spPr>
              <a:xfrm>
                <a:off x="7108452" y="4751040"/>
                <a:ext cx="1701922" cy="246221"/>
              </a:xfrm>
              <a:prstGeom prst="rect">
                <a:avLst/>
              </a:prstGeom>
              <a:noFill/>
            </p:spPr>
            <p:txBody>
              <a:bodyPr wrap="square" rtlCol="0">
                <a:spAutoFit/>
              </a:bodyPr>
              <a:lstStyle/>
              <a:p>
                <a:pPr algn="ctr"/>
                <a:r>
                  <a:rPr lang="en-US" sz="1000" b="1" kern="2000" spc="120" dirty="0" smtClean="0">
                    <a:latin typeface="+mj-lt"/>
                  </a:rPr>
                  <a:t>MARIAH RICHTMYER </a:t>
                </a:r>
                <a:endParaRPr lang="en-US" sz="1000" b="1" kern="2000" spc="120" dirty="0">
                  <a:latin typeface="+mj-lt"/>
                </a:endParaRPr>
              </a:p>
            </p:txBody>
          </p:sp>
        </p:grpSp>
        <p:grpSp>
          <p:nvGrpSpPr>
            <p:cNvPr id="8" name="Group 7"/>
            <p:cNvGrpSpPr/>
            <p:nvPr/>
          </p:nvGrpSpPr>
          <p:grpSpPr>
            <a:xfrm>
              <a:off x="2560338" y="3423961"/>
              <a:ext cx="1636776" cy="1582584"/>
              <a:chOff x="2560338" y="3423961"/>
              <a:chExt cx="1636776" cy="1582584"/>
            </a:xfrm>
          </p:grpSpPr>
          <p:pic>
            <p:nvPicPr>
              <p:cNvPr id="34" name="Picture 33"/>
              <p:cNvPicPr>
                <a:picLocks noChangeAspect="1"/>
              </p:cNvPicPr>
              <p:nvPr/>
            </p:nvPicPr>
            <p:blipFill rotWithShape="1">
              <a:blip r:embed="rId10" cstate="print">
                <a:grayscl/>
                <a:extLst>
                  <a:ext uri="{28A0092B-C50C-407E-A947-70E740481C1C}">
                    <a14:useLocalDpi xmlns:a14="http://schemas.microsoft.com/office/drawing/2010/main"/>
                  </a:ext>
                </a:extLst>
              </a:blip>
              <a:srcRect b="7469"/>
              <a:stretch/>
            </p:blipFill>
            <p:spPr>
              <a:xfrm>
                <a:off x="2716512" y="3423961"/>
                <a:ext cx="1329201" cy="1336629"/>
              </a:xfrm>
              <a:prstGeom prst="rect">
                <a:avLst/>
              </a:prstGeom>
            </p:spPr>
          </p:pic>
          <p:sp>
            <p:nvSpPr>
              <p:cNvPr id="40" name="TextBox 39">
                <a:extLst>
                  <a:ext uri="{FF2B5EF4-FFF2-40B4-BE49-F238E27FC236}">
                    <a16:creationId xmlns:a16="http://schemas.microsoft.com/office/drawing/2014/main" id="{7A7AE1F2-EC55-4ED5-98E3-8921AF191AB8}"/>
                  </a:ext>
                </a:extLst>
              </p:cNvPr>
              <p:cNvSpPr txBox="1"/>
              <p:nvPr/>
            </p:nvSpPr>
            <p:spPr>
              <a:xfrm>
                <a:off x="2560338" y="4760324"/>
                <a:ext cx="1636776" cy="246221"/>
              </a:xfrm>
              <a:prstGeom prst="rect">
                <a:avLst/>
              </a:prstGeom>
              <a:noFill/>
            </p:spPr>
            <p:txBody>
              <a:bodyPr wrap="square" rtlCol="0">
                <a:spAutoFit/>
              </a:bodyPr>
              <a:lstStyle/>
              <a:p>
                <a:pPr algn="ctr"/>
                <a:r>
                  <a:rPr lang="en-US" sz="1000" b="1" kern="2000" spc="120" dirty="0" smtClean="0">
                    <a:latin typeface="+mj-lt"/>
                  </a:rPr>
                  <a:t>ARIEL OLSON</a:t>
                </a:r>
                <a:endParaRPr lang="en-US" sz="1000" b="1" kern="2000" spc="120" dirty="0">
                  <a:latin typeface="+mj-lt"/>
                </a:endParaRPr>
              </a:p>
            </p:txBody>
          </p:sp>
        </p:grpSp>
      </p:grpSp>
    </p:spTree>
    <p:extLst>
      <p:ext uri="{BB962C8B-B14F-4D97-AF65-F5344CB8AC3E}">
        <p14:creationId xmlns:p14="http://schemas.microsoft.com/office/powerpoint/2010/main" val="3099954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grpSp>
        <p:nvGrpSpPr>
          <p:cNvPr id="37" name="Group 36"/>
          <p:cNvGrpSpPr/>
          <p:nvPr/>
        </p:nvGrpSpPr>
        <p:grpSpPr>
          <a:xfrm>
            <a:off x="790250" y="1562874"/>
            <a:ext cx="1601514" cy="1834515"/>
            <a:chOff x="360625" y="1686496"/>
            <a:chExt cx="1636776" cy="1874907"/>
          </a:xfrm>
        </p:grpSpPr>
        <p:sp>
          <p:nvSpPr>
            <p:cNvPr id="38" name="TextBox 37">
              <a:extLst>
                <a:ext uri="{FF2B5EF4-FFF2-40B4-BE49-F238E27FC236}">
                  <a16:creationId xmlns:a16="http://schemas.microsoft.com/office/drawing/2014/main" id="{7A7AE1F2-EC55-4ED5-98E3-8921AF191AB8}"/>
                </a:ext>
              </a:extLst>
            </p:cNvPr>
            <p:cNvSpPr txBox="1"/>
            <p:nvPr/>
          </p:nvSpPr>
          <p:spPr>
            <a:xfrm>
              <a:off x="360625" y="3026663"/>
              <a:ext cx="1636776" cy="534740"/>
            </a:xfrm>
            <a:prstGeom prst="rect">
              <a:avLst/>
            </a:prstGeom>
            <a:noFill/>
          </p:spPr>
          <p:txBody>
            <a:bodyPr wrap="square" rtlCol="0">
              <a:spAutoFit/>
            </a:bodyPr>
            <a:lstStyle/>
            <a:p>
              <a:pPr algn="ctr"/>
              <a:r>
                <a:rPr lang="en-US" sz="1000" b="1" kern="2000" spc="120" dirty="0" smtClean="0">
                  <a:latin typeface="+mj-lt"/>
                </a:rPr>
                <a:t>ASHLIEJAEKE</a:t>
              </a:r>
            </a:p>
            <a:p>
              <a:pPr algn="ctr"/>
              <a:r>
                <a:rPr lang="en-US" sz="900" kern="2000" spc="120" dirty="0" smtClean="0">
                  <a:latin typeface="+mj-lt"/>
                </a:rPr>
                <a:t>Director, Project Development</a:t>
              </a:r>
              <a:endParaRPr lang="en-US" sz="900" kern="2000" spc="120" dirty="0">
                <a:latin typeface="+mj-lt"/>
              </a:endParaRPr>
            </a:p>
          </p:txBody>
        </p:sp>
        <p:pic>
          <p:nvPicPr>
            <p:cNvPr id="39" name="Picture 38">
              <a:extLst>
                <a:ext uri="{FF2B5EF4-FFF2-40B4-BE49-F238E27FC236}">
                  <a16:creationId xmlns:a16="http://schemas.microsoft.com/office/drawing/2014/main" id="{A70507EE-E55F-4517-985B-7899E97F2258}"/>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a:stretch/>
          </p:blipFill>
          <p:spPr>
            <a:xfrm>
              <a:off x="504148" y="1686496"/>
              <a:ext cx="1349731" cy="1349731"/>
            </a:xfrm>
            <a:prstGeom prst="rect">
              <a:avLst/>
            </a:prstGeom>
          </p:spPr>
        </p:pic>
      </p:grpSp>
      <p:grpSp>
        <p:nvGrpSpPr>
          <p:cNvPr id="17" name="Group 16"/>
          <p:cNvGrpSpPr/>
          <p:nvPr/>
        </p:nvGrpSpPr>
        <p:grpSpPr>
          <a:xfrm>
            <a:off x="4076403" y="3449282"/>
            <a:ext cx="1453859" cy="1510833"/>
            <a:chOff x="200796" y="5788474"/>
            <a:chExt cx="1636776" cy="1700917"/>
          </a:xfrm>
        </p:grpSpPr>
        <p:sp>
          <p:nvSpPr>
            <p:cNvPr id="41" name="TextBox 40">
              <a:extLst>
                <a:ext uri="{FF2B5EF4-FFF2-40B4-BE49-F238E27FC236}">
                  <a16:creationId xmlns:a16="http://schemas.microsoft.com/office/drawing/2014/main" id="{E4D9031A-3E02-4470-A316-6497CA1DFFF3}"/>
                </a:ext>
              </a:extLst>
            </p:cNvPr>
            <p:cNvSpPr txBox="1"/>
            <p:nvPr/>
          </p:nvSpPr>
          <p:spPr>
            <a:xfrm>
              <a:off x="200796" y="7243170"/>
              <a:ext cx="1636776" cy="246221"/>
            </a:xfrm>
            <a:prstGeom prst="rect">
              <a:avLst/>
            </a:prstGeom>
            <a:noFill/>
          </p:spPr>
          <p:txBody>
            <a:bodyPr wrap="square" rtlCol="0">
              <a:spAutoFit/>
            </a:bodyPr>
            <a:lstStyle/>
            <a:p>
              <a:pPr algn="ctr"/>
              <a:r>
                <a:rPr lang="en-US" sz="1000" b="1" kern="2000" spc="120" dirty="0" smtClean="0">
                  <a:latin typeface="+mj-lt"/>
                </a:rPr>
                <a:t>TAVIS FRAZIER</a:t>
              </a:r>
              <a:endParaRPr lang="en-US" sz="1000" b="1" kern="2000" spc="120" dirty="0">
                <a:latin typeface="+mj-lt"/>
              </a:endParaRPr>
            </a:p>
          </p:txBody>
        </p:sp>
        <p:pic>
          <p:nvPicPr>
            <p:cNvPr id="42" name="Picture 41">
              <a:extLst>
                <a:ext uri="{FF2B5EF4-FFF2-40B4-BE49-F238E27FC236}">
                  <a16:creationId xmlns:a16="http://schemas.microsoft.com/office/drawing/2014/main" id="{09021698-E050-4E8D-8502-CB9FE436FB17}"/>
                </a:ext>
              </a:extLst>
            </p:cNvPr>
            <p:cNvPicPr>
              <a:picLocks noChangeAspect="1"/>
            </p:cNvPicPr>
            <p:nvPr/>
          </p:nvPicPr>
          <p:blipFill rotWithShape="1">
            <a:blip r:embed="rId3" cstate="print">
              <a:grayscl/>
              <a:extLst>
                <a:ext uri="{28A0092B-C50C-407E-A947-70E740481C1C}">
                  <a14:useLocalDpi xmlns:a14="http://schemas.microsoft.com/office/drawing/2010/main"/>
                </a:ext>
              </a:extLst>
            </a:blip>
            <a:srcRect l="959" t="1" r="2355" b="17434"/>
            <a:stretch/>
          </p:blipFill>
          <p:spPr>
            <a:xfrm>
              <a:off x="287831" y="5788474"/>
              <a:ext cx="1462707" cy="1435100"/>
            </a:xfrm>
            <a:prstGeom prst="rect">
              <a:avLst/>
            </a:prstGeom>
          </p:spPr>
        </p:pic>
      </p:grpSp>
      <p:grpSp>
        <p:nvGrpSpPr>
          <p:cNvPr id="2" name="Group 1"/>
          <p:cNvGrpSpPr/>
          <p:nvPr/>
        </p:nvGrpSpPr>
        <p:grpSpPr>
          <a:xfrm>
            <a:off x="2176032" y="1562874"/>
            <a:ext cx="1979085" cy="1700695"/>
            <a:chOff x="6096231" y="1562874"/>
            <a:chExt cx="1979085" cy="1700695"/>
          </a:xfrm>
        </p:grpSpPr>
        <p:sp>
          <p:nvSpPr>
            <p:cNvPr id="43" name="TextBox 42">
              <a:extLst>
                <a:ext uri="{FF2B5EF4-FFF2-40B4-BE49-F238E27FC236}">
                  <a16:creationId xmlns:a16="http://schemas.microsoft.com/office/drawing/2014/main" id="{DC50A870-879B-4EBA-9E13-D28A45CF1E61}"/>
                </a:ext>
              </a:extLst>
            </p:cNvPr>
            <p:cNvSpPr txBox="1"/>
            <p:nvPr/>
          </p:nvSpPr>
          <p:spPr>
            <a:xfrm>
              <a:off x="6096231" y="2878848"/>
              <a:ext cx="1979085" cy="384721"/>
            </a:xfrm>
            <a:prstGeom prst="rect">
              <a:avLst/>
            </a:prstGeom>
            <a:noFill/>
          </p:spPr>
          <p:txBody>
            <a:bodyPr wrap="square" rtlCol="0">
              <a:spAutoFit/>
            </a:bodyPr>
            <a:lstStyle/>
            <a:p>
              <a:pPr algn="ctr"/>
              <a:r>
                <a:rPr lang="en-US" sz="1000" b="1" kern="2000" spc="120" dirty="0" smtClean="0">
                  <a:latin typeface="+mj-lt"/>
                </a:rPr>
                <a:t>TRISHA JOHNSON</a:t>
              </a:r>
            </a:p>
            <a:p>
              <a:pPr algn="ctr"/>
              <a:r>
                <a:rPr lang="en-US" sz="900" kern="2000" spc="120" dirty="0" smtClean="0">
                  <a:latin typeface="+mj-lt"/>
                </a:rPr>
                <a:t>Lead Web Developer</a:t>
              </a:r>
            </a:p>
          </p:txBody>
        </p:sp>
        <p:pic>
          <p:nvPicPr>
            <p:cNvPr id="46" name="Picture 45"/>
            <p:cNvPicPr>
              <a:picLocks noChangeAspect="1"/>
            </p:cNvPicPr>
            <p:nvPr/>
          </p:nvPicPr>
          <p:blipFill>
            <a:blip r:embed="rId4" cstate="print">
              <a:grayscl/>
              <a:extLst>
                <a:ext uri="{28A0092B-C50C-407E-A947-70E740481C1C}">
                  <a14:useLocalDpi xmlns:a14="http://schemas.microsoft.com/office/drawing/2010/main"/>
                </a:ext>
              </a:extLst>
            </a:blip>
            <a:stretch>
              <a:fillRect/>
            </a:stretch>
          </p:blipFill>
          <p:spPr>
            <a:xfrm>
              <a:off x="6426063" y="1562874"/>
              <a:ext cx="1319420" cy="1320653"/>
            </a:xfrm>
            <a:prstGeom prst="rect">
              <a:avLst/>
            </a:prstGeom>
          </p:spPr>
        </p:pic>
      </p:grpSp>
      <p:grpSp>
        <p:nvGrpSpPr>
          <p:cNvPr id="21" name="Group 20"/>
          <p:cNvGrpSpPr/>
          <p:nvPr/>
        </p:nvGrpSpPr>
        <p:grpSpPr>
          <a:xfrm>
            <a:off x="7073530" y="1532772"/>
            <a:ext cx="1772466" cy="1708323"/>
            <a:chOff x="790250" y="3456519"/>
            <a:chExt cx="1772466" cy="1708323"/>
          </a:xfrm>
        </p:grpSpPr>
        <p:sp>
          <p:nvSpPr>
            <p:cNvPr id="40" name="TextBox 39">
              <a:extLst>
                <a:ext uri="{FF2B5EF4-FFF2-40B4-BE49-F238E27FC236}">
                  <a16:creationId xmlns:a16="http://schemas.microsoft.com/office/drawing/2014/main" id="{EA38F332-42C0-459C-86B2-FB26EB31BC8F}"/>
                </a:ext>
              </a:extLst>
            </p:cNvPr>
            <p:cNvSpPr txBox="1"/>
            <p:nvPr/>
          </p:nvSpPr>
          <p:spPr>
            <a:xfrm>
              <a:off x="790250" y="4780121"/>
              <a:ext cx="1772466" cy="384721"/>
            </a:xfrm>
            <a:prstGeom prst="rect">
              <a:avLst/>
            </a:prstGeom>
            <a:noFill/>
          </p:spPr>
          <p:txBody>
            <a:bodyPr wrap="square" rtlCol="0">
              <a:spAutoFit/>
            </a:bodyPr>
            <a:lstStyle/>
            <a:p>
              <a:pPr algn="ctr"/>
              <a:r>
                <a:rPr lang="en-US" sz="1000" b="1" kern="2000" spc="120" dirty="0" smtClean="0">
                  <a:latin typeface="+mj-lt"/>
                </a:rPr>
                <a:t>JENNELL BERGWALL</a:t>
              </a:r>
            </a:p>
            <a:p>
              <a:pPr algn="ctr"/>
              <a:r>
                <a:rPr lang="en-US" sz="900" kern="2000" spc="120" dirty="0" smtClean="0">
                  <a:latin typeface="+mj-lt"/>
                </a:rPr>
                <a:t>Senior Developer</a:t>
              </a:r>
              <a:endParaRPr lang="en-US" sz="900" kern="2000" spc="120" dirty="0">
                <a:latin typeface="+mj-lt"/>
              </a:endParaRPr>
            </a:p>
          </p:txBody>
        </p:sp>
        <p:pic>
          <p:nvPicPr>
            <p:cNvPr id="52" name="Picture 51"/>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952091" y="3456519"/>
              <a:ext cx="1299243" cy="1340299"/>
            </a:xfrm>
            <a:prstGeom prst="rect">
              <a:avLst/>
            </a:prstGeom>
          </p:spPr>
        </p:pic>
      </p:grpSp>
      <p:grpSp>
        <p:nvGrpSpPr>
          <p:cNvPr id="20" name="Group 19"/>
          <p:cNvGrpSpPr/>
          <p:nvPr/>
        </p:nvGrpSpPr>
        <p:grpSpPr>
          <a:xfrm>
            <a:off x="5611177" y="3446289"/>
            <a:ext cx="1453859" cy="1539459"/>
            <a:chOff x="8593576" y="3850268"/>
            <a:chExt cx="1636776" cy="1733147"/>
          </a:xfrm>
        </p:grpSpPr>
        <p:pic>
          <p:nvPicPr>
            <p:cNvPr id="51" name="Picture 50"/>
            <p:cNvPicPr>
              <a:picLocks noChangeAspect="1"/>
            </p:cNvPicPr>
            <p:nvPr/>
          </p:nvPicPr>
          <p:blipFill>
            <a:blip r:embed="rId6">
              <a:grayscl/>
              <a:extLst>
                <a:ext uri="{28A0092B-C50C-407E-A947-70E740481C1C}">
                  <a14:useLocalDpi xmlns:a14="http://schemas.microsoft.com/office/drawing/2010/main"/>
                </a:ext>
              </a:extLst>
            </a:blip>
            <a:stretch>
              <a:fillRect/>
            </a:stretch>
          </p:blipFill>
          <p:spPr>
            <a:xfrm>
              <a:off x="8683339" y="3850268"/>
              <a:ext cx="1457251" cy="1492067"/>
            </a:xfrm>
            <a:prstGeom prst="rect">
              <a:avLst/>
            </a:prstGeom>
          </p:spPr>
        </p:pic>
        <p:sp>
          <p:nvSpPr>
            <p:cNvPr id="55" name="TextBox 54">
              <a:extLst>
                <a:ext uri="{FF2B5EF4-FFF2-40B4-BE49-F238E27FC236}">
                  <a16:creationId xmlns:a16="http://schemas.microsoft.com/office/drawing/2014/main" id="{EA38F332-42C0-459C-86B2-FB26EB31BC8F}"/>
                </a:ext>
              </a:extLst>
            </p:cNvPr>
            <p:cNvSpPr txBox="1"/>
            <p:nvPr/>
          </p:nvSpPr>
          <p:spPr>
            <a:xfrm>
              <a:off x="8593576" y="5337194"/>
              <a:ext cx="1636776" cy="246221"/>
            </a:xfrm>
            <a:prstGeom prst="rect">
              <a:avLst/>
            </a:prstGeom>
            <a:noFill/>
          </p:spPr>
          <p:txBody>
            <a:bodyPr wrap="square" rtlCol="0">
              <a:spAutoFit/>
            </a:bodyPr>
            <a:lstStyle/>
            <a:p>
              <a:pPr algn="ctr"/>
              <a:r>
                <a:rPr lang="en-US" sz="1000" b="1" kern="2000" spc="120" dirty="0" smtClean="0">
                  <a:latin typeface="+mj-lt"/>
                </a:rPr>
                <a:t>JOE PATRICK</a:t>
              </a:r>
              <a:endParaRPr lang="en-US" sz="1000" b="1" kern="2000" spc="120" dirty="0">
                <a:latin typeface="+mj-lt"/>
              </a:endParaRPr>
            </a:p>
          </p:txBody>
        </p:sp>
      </p:grpSp>
      <p:grpSp>
        <p:nvGrpSpPr>
          <p:cNvPr id="18" name="Group 17"/>
          <p:cNvGrpSpPr/>
          <p:nvPr/>
        </p:nvGrpSpPr>
        <p:grpSpPr>
          <a:xfrm>
            <a:off x="838869" y="3436457"/>
            <a:ext cx="1709058" cy="1683322"/>
            <a:chOff x="1943031" y="3827555"/>
            <a:chExt cx="1924083" cy="1895109"/>
          </a:xfrm>
        </p:grpSpPr>
        <p:pic>
          <p:nvPicPr>
            <p:cNvPr id="48" name="Picture 47"/>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2052001" y="3827555"/>
              <a:ext cx="1418836" cy="1472369"/>
            </a:xfrm>
            <a:prstGeom prst="rect">
              <a:avLst/>
            </a:prstGeom>
          </p:spPr>
        </p:pic>
        <p:sp>
          <p:nvSpPr>
            <p:cNvPr id="61" name="TextBox 60">
              <a:extLst>
                <a:ext uri="{FF2B5EF4-FFF2-40B4-BE49-F238E27FC236}">
                  <a16:creationId xmlns:a16="http://schemas.microsoft.com/office/drawing/2014/main" id="{EA38F332-42C0-459C-86B2-FB26EB31BC8F}"/>
                </a:ext>
              </a:extLst>
            </p:cNvPr>
            <p:cNvSpPr txBox="1"/>
            <p:nvPr/>
          </p:nvSpPr>
          <p:spPr>
            <a:xfrm>
              <a:off x="1943031" y="5289539"/>
              <a:ext cx="1924083" cy="433125"/>
            </a:xfrm>
            <a:prstGeom prst="rect">
              <a:avLst/>
            </a:prstGeom>
            <a:noFill/>
          </p:spPr>
          <p:txBody>
            <a:bodyPr wrap="square" rtlCol="0">
              <a:spAutoFit/>
            </a:bodyPr>
            <a:lstStyle/>
            <a:p>
              <a:pPr algn="ctr"/>
              <a:r>
                <a:rPr lang="en-US" sz="1000" b="1" kern="2000" spc="120" dirty="0" smtClean="0">
                  <a:latin typeface="+mj-lt"/>
                </a:rPr>
                <a:t>KYLE ZIMMER,</a:t>
              </a:r>
            </a:p>
            <a:p>
              <a:pPr algn="ctr"/>
              <a:r>
                <a:rPr lang="en-US" sz="900" kern="2000" spc="120" dirty="0" smtClean="0">
                  <a:latin typeface="+mj-lt"/>
                </a:rPr>
                <a:t>Full Stack Dev.</a:t>
              </a:r>
              <a:endParaRPr lang="en-US" sz="900" kern="2000" spc="120" dirty="0">
                <a:latin typeface="+mj-lt"/>
              </a:endParaRPr>
            </a:p>
          </p:txBody>
        </p:sp>
      </p:grpSp>
      <p:grpSp>
        <p:nvGrpSpPr>
          <p:cNvPr id="19" name="Group 18"/>
          <p:cNvGrpSpPr/>
          <p:nvPr/>
        </p:nvGrpSpPr>
        <p:grpSpPr>
          <a:xfrm>
            <a:off x="2462953" y="3430482"/>
            <a:ext cx="1613450" cy="1559244"/>
            <a:chOff x="3610839" y="3848587"/>
            <a:chExt cx="1816446" cy="1755420"/>
          </a:xfrm>
        </p:grpSpPr>
        <p:pic>
          <p:nvPicPr>
            <p:cNvPr id="54" name="Picture 53"/>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3706504" y="3848587"/>
              <a:ext cx="1445446" cy="1495136"/>
            </a:xfrm>
            <a:prstGeom prst="rect">
              <a:avLst/>
            </a:prstGeom>
          </p:spPr>
        </p:pic>
        <p:sp>
          <p:nvSpPr>
            <p:cNvPr id="63" name="TextBox 62">
              <a:extLst>
                <a:ext uri="{FF2B5EF4-FFF2-40B4-BE49-F238E27FC236}">
                  <a16:creationId xmlns:a16="http://schemas.microsoft.com/office/drawing/2014/main" id="{EA38F332-42C0-459C-86B2-FB26EB31BC8F}"/>
                </a:ext>
              </a:extLst>
            </p:cNvPr>
            <p:cNvSpPr txBox="1"/>
            <p:nvPr/>
          </p:nvSpPr>
          <p:spPr>
            <a:xfrm>
              <a:off x="3610839" y="5326808"/>
              <a:ext cx="1816446" cy="277199"/>
            </a:xfrm>
            <a:prstGeom prst="rect">
              <a:avLst/>
            </a:prstGeom>
            <a:noFill/>
          </p:spPr>
          <p:txBody>
            <a:bodyPr wrap="square" rtlCol="0">
              <a:spAutoFit/>
            </a:bodyPr>
            <a:lstStyle/>
            <a:p>
              <a:pPr algn="ctr"/>
              <a:r>
                <a:rPr lang="en-US" sz="1000" b="1" kern="2000" spc="120" dirty="0" smtClean="0">
                  <a:latin typeface="+mj-lt"/>
                </a:rPr>
                <a:t>MICHAEL WALLACE</a:t>
              </a:r>
              <a:endParaRPr lang="en-US" sz="1000" b="1" kern="2000" spc="120" dirty="0">
                <a:latin typeface="+mj-lt"/>
              </a:endParaRPr>
            </a:p>
          </p:txBody>
        </p:sp>
      </p:grpSp>
      <p:grpSp>
        <p:nvGrpSpPr>
          <p:cNvPr id="15" name="Group 14"/>
          <p:cNvGrpSpPr/>
          <p:nvPr/>
        </p:nvGrpSpPr>
        <p:grpSpPr>
          <a:xfrm>
            <a:off x="5366765" y="1550968"/>
            <a:ext cx="1931453" cy="1846421"/>
            <a:chOff x="2706409" y="1550968"/>
            <a:chExt cx="1931453" cy="1846421"/>
          </a:xfrm>
        </p:grpSpPr>
        <p:pic>
          <p:nvPicPr>
            <p:cNvPr id="45" name="Picture 44"/>
            <p:cNvPicPr>
              <a:picLocks noChangeAspect="1"/>
            </p:cNvPicPr>
            <p:nvPr/>
          </p:nvPicPr>
          <p:blipFill>
            <a:blip r:embed="rId9" cstate="print">
              <a:grayscl/>
              <a:extLst>
                <a:ext uri="{28A0092B-C50C-407E-A947-70E740481C1C}">
                  <a14:useLocalDpi xmlns:a14="http://schemas.microsoft.com/office/drawing/2010/main"/>
                </a:ext>
              </a:extLst>
            </a:blip>
            <a:stretch>
              <a:fillRect/>
            </a:stretch>
          </p:blipFill>
          <p:spPr>
            <a:xfrm>
              <a:off x="3015396" y="1550968"/>
              <a:ext cx="1313480" cy="1321064"/>
            </a:xfrm>
            <a:prstGeom prst="rect">
              <a:avLst/>
            </a:prstGeom>
          </p:spPr>
        </p:pic>
        <p:sp>
          <p:nvSpPr>
            <p:cNvPr id="79" name="TextBox 78">
              <a:extLst>
                <a:ext uri="{FF2B5EF4-FFF2-40B4-BE49-F238E27FC236}">
                  <a16:creationId xmlns:a16="http://schemas.microsoft.com/office/drawing/2014/main" id="{7A7AE1F2-EC55-4ED5-98E3-8921AF191AB8}"/>
                </a:ext>
              </a:extLst>
            </p:cNvPr>
            <p:cNvSpPr txBox="1"/>
            <p:nvPr/>
          </p:nvSpPr>
          <p:spPr>
            <a:xfrm>
              <a:off x="2706409" y="2874169"/>
              <a:ext cx="1931453" cy="523220"/>
            </a:xfrm>
            <a:prstGeom prst="rect">
              <a:avLst/>
            </a:prstGeom>
            <a:noFill/>
          </p:spPr>
          <p:txBody>
            <a:bodyPr wrap="square" rtlCol="0">
              <a:spAutoFit/>
            </a:bodyPr>
            <a:lstStyle/>
            <a:p>
              <a:pPr algn="ctr"/>
              <a:r>
                <a:rPr lang="en-US" sz="1000" b="1" kern="2000" spc="120" dirty="0" smtClean="0">
                  <a:latin typeface="+mj-lt"/>
                </a:rPr>
                <a:t>STEVE WHITE</a:t>
              </a:r>
            </a:p>
            <a:p>
              <a:pPr algn="ctr"/>
              <a:r>
                <a:rPr lang="en-US" sz="900" kern="2000" spc="120" dirty="0" smtClean="0">
                  <a:latin typeface="+mj-lt"/>
                </a:rPr>
                <a:t>Web Technology Specialist</a:t>
              </a:r>
              <a:endParaRPr lang="en-US" sz="900" kern="2000" spc="120" dirty="0">
                <a:latin typeface="+mj-lt"/>
              </a:endParaRPr>
            </a:p>
          </p:txBody>
        </p:sp>
      </p:grpSp>
      <p:grpSp>
        <p:nvGrpSpPr>
          <p:cNvPr id="14" name="Group 13"/>
          <p:cNvGrpSpPr/>
          <p:nvPr/>
        </p:nvGrpSpPr>
        <p:grpSpPr>
          <a:xfrm>
            <a:off x="3798996" y="1548892"/>
            <a:ext cx="1931453" cy="1709998"/>
            <a:chOff x="4596050" y="1548892"/>
            <a:chExt cx="1931453" cy="1709998"/>
          </a:xfrm>
        </p:grpSpPr>
        <p:sp>
          <p:nvSpPr>
            <p:cNvPr id="80" name="TextBox 79">
              <a:extLst>
                <a:ext uri="{FF2B5EF4-FFF2-40B4-BE49-F238E27FC236}">
                  <a16:creationId xmlns:a16="http://schemas.microsoft.com/office/drawing/2014/main" id="{7A7AE1F2-EC55-4ED5-98E3-8921AF191AB8}"/>
                </a:ext>
              </a:extLst>
            </p:cNvPr>
            <p:cNvSpPr txBox="1"/>
            <p:nvPr/>
          </p:nvSpPr>
          <p:spPr>
            <a:xfrm>
              <a:off x="4596050" y="2874169"/>
              <a:ext cx="1931453" cy="384721"/>
            </a:xfrm>
            <a:prstGeom prst="rect">
              <a:avLst/>
            </a:prstGeom>
            <a:noFill/>
          </p:spPr>
          <p:txBody>
            <a:bodyPr wrap="square" rtlCol="0">
              <a:spAutoFit/>
            </a:bodyPr>
            <a:lstStyle/>
            <a:p>
              <a:pPr algn="ctr"/>
              <a:r>
                <a:rPr lang="en-US" sz="1000" b="1" kern="2000" spc="120" dirty="0" smtClean="0">
                  <a:latin typeface="+mj-lt"/>
                </a:rPr>
                <a:t>LAURAELLIOTT</a:t>
              </a:r>
            </a:p>
            <a:p>
              <a:pPr algn="ctr"/>
              <a:r>
                <a:rPr lang="en-US" sz="900" kern="2000" spc="120" dirty="0" smtClean="0">
                  <a:latin typeface="+mj-lt"/>
                </a:rPr>
                <a:t>QA Specialist</a:t>
              </a:r>
              <a:endParaRPr lang="en-US" sz="900" kern="2000" spc="120" dirty="0">
                <a:latin typeface="+mj-lt"/>
              </a:endParaRPr>
            </a:p>
          </p:txBody>
        </p:sp>
        <p:pic>
          <p:nvPicPr>
            <p:cNvPr id="81" name="Picture 80"/>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a:off x="4901418" y="1548892"/>
              <a:ext cx="1320718" cy="1320718"/>
            </a:xfrm>
            <a:prstGeom prst="rect">
              <a:avLst/>
            </a:prstGeom>
          </p:spPr>
        </p:pic>
      </p:grpSp>
      <p:sp>
        <p:nvSpPr>
          <p:cNvPr id="49" name="TextBox 48"/>
          <p:cNvSpPr txBox="1"/>
          <p:nvPr/>
        </p:nvSpPr>
        <p:spPr>
          <a:xfrm>
            <a:off x="1901030" y="511969"/>
            <a:ext cx="6782595" cy="830997"/>
          </a:xfrm>
          <a:prstGeom prst="rect">
            <a:avLst/>
          </a:prstGeom>
          <a:noFill/>
        </p:spPr>
        <p:txBody>
          <a:bodyPr wrap="square" rtlCol="0">
            <a:spAutoFit/>
          </a:bodyPr>
          <a:lstStyle/>
          <a:p>
            <a:r>
              <a:rPr lang="en-US" sz="1200" b="1" dirty="0" smtClean="0"/>
              <a:t>Our In-House Website </a:t>
            </a:r>
            <a:r>
              <a:rPr lang="en-US" sz="1200" b="1" dirty="0"/>
              <a:t>Development Team </a:t>
            </a:r>
            <a:r>
              <a:rPr lang="en-US" sz="1200" dirty="0" smtClean="0"/>
              <a:t>helps clients express themselves, build brands, and build and grow business online by developing and managing robust, device responsive websites that speak to the company’s products and services, working to ensure clients </a:t>
            </a:r>
            <a:r>
              <a:rPr lang="en-US" sz="1200" dirty="0"/>
              <a:t>have a successful foundation </a:t>
            </a:r>
            <a:r>
              <a:rPr lang="en-US" sz="1200" dirty="0" smtClean="0"/>
              <a:t>online.</a:t>
            </a:r>
            <a:endParaRPr lang="en-US" sz="1200" dirty="0"/>
          </a:p>
        </p:txBody>
      </p:sp>
      <p:grpSp>
        <p:nvGrpSpPr>
          <p:cNvPr id="34" name="Group 33"/>
          <p:cNvGrpSpPr/>
          <p:nvPr/>
        </p:nvGrpSpPr>
        <p:grpSpPr>
          <a:xfrm>
            <a:off x="6941192" y="3431441"/>
            <a:ext cx="2037142" cy="1549839"/>
            <a:chOff x="-166554" y="5838522"/>
            <a:chExt cx="2293444" cy="1744831"/>
          </a:xfrm>
        </p:grpSpPr>
        <p:sp>
          <p:nvSpPr>
            <p:cNvPr id="35" name="TextBox 34">
              <a:extLst>
                <a:ext uri="{FF2B5EF4-FFF2-40B4-BE49-F238E27FC236}">
                  <a16:creationId xmlns:a16="http://schemas.microsoft.com/office/drawing/2014/main" id="{E4D9031A-3E02-4470-A316-6497CA1DFFF3}"/>
                </a:ext>
              </a:extLst>
            </p:cNvPr>
            <p:cNvSpPr txBox="1"/>
            <p:nvPr/>
          </p:nvSpPr>
          <p:spPr>
            <a:xfrm>
              <a:off x="-166554" y="7306154"/>
              <a:ext cx="2293444" cy="277199"/>
            </a:xfrm>
            <a:prstGeom prst="rect">
              <a:avLst/>
            </a:prstGeom>
            <a:noFill/>
          </p:spPr>
          <p:txBody>
            <a:bodyPr wrap="square" rtlCol="0">
              <a:spAutoFit/>
            </a:bodyPr>
            <a:lstStyle/>
            <a:p>
              <a:pPr algn="ctr"/>
              <a:r>
                <a:rPr lang="en-US" sz="1000" b="1" kern="2000" spc="120" dirty="0">
                  <a:latin typeface="+mj-lt"/>
                </a:rPr>
                <a:t>MICHAEL </a:t>
              </a:r>
              <a:r>
                <a:rPr lang="en-US" sz="1000" b="1" kern="2000" spc="120" dirty="0" smtClean="0">
                  <a:latin typeface="+mj-lt"/>
                </a:rPr>
                <a:t>DELLAVECCHIA</a:t>
              </a:r>
              <a:endParaRPr lang="en-US" sz="1000" b="1" kern="2000" spc="120" dirty="0">
                <a:latin typeface="+mj-lt"/>
              </a:endParaRPr>
            </a:p>
          </p:txBody>
        </p:sp>
        <p:pic>
          <p:nvPicPr>
            <p:cNvPr id="36" name="Picture 35">
              <a:extLst>
                <a:ext uri="{FF2B5EF4-FFF2-40B4-BE49-F238E27FC236}">
                  <a16:creationId xmlns:a16="http://schemas.microsoft.com/office/drawing/2014/main" id="{09021698-E050-4E8D-8502-CB9FE436FB17}"/>
                </a:ext>
              </a:extLst>
            </p:cNvPr>
            <p:cNvPicPr>
              <a:picLocks noChangeAspect="1"/>
            </p:cNvPicPr>
            <p:nvPr/>
          </p:nvPicPr>
          <p:blipFill rotWithShape="1">
            <a:blip r:embed="rId3" cstate="print">
              <a:grayscl/>
              <a:extLst>
                <a:ext uri="{28A0092B-C50C-407E-A947-70E740481C1C}">
                  <a14:useLocalDpi xmlns:a14="http://schemas.microsoft.com/office/drawing/2010/main"/>
                </a:ext>
              </a:extLst>
            </a:blip>
            <a:srcRect l="959" t="1" r="2355" b="17434"/>
            <a:stretch/>
          </p:blipFill>
          <p:spPr>
            <a:xfrm>
              <a:off x="200796" y="5838522"/>
              <a:ext cx="1462707" cy="1489607"/>
            </a:xfrm>
            <a:prstGeom prst="rect">
              <a:avLst/>
            </a:prstGeom>
          </p:spPr>
        </p:pic>
      </p:grpSp>
    </p:spTree>
    <p:extLst>
      <p:ext uri="{BB962C8B-B14F-4D97-AF65-F5344CB8AC3E}">
        <p14:creationId xmlns:p14="http://schemas.microsoft.com/office/powerpoint/2010/main" val="113558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901031" y="511969"/>
            <a:ext cx="6782594" cy="830997"/>
          </a:xfrm>
          <a:prstGeom prst="rect">
            <a:avLst/>
          </a:prstGeom>
          <a:noFill/>
        </p:spPr>
        <p:txBody>
          <a:bodyPr wrap="square" rtlCol="0">
            <a:spAutoFit/>
          </a:bodyPr>
          <a:lstStyle/>
          <a:p>
            <a:r>
              <a:rPr lang="en-US" sz="1200" b="1" dirty="0" smtClean="0"/>
              <a:t>Our </a:t>
            </a:r>
            <a:r>
              <a:rPr lang="en-US" sz="1200" b="1" dirty="0"/>
              <a:t>Social Media, Reputation Management, and Search Engine Registration </a:t>
            </a:r>
            <a:r>
              <a:rPr lang="en-US" sz="1200" b="1" dirty="0" smtClean="0"/>
              <a:t>Team </a:t>
            </a:r>
            <a:r>
              <a:rPr lang="en-US" sz="1200" dirty="0" smtClean="0"/>
              <a:t>assists clients in developing a strong presence online through social profile, listing directory site </a:t>
            </a:r>
            <a:r>
              <a:rPr lang="en-US" sz="1200" dirty="0"/>
              <a:t>and search engine </a:t>
            </a:r>
            <a:r>
              <a:rPr lang="en-US" sz="1200" dirty="0" smtClean="0"/>
              <a:t>profile </a:t>
            </a:r>
            <a:r>
              <a:rPr lang="en-US" sz="1200" dirty="0"/>
              <a:t>creation and management– working to ensure consistency and accuracy, as well as engaging </a:t>
            </a:r>
            <a:r>
              <a:rPr lang="en-US" sz="1200" dirty="0" smtClean="0"/>
              <a:t>social content </a:t>
            </a:r>
            <a:r>
              <a:rPr lang="en-US" sz="1200" dirty="0"/>
              <a:t>development </a:t>
            </a:r>
            <a:r>
              <a:rPr lang="en-US" sz="1200" dirty="0" smtClean="0"/>
              <a:t>and contesting. </a:t>
            </a:r>
            <a:endParaRPr lang="en-US" sz="1200" dirty="0"/>
          </a:p>
        </p:txBody>
      </p:sp>
      <p:sp>
        <p:nvSpPr>
          <p:cNvPr id="37" name="TextBox 36">
            <a:extLst>
              <a:ext uri="{FF2B5EF4-FFF2-40B4-BE49-F238E27FC236}">
                <a16:creationId xmlns:a16="http://schemas.microsoft.com/office/drawing/2014/main" id="{7A7AE1F2-EC55-4ED5-98E3-8921AF191AB8}"/>
              </a:ext>
            </a:extLst>
          </p:cNvPr>
          <p:cNvSpPr txBox="1"/>
          <p:nvPr/>
        </p:nvSpPr>
        <p:spPr>
          <a:xfrm>
            <a:off x="2359220" y="3171569"/>
            <a:ext cx="1636776" cy="815608"/>
          </a:xfrm>
          <a:prstGeom prst="rect">
            <a:avLst/>
          </a:prstGeom>
          <a:noFill/>
        </p:spPr>
        <p:txBody>
          <a:bodyPr wrap="square" rtlCol="0">
            <a:spAutoFit/>
          </a:bodyPr>
          <a:lstStyle/>
          <a:p>
            <a:pPr algn="ctr"/>
            <a:r>
              <a:rPr lang="en-US" sz="1000" b="1" kern="2000" spc="120" dirty="0" smtClean="0">
                <a:latin typeface="+mj-lt"/>
              </a:rPr>
              <a:t>EMILY </a:t>
            </a:r>
            <a:br>
              <a:rPr lang="en-US" sz="1000" b="1" kern="2000" spc="120" dirty="0" smtClean="0">
                <a:latin typeface="+mj-lt"/>
              </a:rPr>
            </a:br>
            <a:r>
              <a:rPr lang="en-US" sz="1000" b="1" kern="2000" spc="120" dirty="0" smtClean="0">
                <a:latin typeface="+mj-lt"/>
              </a:rPr>
              <a:t>MURPHY</a:t>
            </a:r>
            <a:endParaRPr lang="en-US" sz="1000" kern="2000" spc="120" dirty="0">
              <a:latin typeface="+mj-lt"/>
            </a:endParaRPr>
          </a:p>
          <a:p>
            <a:pPr algn="ctr"/>
            <a:r>
              <a:rPr lang="en-US" sz="900" kern="2000" spc="120" dirty="0" smtClean="0">
                <a:latin typeface="+mj-lt"/>
              </a:rPr>
              <a:t>Social Media &amp; Reputation Supervisor</a:t>
            </a:r>
          </a:p>
        </p:txBody>
      </p:sp>
      <p:pic>
        <p:nvPicPr>
          <p:cNvPr id="38" name="Picture 37"/>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2516615" y="1810690"/>
            <a:ext cx="1308491" cy="1307179"/>
          </a:xfrm>
          <a:prstGeom prst="rect">
            <a:avLst/>
          </a:prstGeom>
        </p:spPr>
      </p:pic>
      <p:pic>
        <p:nvPicPr>
          <p:cNvPr id="39" name="Picture 38"/>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4081268" y="1810690"/>
            <a:ext cx="1328879" cy="1334664"/>
          </a:xfrm>
          <a:prstGeom prst="rect">
            <a:avLst/>
          </a:prstGeom>
        </p:spPr>
      </p:pic>
      <p:sp>
        <p:nvSpPr>
          <p:cNvPr id="41" name="TextBox 40">
            <a:extLst>
              <a:ext uri="{FF2B5EF4-FFF2-40B4-BE49-F238E27FC236}">
                <a16:creationId xmlns:a16="http://schemas.microsoft.com/office/drawing/2014/main" id="{7A7AE1F2-EC55-4ED5-98E3-8921AF191AB8}"/>
              </a:ext>
            </a:extLst>
          </p:cNvPr>
          <p:cNvSpPr txBox="1"/>
          <p:nvPr/>
        </p:nvSpPr>
        <p:spPr>
          <a:xfrm>
            <a:off x="3868687" y="3171569"/>
            <a:ext cx="1636776" cy="400110"/>
          </a:xfrm>
          <a:prstGeom prst="rect">
            <a:avLst/>
          </a:prstGeom>
          <a:noFill/>
        </p:spPr>
        <p:txBody>
          <a:bodyPr wrap="square" rtlCol="0">
            <a:spAutoFit/>
          </a:bodyPr>
          <a:lstStyle/>
          <a:p>
            <a:pPr algn="ctr"/>
            <a:r>
              <a:rPr lang="en-US" sz="1000" b="1" kern="2000" spc="120" dirty="0" smtClean="0">
                <a:latin typeface="+mj-lt"/>
              </a:rPr>
              <a:t>SAMANTHA</a:t>
            </a:r>
          </a:p>
          <a:p>
            <a:pPr algn="ctr"/>
            <a:r>
              <a:rPr lang="en-US" sz="1000" b="1" kern="2000" spc="120" dirty="0" smtClean="0">
                <a:latin typeface="+mj-lt"/>
              </a:rPr>
              <a:t>JACKSON</a:t>
            </a:r>
          </a:p>
        </p:txBody>
      </p:sp>
      <p:pic>
        <p:nvPicPr>
          <p:cNvPr id="43" name="Picture 42">
            <a:extLst>
              <a:ext uri="{FF2B5EF4-FFF2-40B4-BE49-F238E27FC236}">
                <a16:creationId xmlns:a16="http://schemas.microsoft.com/office/drawing/2014/main" id="{D750B9C1-98E0-4DD9-A899-A045ACF0BE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597" r="8462"/>
          <a:stretch/>
        </p:blipFill>
        <p:spPr>
          <a:xfrm>
            <a:off x="5634055" y="1810690"/>
            <a:ext cx="1348331" cy="1360879"/>
          </a:xfrm>
          <a:prstGeom prst="rect">
            <a:avLst/>
          </a:prstGeom>
        </p:spPr>
      </p:pic>
      <p:grpSp>
        <p:nvGrpSpPr>
          <p:cNvPr id="44" name="Group 43"/>
          <p:cNvGrpSpPr/>
          <p:nvPr/>
        </p:nvGrpSpPr>
        <p:grpSpPr>
          <a:xfrm>
            <a:off x="790250" y="1810690"/>
            <a:ext cx="1601514" cy="1988403"/>
            <a:chOff x="360625" y="1686496"/>
            <a:chExt cx="1636776" cy="2032183"/>
          </a:xfrm>
        </p:grpSpPr>
        <p:sp>
          <p:nvSpPr>
            <p:cNvPr id="45" name="TextBox 44">
              <a:extLst>
                <a:ext uri="{FF2B5EF4-FFF2-40B4-BE49-F238E27FC236}">
                  <a16:creationId xmlns:a16="http://schemas.microsoft.com/office/drawing/2014/main" id="{7A7AE1F2-EC55-4ED5-98E3-8921AF191AB8}"/>
                </a:ext>
              </a:extLst>
            </p:cNvPr>
            <p:cNvSpPr txBox="1"/>
            <p:nvPr/>
          </p:nvSpPr>
          <p:spPr>
            <a:xfrm>
              <a:off x="360625" y="3026663"/>
              <a:ext cx="1636776" cy="692016"/>
            </a:xfrm>
            <a:prstGeom prst="rect">
              <a:avLst/>
            </a:prstGeom>
            <a:noFill/>
          </p:spPr>
          <p:txBody>
            <a:bodyPr wrap="square" rtlCol="0">
              <a:spAutoFit/>
            </a:bodyPr>
            <a:lstStyle/>
            <a:p>
              <a:pPr algn="ctr"/>
              <a:r>
                <a:rPr lang="en-US" sz="1000" b="1" kern="2000" spc="120" dirty="0" smtClean="0">
                  <a:latin typeface="+mj-lt"/>
                </a:rPr>
                <a:t>ASHLIE</a:t>
              </a:r>
              <a:br>
                <a:rPr lang="en-US" sz="1000" b="1" kern="2000" spc="120" dirty="0" smtClean="0">
                  <a:latin typeface="+mj-lt"/>
                </a:rPr>
              </a:br>
              <a:r>
                <a:rPr lang="en-US" sz="1000" b="1" kern="2000" spc="120" dirty="0" smtClean="0">
                  <a:latin typeface="+mj-lt"/>
                </a:rPr>
                <a:t>JAEKE</a:t>
              </a:r>
            </a:p>
            <a:p>
              <a:pPr algn="ctr"/>
              <a:r>
                <a:rPr lang="en-US" sz="900" kern="2000" spc="120" dirty="0" smtClean="0">
                  <a:latin typeface="+mj-lt"/>
                </a:rPr>
                <a:t>Director of Project Development</a:t>
              </a:r>
              <a:endParaRPr lang="en-US" sz="900" kern="2000" spc="120" dirty="0">
                <a:latin typeface="+mj-lt"/>
              </a:endParaRPr>
            </a:p>
          </p:txBody>
        </p:sp>
        <p:pic>
          <p:nvPicPr>
            <p:cNvPr id="46" name="Picture 45">
              <a:extLst>
                <a:ext uri="{FF2B5EF4-FFF2-40B4-BE49-F238E27FC236}">
                  <a16:creationId xmlns:a16="http://schemas.microsoft.com/office/drawing/2014/main" id="{A70507EE-E55F-4517-985B-7899E97F2258}"/>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504148" y="1686496"/>
              <a:ext cx="1349731" cy="1349731"/>
            </a:xfrm>
            <a:prstGeom prst="rect">
              <a:avLst/>
            </a:prstGeom>
          </p:spPr>
        </p:pic>
      </p:grpSp>
      <p:sp>
        <p:nvSpPr>
          <p:cNvPr id="48" name="TextBox 47">
            <a:extLst>
              <a:ext uri="{FF2B5EF4-FFF2-40B4-BE49-F238E27FC236}">
                <a16:creationId xmlns:a16="http://schemas.microsoft.com/office/drawing/2014/main" id="{7A7AE1F2-EC55-4ED5-98E3-8921AF191AB8}"/>
              </a:ext>
            </a:extLst>
          </p:cNvPr>
          <p:cNvSpPr txBox="1"/>
          <p:nvPr/>
        </p:nvSpPr>
        <p:spPr>
          <a:xfrm>
            <a:off x="5497777" y="3171569"/>
            <a:ext cx="1636776" cy="400110"/>
          </a:xfrm>
          <a:prstGeom prst="rect">
            <a:avLst/>
          </a:prstGeom>
          <a:noFill/>
        </p:spPr>
        <p:txBody>
          <a:bodyPr wrap="square" rtlCol="0">
            <a:spAutoFit/>
          </a:bodyPr>
          <a:lstStyle/>
          <a:p>
            <a:pPr algn="ctr"/>
            <a:r>
              <a:rPr lang="en-US" sz="1000" b="1" kern="2000" spc="120" dirty="0" smtClean="0">
                <a:latin typeface="+mj-lt"/>
              </a:rPr>
              <a:t>LINDSEY </a:t>
            </a:r>
            <a:br>
              <a:rPr lang="en-US" sz="1000" b="1" kern="2000" spc="120" dirty="0" smtClean="0">
                <a:latin typeface="+mj-lt"/>
              </a:rPr>
            </a:br>
            <a:r>
              <a:rPr lang="en-US" sz="1000" b="1" kern="2000" spc="120" dirty="0" smtClean="0">
                <a:latin typeface="+mj-lt"/>
              </a:rPr>
              <a:t>WESSEL</a:t>
            </a:r>
          </a:p>
        </p:txBody>
      </p:sp>
      <p:pic>
        <p:nvPicPr>
          <p:cNvPr id="17" name="Picture 16">
            <a:extLst>
              <a:ext uri="{FF2B5EF4-FFF2-40B4-BE49-F238E27FC236}">
                <a16:creationId xmlns:a16="http://schemas.microsoft.com/office/drawing/2014/main" id="{D750B9C1-98E0-4DD9-A899-A045ACF0BE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597" r="8462"/>
          <a:stretch/>
        </p:blipFill>
        <p:spPr>
          <a:xfrm>
            <a:off x="7272114" y="1810690"/>
            <a:ext cx="1348331" cy="1360879"/>
          </a:xfrm>
          <a:prstGeom prst="rect">
            <a:avLst/>
          </a:prstGeom>
        </p:spPr>
      </p:pic>
      <p:sp>
        <p:nvSpPr>
          <p:cNvPr id="18" name="TextBox 17">
            <a:extLst>
              <a:ext uri="{FF2B5EF4-FFF2-40B4-BE49-F238E27FC236}">
                <a16:creationId xmlns:a16="http://schemas.microsoft.com/office/drawing/2014/main" id="{7A7AE1F2-EC55-4ED5-98E3-8921AF191AB8}"/>
              </a:ext>
            </a:extLst>
          </p:cNvPr>
          <p:cNvSpPr txBox="1"/>
          <p:nvPr/>
        </p:nvSpPr>
        <p:spPr>
          <a:xfrm>
            <a:off x="7127891" y="3171568"/>
            <a:ext cx="1636776" cy="400110"/>
          </a:xfrm>
          <a:prstGeom prst="rect">
            <a:avLst/>
          </a:prstGeom>
          <a:noFill/>
        </p:spPr>
        <p:txBody>
          <a:bodyPr wrap="square" rtlCol="0">
            <a:spAutoFit/>
          </a:bodyPr>
          <a:lstStyle/>
          <a:p>
            <a:pPr algn="ctr"/>
            <a:r>
              <a:rPr lang="en-US" sz="1000" b="1" kern="2000" spc="120" dirty="0" smtClean="0">
                <a:latin typeface="+mj-lt"/>
              </a:rPr>
              <a:t>JESSICA </a:t>
            </a:r>
            <a:br>
              <a:rPr lang="en-US" sz="1000" b="1" kern="2000" spc="120" dirty="0" smtClean="0">
                <a:latin typeface="+mj-lt"/>
              </a:rPr>
            </a:br>
            <a:r>
              <a:rPr lang="en-US" sz="1000" b="1" kern="2000" spc="120" dirty="0" smtClean="0">
                <a:latin typeface="+mj-lt"/>
              </a:rPr>
              <a:t>LEE</a:t>
            </a:r>
          </a:p>
        </p:txBody>
      </p:sp>
      <p:pic>
        <p:nvPicPr>
          <p:cNvPr id="2" name="Picture 1"/>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5649486" y="1810690"/>
            <a:ext cx="1360879" cy="1360879"/>
          </a:xfrm>
          <a:prstGeom prst="rect">
            <a:avLst/>
          </a:prstGeom>
        </p:spPr>
      </p:pic>
      <p:pic>
        <p:nvPicPr>
          <p:cNvPr id="3" name="Picture 2"/>
          <p:cNvPicPr>
            <a:picLocks noChangeAspect="1"/>
          </p:cNvPicPr>
          <p:nvPr/>
        </p:nvPicPr>
        <p:blipFill rotWithShape="1">
          <a:blip r:embed="rId7" cstate="print">
            <a:grayscl/>
            <a:extLst>
              <a:ext uri="{28A0092B-C50C-407E-A947-70E740481C1C}">
                <a14:useLocalDpi xmlns:a14="http://schemas.microsoft.com/office/drawing/2010/main" val="0"/>
              </a:ext>
            </a:extLst>
          </a:blip>
          <a:srcRect t="12396" b="3637"/>
          <a:stretch/>
        </p:blipFill>
        <p:spPr>
          <a:xfrm>
            <a:off x="7285843" y="1810689"/>
            <a:ext cx="1318971" cy="1368280"/>
          </a:xfrm>
          <a:prstGeom prst="rect">
            <a:avLst/>
          </a:prstGeom>
        </p:spPr>
      </p:pic>
    </p:spTree>
    <p:extLst>
      <p:ext uri="{BB962C8B-B14F-4D97-AF65-F5344CB8AC3E}">
        <p14:creationId xmlns:p14="http://schemas.microsoft.com/office/powerpoint/2010/main" val="1997784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901031" y="435769"/>
            <a:ext cx="6383857" cy="1015663"/>
          </a:xfrm>
          <a:prstGeom prst="rect">
            <a:avLst/>
          </a:prstGeom>
          <a:noFill/>
        </p:spPr>
        <p:txBody>
          <a:bodyPr wrap="square" rtlCol="0">
            <a:spAutoFit/>
          </a:bodyPr>
          <a:lstStyle/>
          <a:p>
            <a:r>
              <a:rPr lang="en-US" sz="1200" b="1" dirty="0" smtClean="0"/>
              <a:t>Our </a:t>
            </a:r>
            <a:r>
              <a:rPr lang="en-US" sz="1200" b="1" dirty="0"/>
              <a:t>Creative </a:t>
            </a:r>
            <a:r>
              <a:rPr lang="en-US" sz="1200" b="1" dirty="0" smtClean="0"/>
              <a:t>Team </a:t>
            </a:r>
            <a:r>
              <a:rPr lang="en-US" sz="1200" dirty="0" smtClean="0"/>
              <a:t>works with clients to develop creative concepts</a:t>
            </a:r>
            <a:r>
              <a:rPr lang="en-US" sz="1200" dirty="0"/>
              <a:t>, branding elements, website mockups, and various other designs </a:t>
            </a:r>
            <a:r>
              <a:rPr lang="en-US" sz="1200" dirty="0" smtClean="0"/>
              <a:t>to drive action in audiences through multi-tactic </a:t>
            </a:r>
            <a:r>
              <a:rPr lang="en-US" sz="1200" dirty="0"/>
              <a:t>marketing campaigns. </a:t>
            </a:r>
            <a:r>
              <a:rPr lang="en-US" sz="1200" b="1" dirty="0" smtClean="0"/>
              <a:t>Our Content </a:t>
            </a:r>
            <a:r>
              <a:rPr lang="en-US" sz="1200" b="1" dirty="0"/>
              <a:t>Strategy Team </a:t>
            </a:r>
            <a:r>
              <a:rPr lang="en-US" sz="1200" dirty="0" smtClean="0"/>
              <a:t>builds</a:t>
            </a:r>
            <a:r>
              <a:rPr lang="en-US" sz="1200" b="1" dirty="0" smtClean="0"/>
              <a:t> </a:t>
            </a:r>
            <a:r>
              <a:rPr lang="en-US" sz="1200" dirty="0" smtClean="0"/>
              <a:t>and writes content strategies </a:t>
            </a:r>
            <a:r>
              <a:rPr lang="en-US" sz="1200" dirty="0"/>
              <a:t>aimed </a:t>
            </a:r>
            <a:r>
              <a:rPr lang="en-US" sz="1200" dirty="0" smtClean="0"/>
              <a:t>at </a:t>
            </a:r>
            <a:r>
              <a:rPr lang="en-US" sz="1200" dirty="0"/>
              <a:t>delivering SEO smart content for </a:t>
            </a:r>
            <a:r>
              <a:rPr lang="en-US" sz="1200" dirty="0" smtClean="0"/>
              <a:t>client websites, sponsored content </a:t>
            </a:r>
            <a:r>
              <a:rPr lang="en-US" sz="1200" dirty="0"/>
              <a:t>and </a:t>
            </a:r>
            <a:r>
              <a:rPr lang="en-US" sz="1200" dirty="0" smtClean="0"/>
              <a:t>blogs.</a:t>
            </a:r>
            <a:endParaRPr lang="en-US" sz="1200" dirty="0"/>
          </a:p>
        </p:txBody>
      </p:sp>
      <p:grpSp>
        <p:nvGrpSpPr>
          <p:cNvPr id="4" name="Group 3"/>
          <p:cNvGrpSpPr/>
          <p:nvPr/>
        </p:nvGrpSpPr>
        <p:grpSpPr>
          <a:xfrm>
            <a:off x="5987083" y="3479584"/>
            <a:ext cx="1636776" cy="1583447"/>
            <a:chOff x="4472232" y="3517615"/>
            <a:chExt cx="1636776" cy="1583447"/>
          </a:xfrm>
        </p:grpSpPr>
        <p:pic>
          <p:nvPicPr>
            <p:cNvPr id="18" name="Picture 17"/>
            <p:cNvPicPr>
              <a:picLocks noChangeAspect="1"/>
            </p:cNvPicPr>
            <p:nvPr/>
          </p:nvPicPr>
          <p:blipFill>
            <a:blip r:embed="rId2">
              <a:grayscl/>
              <a:extLst>
                <a:ext uri="{28A0092B-C50C-407E-A947-70E740481C1C}">
                  <a14:useLocalDpi xmlns:a14="http://schemas.microsoft.com/office/drawing/2010/main"/>
                </a:ext>
              </a:extLst>
            </a:blip>
            <a:stretch>
              <a:fillRect/>
            </a:stretch>
          </p:blipFill>
          <p:spPr>
            <a:xfrm>
              <a:off x="4730515" y="3517615"/>
              <a:ext cx="1120211" cy="1204943"/>
            </a:xfrm>
            <a:prstGeom prst="rect">
              <a:avLst/>
            </a:prstGeom>
          </p:spPr>
        </p:pic>
        <p:sp>
          <p:nvSpPr>
            <p:cNvPr id="20" name="TextBox 19">
              <a:extLst>
                <a:ext uri="{FF2B5EF4-FFF2-40B4-BE49-F238E27FC236}">
                  <a16:creationId xmlns:a16="http://schemas.microsoft.com/office/drawing/2014/main" id="{7A7AE1F2-EC55-4ED5-98E3-8921AF191AB8}"/>
                </a:ext>
              </a:extLst>
            </p:cNvPr>
            <p:cNvSpPr txBox="1"/>
            <p:nvPr/>
          </p:nvSpPr>
          <p:spPr>
            <a:xfrm>
              <a:off x="4472232" y="4716341"/>
              <a:ext cx="1636776" cy="384721"/>
            </a:xfrm>
            <a:prstGeom prst="rect">
              <a:avLst/>
            </a:prstGeom>
            <a:noFill/>
          </p:spPr>
          <p:txBody>
            <a:bodyPr wrap="square" rtlCol="0">
              <a:spAutoFit/>
            </a:bodyPr>
            <a:lstStyle/>
            <a:p>
              <a:pPr algn="ctr"/>
              <a:r>
                <a:rPr lang="en-US" sz="1000" b="1" kern="2000" spc="120" dirty="0" smtClean="0">
                  <a:latin typeface="+mj-lt"/>
                </a:rPr>
                <a:t>KATIE PALMER</a:t>
              </a:r>
            </a:p>
            <a:p>
              <a:pPr algn="ctr"/>
              <a:r>
                <a:rPr lang="en-US" sz="900" kern="2000" spc="120" dirty="0" smtClean="0">
                  <a:latin typeface="+mj-lt"/>
                </a:rPr>
                <a:t>Content Manager</a:t>
              </a:r>
              <a:endParaRPr lang="en-US" sz="900" kern="2000" spc="120" dirty="0">
                <a:latin typeface="+mj-lt"/>
              </a:endParaRPr>
            </a:p>
          </p:txBody>
        </p:sp>
      </p:grpSp>
      <p:grpSp>
        <p:nvGrpSpPr>
          <p:cNvPr id="3" name="Group 2"/>
          <p:cNvGrpSpPr/>
          <p:nvPr/>
        </p:nvGrpSpPr>
        <p:grpSpPr>
          <a:xfrm>
            <a:off x="7243353" y="3461457"/>
            <a:ext cx="2086125" cy="1601574"/>
            <a:chOff x="5805500" y="3499488"/>
            <a:chExt cx="2086125" cy="1601574"/>
          </a:xfrm>
        </p:grpSpPr>
        <p:pic>
          <p:nvPicPr>
            <p:cNvPr id="19" name="Picture 18"/>
            <p:cNvPicPr>
              <a:picLocks noChangeAspect="1"/>
            </p:cNvPicPr>
            <p:nvPr/>
          </p:nvPicPr>
          <p:blipFill rotWithShape="1">
            <a:blip r:embed="rId3" cstate="print">
              <a:grayscl/>
              <a:extLst>
                <a:ext uri="{28A0092B-C50C-407E-A947-70E740481C1C}">
                  <a14:useLocalDpi xmlns:a14="http://schemas.microsoft.com/office/drawing/2010/main"/>
                </a:ext>
              </a:extLst>
            </a:blip>
            <a:srcRect/>
            <a:stretch/>
          </p:blipFill>
          <p:spPr>
            <a:xfrm>
              <a:off x="6274374" y="3499488"/>
              <a:ext cx="1148377" cy="1233454"/>
            </a:xfrm>
            <a:prstGeom prst="rect">
              <a:avLst/>
            </a:prstGeom>
          </p:spPr>
        </p:pic>
        <p:sp>
          <p:nvSpPr>
            <p:cNvPr id="21" name="TextBox 20">
              <a:extLst>
                <a:ext uri="{FF2B5EF4-FFF2-40B4-BE49-F238E27FC236}">
                  <a16:creationId xmlns:a16="http://schemas.microsoft.com/office/drawing/2014/main" id="{7A7AE1F2-EC55-4ED5-98E3-8921AF191AB8}"/>
                </a:ext>
              </a:extLst>
            </p:cNvPr>
            <p:cNvSpPr txBox="1"/>
            <p:nvPr/>
          </p:nvSpPr>
          <p:spPr>
            <a:xfrm>
              <a:off x="5805500" y="4716341"/>
              <a:ext cx="2086125" cy="384721"/>
            </a:xfrm>
            <a:prstGeom prst="rect">
              <a:avLst/>
            </a:prstGeom>
            <a:noFill/>
          </p:spPr>
          <p:txBody>
            <a:bodyPr wrap="square" rtlCol="0">
              <a:spAutoFit/>
            </a:bodyPr>
            <a:lstStyle/>
            <a:p>
              <a:pPr algn="ctr"/>
              <a:r>
                <a:rPr lang="en-US" sz="1000" b="1" kern="2000" spc="120" dirty="0" smtClean="0">
                  <a:latin typeface="+mj-lt"/>
                </a:rPr>
                <a:t>STEPHANIE DOTZLER</a:t>
              </a:r>
            </a:p>
            <a:p>
              <a:pPr algn="ctr"/>
              <a:r>
                <a:rPr lang="en-US" sz="900" kern="2000" spc="120" dirty="0" smtClean="0">
                  <a:latin typeface="+mj-lt"/>
                </a:rPr>
                <a:t>Content Writer</a:t>
              </a:r>
              <a:endParaRPr lang="en-US" sz="900" kern="2000" spc="120" dirty="0">
                <a:latin typeface="+mj-lt"/>
              </a:endParaRPr>
            </a:p>
          </p:txBody>
        </p:sp>
      </p:grpSp>
      <p:grpSp>
        <p:nvGrpSpPr>
          <p:cNvPr id="9" name="Group 8"/>
          <p:cNvGrpSpPr/>
          <p:nvPr/>
        </p:nvGrpSpPr>
        <p:grpSpPr>
          <a:xfrm>
            <a:off x="4697859" y="1617115"/>
            <a:ext cx="1399176" cy="1757327"/>
            <a:chOff x="4678190" y="1617115"/>
            <a:chExt cx="1399176" cy="1757327"/>
          </a:xfrm>
        </p:grpSpPr>
        <p:pic>
          <p:nvPicPr>
            <p:cNvPr id="23" name="Picture 22"/>
            <p:cNvPicPr>
              <a:picLocks noChangeAspect="1"/>
            </p:cNvPicPr>
            <p:nvPr/>
          </p:nvPicPr>
          <p:blipFill>
            <a:blip r:embed="rId4" cstate="print">
              <a:grayscl/>
              <a:extLst>
                <a:ext uri="{28A0092B-C50C-407E-A947-70E740481C1C}">
                  <a14:useLocalDpi xmlns:a14="http://schemas.microsoft.com/office/drawing/2010/main"/>
                </a:ext>
              </a:extLst>
            </a:blip>
            <a:stretch>
              <a:fillRect/>
            </a:stretch>
          </p:blipFill>
          <p:spPr>
            <a:xfrm>
              <a:off x="4796231" y="1617115"/>
              <a:ext cx="1171183" cy="1238546"/>
            </a:xfrm>
            <a:prstGeom prst="rect">
              <a:avLst/>
            </a:prstGeom>
          </p:spPr>
        </p:pic>
        <p:sp>
          <p:nvSpPr>
            <p:cNvPr id="26" name="TextBox 25">
              <a:extLst>
                <a:ext uri="{FF2B5EF4-FFF2-40B4-BE49-F238E27FC236}">
                  <a16:creationId xmlns:a16="http://schemas.microsoft.com/office/drawing/2014/main" id="{7A7AE1F2-EC55-4ED5-98E3-8921AF191AB8}"/>
                </a:ext>
              </a:extLst>
            </p:cNvPr>
            <p:cNvSpPr txBox="1"/>
            <p:nvPr/>
          </p:nvSpPr>
          <p:spPr>
            <a:xfrm>
              <a:off x="4678190" y="2821935"/>
              <a:ext cx="1399176" cy="552507"/>
            </a:xfrm>
            <a:prstGeom prst="rect">
              <a:avLst/>
            </a:prstGeom>
            <a:noFill/>
          </p:spPr>
          <p:txBody>
            <a:bodyPr wrap="square" rtlCol="0">
              <a:spAutoFit/>
            </a:bodyPr>
            <a:lstStyle/>
            <a:p>
              <a:pPr algn="ctr"/>
              <a:r>
                <a:rPr lang="en-US" sz="1000" b="1" kern="2000" spc="120" dirty="0" smtClean="0">
                  <a:latin typeface="+mj-lt"/>
                </a:rPr>
                <a:t>BRIDGET</a:t>
              </a:r>
            </a:p>
            <a:p>
              <a:pPr algn="ctr"/>
              <a:r>
                <a:rPr lang="en-US" sz="1000" b="1" kern="2000" spc="120" dirty="0" smtClean="0">
                  <a:latin typeface="+mj-lt"/>
                </a:rPr>
                <a:t>HENNESSEY</a:t>
              </a:r>
            </a:p>
            <a:p>
              <a:pPr algn="ctr"/>
              <a:r>
                <a:rPr lang="en-US" sz="900" kern="2000" spc="120" dirty="0" smtClean="0">
                  <a:latin typeface="+mj-lt"/>
                </a:rPr>
                <a:t>Designer</a:t>
              </a:r>
              <a:endParaRPr lang="en-US" sz="900" kern="2000" spc="120" dirty="0">
                <a:latin typeface="+mj-lt"/>
              </a:endParaRPr>
            </a:p>
          </p:txBody>
        </p:sp>
      </p:grpSp>
      <p:grpSp>
        <p:nvGrpSpPr>
          <p:cNvPr id="10" name="Group 9"/>
          <p:cNvGrpSpPr/>
          <p:nvPr/>
        </p:nvGrpSpPr>
        <p:grpSpPr>
          <a:xfrm>
            <a:off x="6037238" y="1613267"/>
            <a:ext cx="1399176" cy="1588460"/>
            <a:chOff x="6183144" y="1613267"/>
            <a:chExt cx="1399176" cy="1588460"/>
          </a:xfrm>
        </p:grpSpPr>
        <p:pic>
          <p:nvPicPr>
            <p:cNvPr id="24" name="Picture 23"/>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6294766" y="1613267"/>
              <a:ext cx="1175932" cy="1242394"/>
            </a:xfrm>
            <a:prstGeom prst="rect">
              <a:avLst/>
            </a:prstGeom>
          </p:spPr>
        </p:pic>
        <p:sp>
          <p:nvSpPr>
            <p:cNvPr id="28" name="TextBox 27">
              <a:extLst>
                <a:ext uri="{FF2B5EF4-FFF2-40B4-BE49-F238E27FC236}">
                  <a16:creationId xmlns:a16="http://schemas.microsoft.com/office/drawing/2014/main" id="{7A7AE1F2-EC55-4ED5-98E3-8921AF191AB8}"/>
                </a:ext>
              </a:extLst>
            </p:cNvPr>
            <p:cNvSpPr txBox="1"/>
            <p:nvPr/>
          </p:nvSpPr>
          <p:spPr>
            <a:xfrm>
              <a:off x="6183144" y="2817006"/>
              <a:ext cx="1399176" cy="384721"/>
            </a:xfrm>
            <a:prstGeom prst="rect">
              <a:avLst/>
            </a:prstGeom>
            <a:noFill/>
          </p:spPr>
          <p:txBody>
            <a:bodyPr wrap="square" rtlCol="0">
              <a:spAutoFit/>
            </a:bodyPr>
            <a:lstStyle/>
            <a:p>
              <a:pPr algn="ctr"/>
              <a:r>
                <a:rPr lang="en-US" sz="1000" b="1" kern="2000" spc="120" dirty="0" smtClean="0">
                  <a:latin typeface="+mj-lt"/>
                </a:rPr>
                <a:t>KATIE PIKE</a:t>
              </a:r>
            </a:p>
            <a:p>
              <a:pPr algn="ctr"/>
              <a:r>
                <a:rPr lang="en-US" sz="900" kern="2000" spc="120" dirty="0" smtClean="0">
                  <a:latin typeface="+mj-lt"/>
                </a:rPr>
                <a:t>Designer</a:t>
              </a:r>
              <a:endParaRPr lang="en-US" sz="900" kern="2000" spc="120" dirty="0">
                <a:latin typeface="+mj-lt"/>
              </a:endParaRPr>
            </a:p>
          </p:txBody>
        </p:sp>
      </p:grpSp>
      <p:grpSp>
        <p:nvGrpSpPr>
          <p:cNvPr id="7" name="Group 6"/>
          <p:cNvGrpSpPr/>
          <p:nvPr/>
        </p:nvGrpSpPr>
        <p:grpSpPr>
          <a:xfrm>
            <a:off x="1720572" y="1613267"/>
            <a:ext cx="2039639" cy="1727672"/>
            <a:chOff x="1383647" y="1613267"/>
            <a:chExt cx="2039639" cy="1727672"/>
          </a:xfrm>
        </p:grpSpPr>
        <p:sp>
          <p:nvSpPr>
            <p:cNvPr id="29" name="TextBox 28">
              <a:extLst>
                <a:ext uri="{FF2B5EF4-FFF2-40B4-BE49-F238E27FC236}">
                  <a16:creationId xmlns:a16="http://schemas.microsoft.com/office/drawing/2014/main" id="{7A7AE1F2-EC55-4ED5-98E3-8921AF191AB8}"/>
                </a:ext>
              </a:extLst>
            </p:cNvPr>
            <p:cNvSpPr txBox="1"/>
            <p:nvPr/>
          </p:nvSpPr>
          <p:spPr>
            <a:xfrm>
              <a:off x="1383647" y="2817719"/>
              <a:ext cx="2039639" cy="523220"/>
            </a:xfrm>
            <a:prstGeom prst="rect">
              <a:avLst/>
            </a:prstGeom>
            <a:noFill/>
          </p:spPr>
          <p:txBody>
            <a:bodyPr wrap="square" rtlCol="0">
              <a:spAutoFit/>
            </a:bodyPr>
            <a:lstStyle/>
            <a:p>
              <a:pPr algn="ctr"/>
              <a:r>
                <a:rPr lang="en-US" sz="1000" b="1" kern="2000" spc="120" dirty="0" smtClean="0">
                  <a:latin typeface="+mj-lt"/>
                </a:rPr>
                <a:t>NINA HOSTE</a:t>
              </a:r>
            </a:p>
            <a:p>
              <a:pPr algn="ctr"/>
              <a:r>
                <a:rPr lang="en-US" sz="900" kern="2000" spc="120" dirty="0" smtClean="0">
                  <a:latin typeface="+mj-lt"/>
                </a:rPr>
                <a:t>Associate </a:t>
              </a:r>
              <a:br>
                <a:rPr lang="en-US" sz="900" kern="2000" spc="120" dirty="0" smtClean="0">
                  <a:latin typeface="+mj-lt"/>
                </a:rPr>
              </a:br>
              <a:r>
                <a:rPr lang="en-US" sz="900" kern="2000" spc="120" dirty="0" smtClean="0">
                  <a:latin typeface="+mj-lt"/>
                </a:rPr>
                <a:t>Creative Director</a:t>
              </a:r>
              <a:endParaRPr lang="en-US" sz="900" kern="2000" spc="120" dirty="0">
                <a:latin typeface="+mj-lt"/>
              </a:endParaRPr>
            </a:p>
          </p:txBody>
        </p:sp>
        <p:pic>
          <p:nvPicPr>
            <p:cNvPr id="30" name="Picture 29"/>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1823497" y="1613267"/>
              <a:ext cx="1163093" cy="1242394"/>
            </a:xfrm>
            <a:prstGeom prst="rect">
              <a:avLst/>
            </a:prstGeom>
          </p:spPr>
        </p:pic>
      </p:grpSp>
      <p:grpSp>
        <p:nvGrpSpPr>
          <p:cNvPr id="8" name="Group 7"/>
          <p:cNvGrpSpPr/>
          <p:nvPr/>
        </p:nvGrpSpPr>
        <p:grpSpPr>
          <a:xfrm>
            <a:off x="3257659" y="1616604"/>
            <a:ext cx="1619534" cy="1727894"/>
            <a:chOff x="3149028" y="1616604"/>
            <a:chExt cx="1619534" cy="1727894"/>
          </a:xfrm>
        </p:grpSpPr>
        <p:pic>
          <p:nvPicPr>
            <p:cNvPr id="31" name="Picture 30"/>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3376142" y="1616604"/>
              <a:ext cx="1168539" cy="1239057"/>
            </a:xfrm>
            <a:prstGeom prst="rect">
              <a:avLst/>
            </a:prstGeom>
          </p:spPr>
        </p:pic>
        <p:sp>
          <p:nvSpPr>
            <p:cNvPr id="32" name="TextBox 31">
              <a:extLst>
                <a:ext uri="{FF2B5EF4-FFF2-40B4-BE49-F238E27FC236}">
                  <a16:creationId xmlns:a16="http://schemas.microsoft.com/office/drawing/2014/main" id="{7A7AE1F2-EC55-4ED5-98E3-8921AF191AB8}"/>
                </a:ext>
              </a:extLst>
            </p:cNvPr>
            <p:cNvSpPr txBox="1"/>
            <p:nvPr/>
          </p:nvSpPr>
          <p:spPr>
            <a:xfrm>
              <a:off x="3149028" y="2821278"/>
              <a:ext cx="1619534" cy="523220"/>
            </a:xfrm>
            <a:prstGeom prst="rect">
              <a:avLst/>
            </a:prstGeom>
            <a:noFill/>
          </p:spPr>
          <p:txBody>
            <a:bodyPr wrap="square" rtlCol="0">
              <a:spAutoFit/>
            </a:bodyPr>
            <a:lstStyle/>
            <a:p>
              <a:pPr algn="ctr"/>
              <a:r>
                <a:rPr lang="en-US" sz="1000" b="1" kern="2000" spc="120" dirty="0" smtClean="0">
                  <a:latin typeface="+mj-lt"/>
                </a:rPr>
                <a:t>ROMAN JOHNSON</a:t>
              </a:r>
            </a:p>
            <a:p>
              <a:pPr algn="ctr"/>
              <a:r>
                <a:rPr lang="en-US" sz="900" kern="2000" spc="120" dirty="0" smtClean="0">
                  <a:latin typeface="+mj-lt"/>
                </a:rPr>
                <a:t>Ad Tech Manager &amp; Designer</a:t>
              </a:r>
              <a:endParaRPr lang="en-US" sz="900" kern="2000" spc="120" dirty="0">
                <a:latin typeface="+mj-lt"/>
              </a:endParaRPr>
            </a:p>
          </p:txBody>
        </p:sp>
      </p:grpSp>
      <p:grpSp>
        <p:nvGrpSpPr>
          <p:cNvPr id="2" name="Group 1"/>
          <p:cNvGrpSpPr/>
          <p:nvPr/>
        </p:nvGrpSpPr>
        <p:grpSpPr>
          <a:xfrm>
            <a:off x="7436414" y="1613267"/>
            <a:ext cx="1399176" cy="1588460"/>
            <a:chOff x="2013251" y="3518819"/>
            <a:chExt cx="1399176" cy="1588460"/>
          </a:xfrm>
        </p:grpSpPr>
        <p:sp>
          <p:nvSpPr>
            <p:cNvPr id="35" name="TextBox 34">
              <a:extLst>
                <a:ext uri="{FF2B5EF4-FFF2-40B4-BE49-F238E27FC236}">
                  <a16:creationId xmlns:a16="http://schemas.microsoft.com/office/drawing/2014/main" id="{7A7AE1F2-EC55-4ED5-98E3-8921AF191AB8}"/>
                </a:ext>
              </a:extLst>
            </p:cNvPr>
            <p:cNvSpPr txBox="1"/>
            <p:nvPr/>
          </p:nvSpPr>
          <p:spPr>
            <a:xfrm>
              <a:off x="2013251" y="4722558"/>
              <a:ext cx="1399176" cy="384721"/>
            </a:xfrm>
            <a:prstGeom prst="rect">
              <a:avLst/>
            </a:prstGeom>
            <a:noFill/>
          </p:spPr>
          <p:txBody>
            <a:bodyPr wrap="square" rtlCol="0">
              <a:spAutoFit/>
            </a:bodyPr>
            <a:lstStyle/>
            <a:p>
              <a:pPr algn="ctr"/>
              <a:r>
                <a:rPr lang="en-US" sz="1000" b="1" kern="2000" spc="120" dirty="0" smtClean="0">
                  <a:latin typeface="+mj-lt"/>
                </a:rPr>
                <a:t>JAKE REEDER</a:t>
              </a:r>
            </a:p>
            <a:p>
              <a:pPr algn="ctr"/>
              <a:r>
                <a:rPr lang="en-US" sz="900" kern="2000" spc="120" dirty="0" smtClean="0">
                  <a:latin typeface="+mj-lt"/>
                </a:rPr>
                <a:t>Designer</a:t>
              </a:r>
              <a:endParaRPr lang="en-US" sz="900" kern="2000" spc="120" dirty="0">
                <a:latin typeface="+mj-lt"/>
              </a:endParaRPr>
            </a:p>
          </p:txBody>
        </p:sp>
        <p:pic>
          <p:nvPicPr>
            <p:cNvPr id="33" name="Picture 32"/>
            <p:cNvPicPr>
              <a:picLocks noChangeAspect="1"/>
            </p:cNvPicPr>
            <p:nvPr/>
          </p:nvPicPr>
          <p:blipFill rotWithShape="1">
            <a:blip r:embed="rId8" cstate="print">
              <a:grayscl/>
              <a:extLst>
                <a:ext uri="{28A0092B-C50C-407E-A947-70E740481C1C}">
                  <a14:useLocalDpi xmlns:a14="http://schemas.microsoft.com/office/drawing/2010/main"/>
                </a:ext>
              </a:extLst>
            </a:blip>
            <a:srcRect/>
            <a:stretch/>
          </p:blipFill>
          <p:spPr>
            <a:xfrm>
              <a:off x="2067126" y="3518819"/>
              <a:ext cx="1210501" cy="1210501"/>
            </a:xfrm>
            <a:prstGeom prst="roundRect">
              <a:avLst>
                <a:gd name="adj" fmla="val 0"/>
              </a:avLst>
            </a:prstGeom>
            <a:solidFill>
              <a:srgbClr val="FFFFFF">
                <a:shade val="85000"/>
              </a:srgbClr>
            </a:solidFill>
            <a:ln>
              <a:noFill/>
            </a:ln>
            <a:effectLst/>
          </p:spPr>
        </p:pic>
      </p:grpSp>
      <p:grpSp>
        <p:nvGrpSpPr>
          <p:cNvPr id="5" name="Group 4"/>
          <p:cNvGrpSpPr/>
          <p:nvPr/>
        </p:nvGrpSpPr>
        <p:grpSpPr>
          <a:xfrm>
            <a:off x="670266" y="3480788"/>
            <a:ext cx="4131323" cy="1588460"/>
            <a:chOff x="481243" y="3518819"/>
            <a:chExt cx="4131323" cy="1588460"/>
          </a:xfrm>
        </p:grpSpPr>
        <p:sp>
          <p:nvSpPr>
            <p:cNvPr id="36" name="TextBox 35">
              <a:extLst>
                <a:ext uri="{FF2B5EF4-FFF2-40B4-BE49-F238E27FC236}">
                  <a16:creationId xmlns:a16="http://schemas.microsoft.com/office/drawing/2014/main" id="{7A7AE1F2-EC55-4ED5-98E3-8921AF191AB8}"/>
                </a:ext>
              </a:extLst>
            </p:cNvPr>
            <p:cNvSpPr txBox="1"/>
            <p:nvPr/>
          </p:nvSpPr>
          <p:spPr>
            <a:xfrm>
              <a:off x="3213390" y="4722558"/>
              <a:ext cx="1399176" cy="384721"/>
            </a:xfrm>
            <a:prstGeom prst="rect">
              <a:avLst/>
            </a:prstGeom>
            <a:noFill/>
          </p:spPr>
          <p:txBody>
            <a:bodyPr wrap="square" rtlCol="0">
              <a:spAutoFit/>
            </a:bodyPr>
            <a:lstStyle/>
            <a:p>
              <a:pPr algn="ctr"/>
              <a:r>
                <a:rPr lang="en-US" sz="1000" b="1" kern="2000" spc="120" dirty="0" smtClean="0">
                  <a:latin typeface="+mj-lt"/>
                </a:rPr>
                <a:t>LIZ MASTERSON</a:t>
              </a:r>
            </a:p>
            <a:p>
              <a:pPr algn="ctr"/>
              <a:r>
                <a:rPr lang="en-US" sz="900" kern="2000" spc="120" dirty="0" smtClean="0">
                  <a:latin typeface="+mj-lt"/>
                </a:rPr>
                <a:t>Designer</a:t>
              </a:r>
              <a:endParaRPr lang="en-US" sz="900" kern="2000" spc="120" dirty="0">
                <a:latin typeface="+mj-lt"/>
              </a:endParaRPr>
            </a:p>
          </p:txBody>
        </p:sp>
        <p:pic>
          <p:nvPicPr>
            <p:cNvPr id="34" name="Picture 33"/>
            <p:cNvPicPr>
              <a:picLocks noChangeAspect="1"/>
            </p:cNvPicPr>
            <p:nvPr/>
          </p:nvPicPr>
          <p:blipFill rotWithShape="1">
            <a:blip r:embed="rId9" cstate="print">
              <a:grayscl/>
              <a:extLst>
                <a:ext uri="{28A0092B-C50C-407E-A947-70E740481C1C}">
                  <a14:useLocalDpi xmlns:a14="http://schemas.microsoft.com/office/drawing/2010/main"/>
                </a:ext>
              </a:extLst>
            </a:blip>
            <a:srcRect/>
            <a:stretch/>
          </p:blipFill>
          <p:spPr>
            <a:xfrm>
              <a:off x="3289578" y="3518819"/>
              <a:ext cx="1213944" cy="1210501"/>
            </a:xfrm>
            <a:prstGeom prst="roundRect">
              <a:avLst>
                <a:gd name="adj" fmla="val 0"/>
              </a:avLst>
            </a:prstGeom>
            <a:solidFill>
              <a:srgbClr val="FFFFFF">
                <a:shade val="85000"/>
              </a:srgbClr>
            </a:solidFill>
            <a:ln>
              <a:noFill/>
            </a:ln>
            <a:effectLst/>
          </p:spPr>
        </p:pic>
        <p:sp>
          <p:nvSpPr>
            <p:cNvPr id="37" name="TextBox 36">
              <a:extLst>
                <a:ext uri="{FF2B5EF4-FFF2-40B4-BE49-F238E27FC236}">
                  <a16:creationId xmlns:a16="http://schemas.microsoft.com/office/drawing/2014/main" id="{7A7AE1F2-EC55-4ED5-98E3-8921AF191AB8}"/>
                </a:ext>
              </a:extLst>
            </p:cNvPr>
            <p:cNvSpPr txBox="1"/>
            <p:nvPr/>
          </p:nvSpPr>
          <p:spPr>
            <a:xfrm>
              <a:off x="1664598" y="4722558"/>
              <a:ext cx="1726181" cy="384721"/>
            </a:xfrm>
            <a:prstGeom prst="rect">
              <a:avLst/>
            </a:prstGeom>
            <a:noFill/>
          </p:spPr>
          <p:txBody>
            <a:bodyPr wrap="square" rtlCol="0">
              <a:spAutoFit/>
            </a:bodyPr>
            <a:lstStyle/>
            <a:p>
              <a:pPr algn="ctr"/>
              <a:r>
                <a:rPr lang="en-US" sz="1000" b="1" kern="2000" spc="120" dirty="0" smtClean="0">
                  <a:latin typeface="+mj-lt"/>
                </a:rPr>
                <a:t>JULIA POPENFOOSE</a:t>
              </a:r>
            </a:p>
            <a:p>
              <a:pPr algn="ctr"/>
              <a:r>
                <a:rPr lang="en-US" sz="900" kern="2000" spc="120" dirty="0" smtClean="0">
                  <a:latin typeface="+mj-lt"/>
                </a:rPr>
                <a:t>Designer</a:t>
              </a:r>
              <a:endParaRPr lang="en-US" sz="900" kern="2000" spc="120" dirty="0">
                <a:latin typeface="+mj-lt"/>
              </a:endParaRPr>
            </a:p>
          </p:txBody>
        </p:sp>
        <p:sp>
          <p:nvSpPr>
            <p:cNvPr id="38" name="TextBox 37">
              <a:extLst>
                <a:ext uri="{FF2B5EF4-FFF2-40B4-BE49-F238E27FC236}">
                  <a16:creationId xmlns:a16="http://schemas.microsoft.com/office/drawing/2014/main" id="{7A7AE1F2-EC55-4ED5-98E3-8921AF191AB8}"/>
                </a:ext>
              </a:extLst>
            </p:cNvPr>
            <p:cNvSpPr txBox="1"/>
            <p:nvPr/>
          </p:nvSpPr>
          <p:spPr>
            <a:xfrm>
              <a:off x="481243" y="4722558"/>
              <a:ext cx="1399176" cy="384721"/>
            </a:xfrm>
            <a:prstGeom prst="rect">
              <a:avLst/>
            </a:prstGeom>
            <a:noFill/>
          </p:spPr>
          <p:txBody>
            <a:bodyPr wrap="square" rtlCol="0">
              <a:spAutoFit/>
            </a:bodyPr>
            <a:lstStyle/>
            <a:p>
              <a:pPr algn="ctr"/>
              <a:r>
                <a:rPr lang="en-US" sz="1000" b="1" kern="2000" spc="120" dirty="0" smtClean="0">
                  <a:latin typeface="+mj-lt"/>
                </a:rPr>
                <a:t>TADD IRVEN</a:t>
              </a:r>
            </a:p>
            <a:p>
              <a:pPr algn="ctr"/>
              <a:r>
                <a:rPr lang="en-US" sz="900" kern="2000" spc="120" dirty="0" smtClean="0">
                  <a:latin typeface="+mj-lt"/>
                </a:rPr>
                <a:t>Designer</a:t>
              </a:r>
              <a:endParaRPr lang="en-US" sz="900" kern="2000" spc="120" dirty="0">
                <a:latin typeface="+mj-lt"/>
              </a:endParaRPr>
            </a:p>
          </p:txBody>
        </p:sp>
      </p:grpSp>
      <p:pic>
        <p:nvPicPr>
          <p:cNvPr id="50" name="Picture 4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grpSp>
        <p:nvGrpSpPr>
          <p:cNvPr id="6" name="Group 5"/>
          <p:cNvGrpSpPr/>
          <p:nvPr/>
        </p:nvGrpSpPr>
        <p:grpSpPr>
          <a:xfrm>
            <a:off x="516076" y="1604670"/>
            <a:ext cx="1616871" cy="1791284"/>
            <a:chOff x="-484381" y="1604670"/>
            <a:chExt cx="1616871" cy="1791284"/>
          </a:xfrm>
        </p:grpSpPr>
        <p:pic>
          <p:nvPicPr>
            <p:cNvPr id="25" name="Picture 24"/>
            <p:cNvPicPr>
              <a:picLocks noChangeAspect="1"/>
            </p:cNvPicPr>
            <p:nvPr/>
          </p:nvPicPr>
          <p:blipFill>
            <a:blip r:embed="rId11"/>
            <a:stretch>
              <a:fillRect/>
            </a:stretch>
          </p:blipFill>
          <p:spPr>
            <a:xfrm>
              <a:off x="-317232" y="1604670"/>
              <a:ext cx="1298155" cy="1298155"/>
            </a:xfrm>
            <a:prstGeom prst="rect">
              <a:avLst/>
            </a:prstGeom>
          </p:spPr>
        </p:pic>
        <p:sp>
          <p:nvSpPr>
            <p:cNvPr id="27" name="TextBox 26">
              <a:extLst>
                <a:ext uri="{FF2B5EF4-FFF2-40B4-BE49-F238E27FC236}">
                  <a16:creationId xmlns:a16="http://schemas.microsoft.com/office/drawing/2014/main" id="{411B253C-AEC4-47E8-91EF-6B76F2947456}"/>
                </a:ext>
              </a:extLst>
            </p:cNvPr>
            <p:cNvSpPr txBox="1"/>
            <p:nvPr/>
          </p:nvSpPr>
          <p:spPr>
            <a:xfrm>
              <a:off x="-484381" y="2872734"/>
              <a:ext cx="1616871" cy="523220"/>
            </a:xfrm>
            <a:prstGeom prst="rect">
              <a:avLst/>
            </a:prstGeom>
            <a:noFill/>
          </p:spPr>
          <p:txBody>
            <a:bodyPr wrap="square" rtlCol="0">
              <a:spAutoFit/>
            </a:bodyPr>
            <a:lstStyle/>
            <a:p>
              <a:pPr algn="ctr"/>
              <a:r>
                <a:rPr lang="en-US" sz="1000" b="1" kern="2000" spc="120" dirty="0" smtClean="0">
                  <a:latin typeface="+mj-lt"/>
                </a:rPr>
                <a:t>ROBIN GRUEN</a:t>
              </a:r>
              <a:br>
                <a:rPr lang="en-US" sz="1000" b="1" kern="2000" spc="120" dirty="0" smtClean="0">
                  <a:latin typeface="+mj-lt"/>
                </a:rPr>
              </a:br>
              <a:r>
                <a:rPr lang="en-US" sz="900" kern="2000" spc="120" dirty="0" smtClean="0"/>
                <a:t>VP Content Strategy</a:t>
              </a:r>
            </a:p>
            <a:p>
              <a:pPr algn="ctr"/>
              <a:r>
                <a:rPr lang="en-US" sz="900" kern="2000" spc="120" dirty="0" smtClean="0"/>
                <a:t>Brand Ave. Studios</a:t>
              </a:r>
              <a:endParaRPr lang="en-US" sz="1000" b="1" kern="2000" spc="120" dirty="0" smtClean="0">
                <a:latin typeface="+mj-lt"/>
              </a:endParaRPr>
            </a:p>
          </p:txBody>
        </p:sp>
      </p:grpSp>
      <p:pic>
        <p:nvPicPr>
          <p:cNvPr id="3074" name="Picture 2" descr="Profile photo for Julia Popenfoos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505" t="4986" r="11328" b="11847"/>
          <a:stretch/>
        </p:blipFill>
        <p:spPr bwMode="auto">
          <a:xfrm>
            <a:off x="2132947" y="3479583"/>
            <a:ext cx="1201343" cy="12013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ofile photo for Tadd Irven"/>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a:off x="735562" y="3461456"/>
            <a:ext cx="1216853" cy="1216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101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74"/>
          <p:cNvPicPr>
            <a:picLocks noChangeAspect="1"/>
          </p:cNvPicPr>
          <p:nvPr/>
        </p:nvPicPr>
        <p:blipFill rotWithShape="1">
          <a:blip r:embed="rId2" cstate="print">
            <a:grayscl/>
            <a:extLst>
              <a:ext uri="{28A0092B-C50C-407E-A947-70E740481C1C}">
                <a14:useLocalDpi xmlns:a14="http://schemas.microsoft.com/office/drawing/2010/main"/>
              </a:ext>
            </a:extLst>
          </a:blip>
          <a:srcRect l="-1" r="-3272"/>
          <a:stretch/>
        </p:blipFill>
        <p:spPr>
          <a:xfrm>
            <a:off x="1048551" y="3304655"/>
            <a:ext cx="1358279" cy="1267726"/>
          </a:xfrm>
          <a:prstGeom prst="rect">
            <a:avLst/>
          </a:prstGeom>
        </p:spPr>
      </p:pic>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901031" y="435769"/>
            <a:ext cx="6705600" cy="1015663"/>
          </a:xfrm>
          <a:prstGeom prst="rect">
            <a:avLst/>
          </a:prstGeom>
          <a:noFill/>
        </p:spPr>
        <p:txBody>
          <a:bodyPr wrap="square" rtlCol="0">
            <a:spAutoFit/>
          </a:bodyPr>
          <a:lstStyle/>
          <a:p>
            <a:r>
              <a:rPr lang="en-US" sz="1200" b="1" dirty="0" smtClean="0"/>
              <a:t>Our Future Development </a:t>
            </a:r>
            <a:r>
              <a:rPr lang="en-US" sz="1200" dirty="0"/>
              <a:t>is achieved by </a:t>
            </a:r>
            <a:r>
              <a:rPr lang="en-US" sz="1200" dirty="0" smtClean="0"/>
              <a:t>multiple team members and </a:t>
            </a:r>
            <a:r>
              <a:rPr lang="en-US" sz="1200" dirty="0"/>
              <a:t>managers </a:t>
            </a:r>
            <a:r>
              <a:rPr lang="en-US" sz="1200" dirty="0" smtClean="0"/>
              <a:t>working </a:t>
            </a:r>
            <a:r>
              <a:rPr lang="en-US" sz="1200" dirty="0"/>
              <a:t>to </a:t>
            </a:r>
            <a:r>
              <a:rPr lang="en-US" sz="1200" dirty="0" smtClean="0"/>
              <a:t>develop strategic programs</a:t>
            </a:r>
            <a:r>
              <a:rPr lang="en-US" sz="1200" dirty="0"/>
              <a:t>, distributing knowledge, managing current and potential partnerships, maintaining </a:t>
            </a:r>
            <a:r>
              <a:rPr lang="en-US" sz="1200" dirty="0" smtClean="0"/>
              <a:t>Amplified Digital’s </a:t>
            </a:r>
            <a:r>
              <a:rPr lang="en-US" sz="1200" dirty="0"/>
              <a:t>brand </a:t>
            </a:r>
            <a:r>
              <a:rPr lang="en-US" sz="1200" dirty="0" smtClean="0"/>
              <a:t>image, setting up speaking </a:t>
            </a:r>
            <a:r>
              <a:rPr lang="en-US" sz="1200" dirty="0"/>
              <a:t>engagements and sponsorship opportunities, and improving organizational structure and processes. </a:t>
            </a:r>
          </a:p>
        </p:txBody>
      </p:sp>
      <p:grpSp>
        <p:nvGrpSpPr>
          <p:cNvPr id="8" name="Group 7"/>
          <p:cNvGrpSpPr/>
          <p:nvPr/>
        </p:nvGrpSpPr>
        <p:grpSpPr>
          <a:xfrm>
            <a:off x="1291431" y="1446792"/>
            <a:ext cx="2457919" cy="1816359"/>
            <a:chOff x="30424" y="1615381"/>
            <a:chExt cx="2457919" cy="1816359"/>
          </a:xfrm>
        </p:grpSpPr>
        <p:pic>
          <p:nvPicPr>
            <p:cNvPr id="37" name="Picture 36"/>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606424" y="1615381"/>
              <a:ext cx="1305921" cy="1280473"/>
            </a:xfrm>
            <a:prstGeom prst="rect">
              <a:avLst/>
            </a:prstGeom>
          </p:spPr>
        </p:pic>
        <p:sp>
          <p:nvSpPr>
            <p:cNvPr id="41" name="TextBox 40">
              <a:extLst>
                <a:ext uri="{FF2B5EF4-FFF2-40B4-BE49-F238E27FC236}">
                  <a16:creationId xmlns:a16="http://schemas.microsoft.com/office/drawing/2014/main" id="{7A7AE1F2-EC55-4ED5-98E3-8921AF191AB8}"/>
                </a:ext>
              </a:extLst>
            </p:cNvPr>
            <p:cNvSpPr txBox="1"/>
            <p:nvPr/>
          </p:nvSpPr>
          <p:spPr>
            <a:xfrm>
              <a:off x="30424" y="2908520"/>
              <a:ext cx="2457919" cy="523220"/>
            </a:xfrm>
            <a:prstGeom prst="rect">
              <a:avLst/>
            </a:prstGeom>
            <a:noFill/>
          </p:spPr>
          <p:txBody>
            <a:bodyPr wrap="square" rtlCol="0">
              <a:spAutoFit/>
            </a:bodyPr>
            <a:lstStyle/>
            <a:p>
              <a:pPr algn="ctr"/>
              <a:r>
                <a:rPr lang="en-US" sz="1000" b="1" kern="2000" spc="120" dirty="0" smtClean="0">
                  <a:latin typeface="+mj-lt"/>
                </a:rPr>
                <a:t>MELISSA NEAL</a:t>
              </a:r>
            </a:p>
            <a:p>
              <a:pPr algn="ctr"/>
              <a:r>
                <a:rPr lang="en-US" sz="900" kern="2000" spc="120" dirty="0" smtClean="0">
                  <a:latin typeface="+mj-lt"/>
                </a:rPr>
                <a:t>Manager of Vendor </a:t>
              </a:r>
              <a:br>
                <a:rPr lang="en-US" sz="900" kern="2000" spc="120" dirty="0" smtClean="0">
                  <a:latin typeface="+mj-lt"/>
                </a:rPr>
              </a:br>
              <a:r>
                <a:rPr lang="en-US" sz="900" kern="2000" spc="120" dirty="0" smtClean="0">
                  <a:latin typeface="+mj-lt"/>
                </a:rPr>
                <a:t>Relations</a:t>
              </a:r>
              <a:endParaRPr lang="en-US" sz="900" kern="2000" spc="120" dirty="0">
                <a:latin typeface="+mj-lt"/>
              </a:endParaRPr>
            </a:p>
          </p:txBody>
        </p:sp>
      </p:grpSp>
      <p:sp>
        <p:nvSpPr>
          <p:cNvPr id="42" name="TextBox 41">
            <a:extLst>
              <a:ext uri="{FF2B5EF4-FFF2-40B4-BE49-F238E27FC236}">
                <a16:creationId xmlns:a16="http://schemas.microsoft.com/office/drawing/2014/main" id="{7A7AE1F2-EC55-4ED5-98E3-8921AF191AB8}"/>
              </a:ext>
            </a:extLst>
          </p:cNvPr>
          <p:cNvSpPr txBox="1"/>
          <p:nvPr/>
        </p:nvSpPr>
        <p:spPr>
          <a:xfrm>
            <a:off x="148466" y="4570140"/>
            <a:ext cx="3373069" cy="523220"/>
          </a:xfrm>
          <a:prstGeom prst="rect">
            <a:avLst/>
          </a:prstGeom>
          <a:noFill/>
        </p:spPr>
        <p:txBody>
          <a:bodyPr wrap="square" rtlCol="0">
            <a:spAutoFit/>
          </a:bodyPr>
          <a:lstStyle/>
          <a:p>
            <a:pPr algn="ctr"/>
            <a:r>
              <a:rPr lang="en-US" sz="1000" b="1" kern="2000" spc="120" dirty="0" smtClean="0">
                <a:latin typeface="+mj-lt"/>
              </a:rPr>
              <a:t>MICHELLE PONDER</a:t>
            </a:r>
          </a:p>
          <a:p>
            <a:pPr algn="ctr"/>
            <a:r>
              <a:rPr lang="en-US" sz="900" kern="2000" spc="120" dirty="0" smtClean="0">
                <a:latin typeface="+mj-lt"/>
              </a:rPr>
              <a:t>Brand PR &amp; Event </a:t>
            </a:r>
            <a:br>
              <a:rPr lang="en-US" sz="900" kern="2000" spc="120" dirty="0" smtClean="0">
                <a:latin typeface="+mj-lt"/>
              </a:rPr>
            </a:br>
            <a:r>
              <a:rPr lang="en-US" sz="900" kern="2000" spc="120" dirty="0" smtClean="0">
                <a:latin typeface="+mj-lt"/>
              </a:rPr>
              <a:t>Sponsorship Manager</a:t>
            </a:r>
            <a:endParaRPr lang="en-US" sz="900" kern="2000" spc="120" dirty="0">
              <a:latin typeface="+mj-lt"/>
            </a:endParaRPr>
          </a:p>
        </p:txBody>
      </p:sp>
      <p:grpSp>
        <p:nvGrpSpPr>
          <p:cNvPr id="2" name="Group 1"/>
          <p:cNvGrpSpPr/>
          <p:nvPr/>
        </p:nvGrpSpPr>
        <p:grpSpPr>
          <a:xfrm>
            <a:off x="5509325" y="1469630"/>
            <a:ext cx="2353863" cy="1657358"/>
            <a:chOff x="4858890" y="1638219"/>
            <a:chExt cx="2353863" cy="1657358"/>
          </a:xfrm>
        </p:grpSpPr>
        <p:pic>
          <p:nvPicPr>
            <p:cNvPr id="38" name="Picture 37"/>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5484070" y="1638219"/>
              <a:ext cx="1119487" cy="1121472"/>
            </a:xfrm>
            <a:prstGeom prst="rect">
              <a:avLst/>
            </a:prstGeom>
          </p:spPr>
        </p:pic>
        <p:sp>
          <p:nvSpPr>
            <p:cNvPr id="43" name="TextBox 42">
              <a:extLst>
                <a:ext uri="{FF2B5EF4-FFF2-40B4-BE49-F238E27FC236}">
                  <a16:creationId xmlns:a16="http://schemas.microsoft.com/office/drawing/2014/main" id="{7A7AE1F2-EC55-4ED5-98E3-8921AF191AB8}"/>
                </a:ext>
              </a:extLst>
            </p:cNvPr>
            <p:cNvSpPr txBox="1"/>
            <p:nvPr/>
          </p:nvSpPr>
          <p:spPr>
            <a:xfrm>
              <a:off x="4858890" y="2772357"/>
              <a:ext cx="2353863" cy="523220"/>
            </a:xfrm>
            <a:prstGeom prst="rect">
              <a:avLst/>
            </a:prstGeom>
            <a:noFill/>
          </p:spPr>
          <p:txBody>
            <a:bodyPr wrap="square" rtlCol="0">
              <a:spAutoFit/>
            </a:bodyPr>
            <a:lstStyle/>
            <a:p>
              <a:pPr algn="ctr"/>
              <a:r>
                <a:rPr lang="en-US" sz="1000" b="1" kern="2000" spc="120" dirty="0" smtClean="0">
                  <a:latin typeface="+mj-lt"/>
                </a:rPr>
                <a:t>PAULA HUFNER,</a:t>
              </a:r>
            </a:p>
            <a:p>
              <a:pPr algn="ctr"/>
              <a:r>
                <a:rPr lang="en-US" sz="900" kern="2000" spc="120" dirty="0" smtClean="0">
                  <a:latin typeface="+mj-lt"/>
                </a:rPr>
                <a:t>Assistant </a:t>
              </a:r>
              <a:br>
                <a:rPr lang="en-US" sz="900" kern="2000" spc="120" dirty="0" smtClean="0">
                  <a:latin typeface="+mj-lt"/>
                </a:rPr>
              </a:br>
              <a:r>
                <a:rPr lang="en-US" sz="900" kern="2000" spc="120" dirty="0" smtClean="0">
                  <a:latin typeface="+mj-lt"/>
                </a:rPr>
                <a:t>Transition Manager</a:t>
              </a:r>
              <a:endParaRPr lang="en-US" sz="900" kern="2000" spc="120" dirty="0">
                <a:latin typeface="+mj-lt"/>
              </a:endParaRPr>
            </a:p>
          </p:txBody>
        </p:sp>
      </p:grpSp>
      <p:grpSp>
        <p:nvGrpSpPr>
          <p:cNvPr id="6" name="Group 5"/>
          <p:cNvGrpSpPr/>
          <p:nvPr/>
        </p:nvGrpSpPr>
        <p:grpSpPr>
          <a:xfrm>
            <a:off x="3501231" y="1445173"/>
            <a:ext cx="2054614" cy="1787200"/>
            <a:chOff x="3901947" y="1613762"/>
            <a:chExt cx="2054614" cy="1787200"/>
          </a:xfrm>
        </p:grpSpPr>
        <p:pic>
          <p:nvPicPr>
            <p:cNvPr id="40" name="Picture 39"/>
            <p:cNvPicPr>
              <a:picLocks noChangeAspect="1"/>
            </p:cNvPicPr>
            <p:nvPr/>
          </p:nvPicPr>
          <p:blipFill>
            <a:blip r:embed="rId5">
              <a:grayscl/>
              <a:extLst>
                <a:ext uri="{28A0092B-C50C-407E-A947-70E740481C1C}">
                  <a14:useLocalDpi xmlns:a14="http://schemas.microsoft.com/office/drawing/2010/main"/>
                </a:ext>
              </a:extLst>
            </a:blip>
            <a:stretch>
              <a:fillRect/>
            </a:stretch>
          </p:blipFill>
          <p:spPr>
            <a:xfrm>
              <a:off x="4344506" y="1613762"/>
              <a:ext cx="1282091" cy="1282091"/>
            </a:xfrm>
            <a:prstGeom prst="rect">
              <a:avLst/>
            </a:prstGeom>
          </p:spPr>
        </p:pic>
        <p:sp>
          <p:nvSpPr>
            <p:cNvPr id="44" name="TextBox 43">
              <a:extLst>
                <a:ext uri="{FF2B5EF4-FFF2-40B4-BE49-F238E27FC236}">
                  <a16:creationId xmlns:a16="http://schemas.microsoft.com/office/drawing/2014/main" id="{7A7AE1F2-EC55-4ED5-98E3-8921AF191AB8}"/>
                </a:ext>
              </a:extLst>
            </p:cNvPr>
            <p:cNvSpPr txBox="1"/>
            <p:nvPr/>
          </p:nvSpPr>
          <p:spPr>
            <a:xfrm>
              <a:off x="3901947" y="2908519"/>
              <a:ext cx="2054614" cy="492443"/>
            </a:xfrm>
            <a:prstGeom prst="rect">
              <a:avLst/>
            </a:prstGeom>
            <a:noFill/>
          </p:spPr>
          <p:txBody>
            <a:bodyPr wrap="square" rtlCol="0">
              <a:spAutoFit/>
            </a:bodyPr>
            <a:lstStyle/>
            <a:p>
              <a:pPr algn="ctr"/>
              <a:r>
                <a:rPr lang="en-US" sz="1000" b="1" kern="2000" spc="120" dirty="0" smtClean="0">
                  <a:latin typeface="+mj-lt"/>
                </a:rPr>
                <a:t>TRACY NELSON</a:t>
              </a:r>
            </a:p>
            <a:p>
              <a:pPr algn="ctr"/>
              <a:r>
                <a:rPr lang="en-US" sz="800" kern="2000" spc="120" dirty="0">
                  <a:latin typeface="+mj-lt"/>
                </a:rPr>
                <a:t>Campaign Optimization </a:t>
              </a:r>
              <a:r>
                <a:rPr lang="en-US" sz="800" kern="2000" spc="120" dirty="0" smtClean="0">
                  <a:latin typeface="+mj-lt"/>
                </a:rPr>
                <a:t/>
              </a:r>
              <a:br>
                <a:rPr lang="en-US" sz="800" kern="2000" spc="120" dirty="0" smtClean="0">
                  <a:latin typeface="+mj-lt"/>
                </a:rPr>
              </a:br>
              <a:r>
                <a:rPr lang="en-US" sz="800" kern="2000" spc="120" dirty="0" smtClean="0">
                  <a:latin typeface="+mj-lt"/>
                </a:rPr>
                <a:t>&amp; Intelligence Manager</a:t>
              </a:r>
              <a:endParaRPr lang="en-US" sz="900" kern="2000" spc="120" dirty="0">
                <a:latin typeface="+mj-lt"/>
              </a:endParaRPr>
            </a:p>
          </p:txBody>
        </p:sp>
      </p:grpSp>
      <p:grpSp>
        <p:nvGrpSpPr>
          <p:cNvPr id="3" name="Group 2"/>
          <p:cNvGrpSpPr/>
          <p:nvPr/>
        </p:nvGrpSpPr>
        <p:grpSpPr>
          <a:xfrm>
            <a:off x="1777018" y="3343888"/>
            <a:ext cx="4043670" cy="1761760"/>
            <a:chOff x="3959648" y="3462519"/>
            <a:chExt cx="4043670" cy="1761760"/>
          </a:xfrm>
        </p:grpSpPr>
        <p:sp>
          <p:nvSpPr>
            <p:cNvPr id="51" name="TextBox 50">
              <a:extLst>
                <a:ext uri="{FF2B5EF4-FFF2-40B4-BE49-F238E27FC236}">
                  <a16:creationId xmlns:a16="http://schemas.microsoft.com/office/drawing/2014/main" id="{7A7AE1F2-EC55-4ED5-98E3-8921AF191AB8}"/>
                </a:ext>
              </a:extLst>
            </p:cNvPr>
            <p:cNvSpPr txBox="1"/>
            <p:nvPr/>
          </p:nvSpPr>
          <p:spPr>
            <a:xfrm>
              <a:off x="3959648" y="4701059"/>
              <a:ext cx="4043670" cy="523220"/>
            </a:xfrm>
            <a:prstGeom prst="rect">
              <a:avLst/>
            </a:prstGeom>
            <a:noFill/>
          </p:spPr>
          <p:txBody>
            <a:bodyPr wrap="square" rtlCol="0">
              <a:spAutoFit/>
            </a:bodyPr>
            <a:lstStyle/>
            <a:p>
              <a:pPr algn="ctr"/>
              <a:r>
                <a:rPr lang="en-US" sz="1000" b="1" kern="2000" spc="120" dirty="0" smtClean="0">
                  <a:latin typeface="+mj-lt"/>
                </a:rPr>
                <a:t>MANDI HESSER</a:t>
              </a:r>
            </a:p>
            <a:p>
              <a:pPr algn="ctr"/>
              <a:r>
                <a:rPr lang="en-US" sz="900" kern="2000" spc="120" dirty="0" smtClean="0">
                  <a:latin typeface="+mj-lt"/>
                </a:rPr>
                <a:t>Inbound &amp; </a:t>
              </a:r>
              <a:br>
                <a:rPr lang="en-US" sz="900" kern="2000" spc="120" dirty="0" smtClean="0">
                  <a:latin typeface="+mj-lt"/>
                </a:rPr>
              </a:br>
              <a:r>
                <a:rPr lang="en-US" sz="900" kern="2000" spc="120" dirty="0" smtClean="0">
                  <a:latin typeface="+mj-lt"/>
                </a:rPr>
                <a:t>Communications Specialist</a:t>
              </a:r>
              <a:endParaRPr lang="en-US" sz="900" kern="2000" spc="120" dirty="0">
                <a:latin typeface="+mj-lt"/>
              </a:endParaRPr>
            </a:p>
          </p:txBody>
        </p:sp>
        <p:pic>
          <p:nvPicPr>
            <p:cNvPr id="50" name="Picture Placeholder 143"/>
            <p:cNvPicPr>
              <a:picLocks noChangeAspect="1"/>
            </p:cNvPicPr>
            <p:nvPr/>
          </p:nvPicPr>
          <p:blipFill>
            <a:blip r:embed="rId6" cstate="print">
              <a:grayscl/>
              <a:extLst>
                <a:ext uri="{28A0092B-C50C-407E-A947-70E740481C1C}">
                  <a14:useLocalDpi xmlns:a14="http://schemas.microsoft.com/office/drawing/2010/main"/>
                </a:ext>
              </a:extLst>
            </a:blip>
            <a:srcRect/>
            <a:stretch>
              <a:fillRect/>
            </a:stretch>
          </p:blipFill>
          <p:spPr>
            <a:xfrm>
              <a:off x="5324913" y="3462519"/>
              <a:ext cx="1326800" cy="1222774"/>
            </a:xfrm>
            <a:prstGeom prst="rect">
              <a:avLst/>
            </a:prstGeom>
          </p:spPr>
        </p:pic>
      </p:grpSp>
      <p:pic>
        <p:nvPicPr>
          <p:cNvPr id="52" name="Picture 5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grpSp>
        <p:nvGrpSpPr>
          <p:cNvPr id="17" name="Group 16"/>
          <p:cNvGrpSpPr/>
          <p:nvPr/>
        </p:nvGrpSpPr>
        <p:grpSpPr>
          <a:xfrm>
            <a:off x="4916440" y="3312917"/>
            <a:ext cx="1752600" cy="1928435"/>
            <a:chOff x="301547" y="1916172"/>
            <a:chExt cx="2147756" cy="2363236"/>
          </a:xfrm>
        </p:grpSpPr>
        <p:pic>
          <p:nvPicPr>
            <p:cNvPr id="18" name="Picture 17"/>
            <p:cNvPicPr>
              <a:picLocks noChangeAspect="1"/>
            </p:cNvPicPr>
            <p:nvPr/>
          </p:nvPicPr>
          <p:blipFill>
            <a:blip r:embed="rId8">
              <a:grayscl/>
              <a:extLst>
                <a:ext uri="{28A0092B-C50C-407E-A947-70E740481C1C}">
                  <a14:useLocalDpi xmlns:a14="http://schemas.microsoft.com/office/drawing/2010/main"/>
                </a:ext>
              </a:extLst>
            </a:blip>
            <a:stretch>
              <a:fillRect/>
            </a:stretch>
          </p:blipFill>
          <p:spPr>
            <a:xfrm>
              <a:off x="643503" y="1916172"/>
              <a:ext cx="1463844" cy="1463844"/>
            </a:xfrm>
            <a:prstGeom prst="rect">
              <a:avLst/>
            </a:prstGeom>
          </p:spPr>
        </p:pic>
        <p:sp>
          <p:nvSpPr>
            <p:cNvPr id="19" name="TextBox 18">
              <a:extLst>
                <a:ext uri="{FF2B5EF4-FFF2-40B4-BE49-F238E27FC236}">
                  <a16:creationId xmlns:a16="http://schemas.microsoft.com/office/drawing/2014/main" id="{411B253C-AEC4-47E8-91EF-6B76F2947456}"/>
                </a:ext>
              </a:extLst>
            </p:cNvPr>
            <p:cNvSpPr txBox="1"/>
            <p:nvPr/>
          </p:nvSpPr>
          <p:spPr>
            <a:xfrm>
              <a:off x="301547" y="3468491"/>
              <a:ext cx="2147756" cy="810917"/>
            </a:xfrm>
            <a:prstGeom prst="rect">
              <a:avLst/>
            </a:prstGeom>
            <a:noFill/>
          </p:spPr>
          <p:txBody>
            <a:bodyPr wrap="square" rtlCol="0">
              <a:spAutoFit/>
            </a:bodyPr>
            <a:lstStyle/>
            <a:p>
              <a:pPr algn="ctr"/>
              <a:r>
                <a:rPr lang="en-US" sz="1000" b="1" kern="2000" spc="120" dirty="0" smtClean="0">
                  <a:latin typeface="+mj-lt"/>
                </a:rPr>
                <a:t>ANNA CROWE</a:t>
              </a:r>
            </a:p>
            <a:p>
              <a:pPr algn="ctr"/>
              <a:r>
                <a:rPr lang="en-US" sz="900" kern="2000" spc="120" dirty="0" smtClean="0"/>
                <a:t>Brand &amp; Strategic Initiative Specialist</a:t>
              </a:r>
              <a:endParaRPr lang="en-US" sz="900" kern="2000" spc="120" dirty="0"/>
            </a:p>
            <a:p>
              <a:pPr algn="ctr"/>
              <a:endParaRPr lang="en-US" sz="900" b="1" kern="2000" spc="120" dirty="0">
                <a:latin typeface="+mj-lt"/>
              </a:endParaRPr>
            </a:p>
          </p:txBody>
        </p:sp>
      </p:grpSp>
      <p:sp>
        <p:nvSpPr>
          <p:cNvPr id="24" name="TextBox 23">
            <a:extLst>
              <a:ext uri="{FF2B5EF4-FFF2-40B4-BE49-F238E27FC236}">
                <a16:creationId xmlns:a16="http://schemas.microsoft.com/office/drawing/2014/main" id="{411B253C-AEC4-47E8-91EF-6B76F2947456}"/>
              </a:ext>
            </a:extLst>
          </p:cNvPr>
          <p:cNvSpPr txBox="1"/>
          <p:nvPr/>
        </p:nvSpPr>
        <p:spPr>
          <a:xfrm>
            <a:off x="6946358" y="4579632"/>
            <a:ext cx="1600357" cy="677108"/>
          </a:xfrm>
          <a:prstGeom prst="rect">
            <a:avLst/>
          </a:prstGeom>
          <a:noFill/>
        </p:spPr>
        <p:txBody>
          <a:bodyPr wrap="square" rtlCol="0">
            <a:spAutoFit/>
          </a:bodyPr>
          <a:lstStyle/>
          <a:p>
            <a:pPr algn="ctr"/>
            <a:r>
              <a:rPr lang="en-US" sz="1000" b="1" kern="2000" spc="120" dirty="0" smtClean="0">
                <a:latin typeface="+mj-lt"/>
              </a:rPr>
              <a:t>KELSEY MANCUSO</a:t>
            </a:r>
          </a:p>
          <a:p>
            <a:pPr algn="ctr"/>
            <a:r>
              <a:rPr lang="en-US" sz="900" kern="2000" spc="120" dirty="0" smtClean="0"/>
              <a:t>Strategic </a:t>
            </a:r>
            <a:r>
              <a:rPr lang="en-US" sz="900" kern="2000" spc="120" dirty="0"/>
              <a:t>Initiative Specialist</a:t>
            </a:r>
          </a:p>
          <a:p>
            <a:pPr algn="ctr"/>
            <a:endParaRPr lang="en-US" sz="1000" b="1" kern="2000" spc="120" dirty="0">
              <a:latin typeface="+mj-lt"/>
            </a:endParaRPr>
          </a:p>
        </p:txBody>
      </p:sp>
      <p:pic>
        <p:nvPicPr>
          <p:cNvPr id="4098" name="Picture 2" descr="Profile photo for Kelsey Mancuso"/>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7116397" y="3304655"/>
            <a:ext cx="1261634" cy="126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679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579166"/>
            <a:ext cx="9136063" cy="1981994"/>
          </a:xfrm>
          <a:prstGeom prst="rect">
            <a:avLst/>
          </a:prstGeom>
        </p:spPr>
      </p:pic>
      <p:sp>
        <p:nvSpPr>
          <p:cNvPr id="49" name="TextBox 48"/>
          <p:cNvSpPr txBox="1"/>
          <p:nvPr/>
        </p:nvSpPr>
        <p:spPr>
          <a:xfrm>
            <a:off x="529431" y="2149110"/>
            <a:ext cx="2864649" cy="953659"/>
          </a:xfrm>
          <a:prstGeom prst="rect">
            <a:avLst/>
          </a:prstGeom>
          <a:noFill/>
        </p:spPr>
        <p:txBody>
          <a:bodyPr wrap="square" rtlCol="0">
            <a:spAutoFit/>
          </a:bodyPr>
          <a:lstStyle/>
          <a:p>
            <a:r>
              <a:rPr lang="en-US" sz="2400" spc="200" dirty="0" smtClean="0">
                <a:solidFill>
                  <a:schemeClr val="bg1"/>
                </a:solidFill>
                <a:latin typeface="+mj-lt"/>
              </a:rPr>
              <a:t>OUR</a:t>
            </a:r>
            <a:r>
              <a:rPr lang="en-US" sz="1599" spc="200" dirty="0" smtClean="0">
                <a:solidFill>
                  <a:schemeClr val="bg1"/>
                </a:solidFill>
                <a:latin typeface="+mj-lt"/>
              </a:rPr>
              <a:t/>
            </a:r>
            <a:br>
              <a:rPr lang="en-US" sz="1599" spc="200" dirty="0" smtClean="0">
                <a:solidFill>
                  <a:schemeClr val="bg1"/>
                </a:solidFill>
                <a:latin typeface="+mj-lt"/>
              </a:rPr>
            </a:br>
            <a:r>
              <a:rPr lang="en-US" sz="3197" spc="200" dirty="0" smtClean="0">
                <a:solidFill>
                  <a:schemeClr val="bg1"/>
                </a:solidFill>
                <a:latin typeface="Century Gothic bold" panose="020B0702020202020204" pitchFamily="34" charset="0"/>
              </a:rPr>
              <a:t>SERVICES</a:t>
            </a:r>
            <a:endParaRPr lang="en-US" sz="3197" spc="200" dirty="0">
              <a:solidFill>
                <a:schemeClr val="bg1"/>
              </a:solidFill>
              <a:latin typeface="Century Gothic bold" panose="020B0702020202020204" pitchFamily="34" charset="0"/>
            </a:endParaRPr>
          </a:p>
        </p:txBody>
      </p:sp>
      <p:pic>
        <p:nvPicPr>
          <p:cNvPr id="76" name="Picture 7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06031" y="279920"/>
            <a:ext cx="4730548" cy="4575450"/>
          </a:xfrm>
          <a:prstGeom prst="rect">
            <a:avLst/>
          </a:prstGeom>
        </p:spPr>
      </p:pic>
    </p:spTree>
    <p:extLst>
      <p:ext uri="{BB962C8B-B14F-4D97-AF65-F5344CB8AC3E}">
        <p14:creationId xmlns:p14="http://schemas.microsoft.com/office/powerpoint/2010/main" val="2965377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idx="4294967295"/>
          </p:nvPr>
        </p:nvSpPr>
        <p:spPr>
          <a:xfrm>
            <a:off x="338931" y="417513"/>
            <a:ext cx="2286000" cy="1038225"/>
          </a:xfrm>
          <a:noFill/>
        </p:spPr>
        <p:txBody>
          <a:bodyPr>
            <a:normAutofit/>
          </a:bodyPr>
          <a:lstStyle/>
          <a:p>
            <a:r>
              <a:rPr lang="en-US" sz="2400" dirty="0" smtClean="0"/>
              <a:t>WE ARE </a:t>
            </a:r>
            <a:r>
              <a:rPr lang="en-US" dirty="0" smtClean="0"/>
              <a:t/>
            </a:r>
            <a:br>
              <a:rPr lang="en-US" dirty="0" smtClean="0"/>
            </a:br>
            <a:r>
              <a:rPr lang="en-US" b="1" dirty="0" smtClean="0"/>
              <a:t>AMPLIFIED</a:t>
            </a:r>
            <a:endParaRPr lang="en-US" b="1" dirty="0"/>
          </a:p>
        </p:txBody>
      </p:sp>
    </p:spTree>
    <p:extLst>
      <p:ext uri="{BB962C8B-B14F-4D97-AF65-F5344CB8AC3E}">
        <p14:creationId xmlns:p14="http://schemas.microsoft.com/office/powerpoint/2010/main" val="3760195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5524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046" y="2066925"/>
            <a:ext cx="2949575" cy="993775"/>
          </a:xfrm>
        </p:spPr>
        <p:txBody>
          <a:bodyPr>
            <a:noAutofit/>
          </a:bodyPr>
          <a:lstStyle/>
          <a:p>
            <a:pPr>
              <a:lnSpc>
                <a:spcPct val="114000"/>
              </a:lnSpc>
            </a:pPr>
            <a:r>
              <a:rPr lang="en-US" sz="2800" b="1" dirty="0" smtClean="0">
                <a:solidFill>
                  <a:schemeClr val="bg1"/>
                </a:solidFill>
              </a:rPr>
              <a:t>STRATEGY</a:t>
            </a:r>
            <a:r>
              <a:rPr lang="en-US" sz="2800" dirty="0" smtClean="0">
                <a:solidFill>
                  <a:schemeClr val="bg1"/>
                </a:solidFill>
              </a:rPr>
              <a:t> </a:t>
            </a:r>
            <a:r>
              <a:rPr lang="en-US" sz="2800" dirty="0">
                <a:solidFill>
                  <a:schemeClr val="bg1"/>
                </a:solidFill>
              </a:rPr>
              <a:t>&amp; CAMPAIGN </a:t>
            </a:r>
            <a:r>
              <a:rPr lang="en-US" sz="2800" b="1" dirty="0">
                <a:solidFill>
                  <a:schemeClr val="bg1"/>
                </a:solidFill>
              </a:rPr>
              <a:t>DEVELOPMENT</a:t>
            </a:r>
          </a:p>
        </p:txBody>
      </p:sp>
      <p:sp>
        <p:nvSpPr>
          <p:cNvPr id="8" name="Rectangle 7"/>
          <p:cNvSpPr/>
          <p:nvPr/>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13743" y="1111988"/>
            <a:ext cx="4364288" cy="2677656"/>
          </a:xfrm>
          <a:prstGeom prst="rect">
            <a:avLst/>
          </a:prstGeom>
          <a:noFill/>
        </p:spPr>
        <p:txBody>
          <a:bodyPr wrap="square" rtlCol="0">
            <a:spAutoFit/>
          </a:bodyPr>
          <a:lstStyle/>
          <a:p>
            <a:r>
              <a:rPr lang="en-US" sz="1100" dirty="0" smtClean="0"/>
              <a:t>Amplified </a:t>
            </a:r>
            <a:r>
              <a:rPr lang="en-US" sz="1100" smtClean="0"/>
              <a:t>Digital’s Client Development and media planning teams work with our teams and </a:t>
            </a:r>
            <a:r>
              <a:rPr lang="en-US" sz="1100" dirty="0" smtClean="0"/>
              <a:t>clients to </a:t>
            </a:r>
            <a:r>
              <a:rPr lang="en-US" sz="1100" dirty="0"/>
              <a:t>develop comprehensive digital </a:t>
            </a:r>
            <a:r>
              <a:rPr lang="en-US" sz="1100" dirty="0" smtClean="0"/>
              <a:t>presence, marketing </a:t>
            </a:r>
            <a:r>
              <a:rPr lang="en-US" sz="1100" dirty="0"/>
              <a:t>&amp; campaign strategies </a:t>
            </a:r>
            <a:r>
              <a:rPr lang="en-US" sz="1100" dirty="0" smtClean="0"/>
              <a:t>tailored </a:t>
            </a:r>
            <a:r>
              <a:rPr lang="en-US" sz="1100" dirty="0"/>
              <a:t>to achieve </a:t>
            </a:r>
            <a:r>
              <a:rPr lang="en-US" sz="1100" dirty="0" smtClean="0"/>
              <a:t>their pre-defined </a:t>
            </a:r>
            <a:r>
              <a:rPr lang="en-US" sz="1100" dirty="0"/>
              <a:t>business goals. </a:t>
            </a:r>
            <a:endParaRPr lang="en-US" sz="1100" dirty="0" smtClean="0"/>
          </a:p>
          <a:p>
            <a:endParaRPr lang="en-US" sz="1100" dirty="0"/>
          </a:p>
          <a:p>
            <a:pPr marL="285750" indent="-285750">
              <a:spcAft>
                <a:spcPts val="600"/>
              </a:spcAft>
              <a:buFont typeface="Arial" panose="020B0604020202020204" pitchFamily="34" charset="0"/>
              <a:buChar char="•"/>
            </a:pPr>
            <a:r>
              <a:rPr lang="en-US" sz="1100" dirty="0"/>
              <a:t>Competitive </a:t>
            </a:r>
            <a:r>
              <a:rPr lang="en-US" sz="1100" dirty="0" smtClean="0"/>
              <a:t>company/brand analysis </a:t>
            </a:r>
            <a:endParaRPr lang="en-US" sz="1100" dirty="0"/>
          </a:p>
          <a:p>
            <a:pPr marL="285750" indent="-285750">
              <a:spcAft>
                <a:spcPts val="600"/>
              </a:spcAft>
              <a:buFont typeface="Arial" panose="020B0604020202020204" pitchFamily="34" charset="0"/>
              <a:buChar char="•"/>
            </a:pPr>
            <a:r>
              <a:rPr lang="en-US" sz="1100" dirty="0" smtClean="0"/>
              <a:t>Digital marketing plans tailored </a:t>
            </a:r>
            <a:r>
              <a:rPr lang="en-US" sz="1100" dirty="0"/>
              <a:t>to your </a:t>
            </a:r>
            <a:r>
              <a:rPr lang="en-US" sz="1100" dirty="0" smtClean="0"/>
              <a:t>company, designed </a:t>
            </a:r>
            <a:r>
              <a:rPr lang="en-US" sz="1100" dirty="0"/>
              <a:t>to amplify your brand </a:t>
            </a:r>
            <a:r>
              <a:rPr lang="en-US" sz="1100" dirty="0" smtClean="0"/>
              <a:t>&amp; </a:t>
            </a:r>
            <a:r>
              <a:rPr lang="en-US" sz="1100" dirty="0"/>
              <a:t>meet business </a:t>
            </a:r>
            <a:r>
              <a:rPr lang="en-US" sz="1100" dirty="0" smtClean="0"/>
              <a:t>objectives</a:t>
            </a:r>
          </a:p>
          <a:p>
            <a:pPr marL="285750" indent="-285750">
              <a:spcAft>
                <a:spcPts val="600"/>
              </a:spcAft>
              <a:buFont typeface="Arial" panose="020B0604020202020204" pitchFamily="34" charset="0"/>
              <a:buChar char="•"/>
            </a:pPr>
            <a:r>
              <a:rPr lang="en-US" sz="1100" dirty="0" smtClean="0"/>
              <a:t>Multi-tactic, holistic approach</a:t>
            </a:r>
          </a:p>
          <a:p>
            <a:pPr marL="285750" indent="-285750">
              <a:spcAft>
                <a:spcPts val="600"/>
              </a:spcAft>
              <a:buFont typeface="Arial" panose="020B0604020202020204" pitchFamily="34" charset="0"/>
              <a:buChar char="•"/>
            </a:pPr>
            <a:r>
              <a:rPr lang="en-US" sz="1100" dirty="0" smtClean="0"/>
              <a:t>Digital </a:t>
            </a:r>
            <a:r>
              <a:rPr lang="en-US" sz="1100" dirty="0"/>
              <a:t>marketing calendar </a:t>
            </a:r>
            <a:r>
              <a:rPr lang="en-US" sz="1100" dirty="0" smtClean="0"/>
              <a:t>development</a:t>
            </a:r>
          </a:p>
          <a:p>
            <a:pPr marL="285750" indent="-285750">
              <a:spcAft>
                <a:spcPts val="600"/>
              </a:spcAft>
              <a:buFont typeface="Arial" panose="020B0604020202020204" pitchFamily="34" charset="0"/>
              <a:buChar char="•"/>
            </a:pPr>
            <a:r>
              <a:rPr lang="en-US" sz="1100" dirty="0" smtClean="0"/>
              <a:t>Creative concept development </a:t>
            </a:r>
            <a:r>
              <a:rPr lang="en-US" sz="1100" dirty="0"/>
              <a:t>and </a:t>
            </a:r>
            <a:r>
              <a:rPr lang="en-US" sz="1100" dirty="0" smtClean="0"/>
              <a:t>campaign taglines</a:t>
            </a:r>
          </a:p>
          <a:p>
            <a:pPr marL="285750" indent="-285750">
              <a:spcAft>
                <a:spcPts val="600"/>
              </a:spcAft>
              <a:buFont typeface="Arial" panose="020B0604020202020204" pitchFamily="34" charset="0"/>
              <a:buChar char="•"/>
            </a:pPr>
            <a:r>
              <a:rPr lang="en-US" sz="1100" dirty="0" smtClean="0"/>
              <a:t>Conversion metric outlines</a:t>
            </a:r>
            <a:endParaRPr lang="en-US" sz="1100" dirty="0"/>
          </a:p>
        </p:txBody>
      </p:sp>
      <p:grpSp>
        <p:nvGrpSpPr>
          <p:cNvPr id="10" name="Group 9"/>
          <p:cNvGrpSpPr/>
          <p:nvPr/>
        </p:nvGrpSpPr>
        <p:grpSpPr>
          <a:xfrm>
            <a:off x="-3969" y="0"/>
            <a:ext cx="9136062" cy="54769"/>
            <a:chOff x="0" y="232560"/>
            <a:chExt cx="9143999" cy="83820"/>
          </a:xfrm>
        </p:grpSpPr>
        <p:sp>
          <p:nvSpPr>
            <p:cNvPr id="11" name="Rectangle 10"/>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2" name="Rectangle 11"/>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3" name="Rectangle 12"/>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217360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p:cNvSpPr txBox="1">
            <a:spLocks/>
          </p:cNvSpPr>
          <p:nvPr/>
        </p:nvSpPr>
        <p:spPr>
          <a:xfrm>
            <a:off x="534628" y="499569"/>
            <a:ext cx="2793601" cy="821884"/>
          </a:xfrm>
          <a:prstGeom prst="rect">
            <a:avLst/>
          </a:prstGeom>
          <a:noFill/>
        </p:spPr>
        <p:txBody>
          <a:bodyPr vert="horz" lIns="91440" tIns="45720" rIns="91440" bIns="45720" rtlCol="0" anchor="ctr">
            <a:normAutofit/>
          </a:bodyPr>
          <a:lstStyle>
            <a:lvl1pPr algn="l" defTabSz="685160" rtl="0" eaLnBrk="1" latinLnBrk="0" hangingPunct="1">
              <a:lnSpc>
                <a:spcPct val="90000"/>
              </a:lnSpc>
              <a:spcBef>
                <a:spcPct val="0"/>
              </a:spcBef>
              <a:buNone/>
              <a:defRPr sz="3297" kern="1200">
                <a:solidFill>
                  <a:schemeClr val="tx1"/>
                </a:solidFill>
                <a:latin typeface="+mj-lt"/>
                <a:ea typeface="+mj-ea"/>
                <a:cs typeface="+mj-cs"/>
              </a:defRPr>
            </a:lvl1pPr>
          </a:lstStyle>
          <a:p>
            <a:r>
              <a:rPr lang="en-US" sz="2400" b="1" dirty="0" smtClean="0"/>
              <a:t>FULL FUNNEL </a:t>
            </a:r>
            <a:r>
              <a:rPr lang="en-US" sz="2400" dirty="0" smtClean="0"/>
              <a:t>APPROACH</a:t>
            </a:r>
            <a:endParaRPr lang="en-US" sz="2400" b="1" dirty="0"/>
          </a:p>
        </p:txBody>
      </p:sp>
      <p:sp>
        <p:nvSpPr>
          <p:cNvPr id="48" name="Content Placeholder 47"/>
          <p:cNvSpPr>
            <a:spLocks noGrp="1"/>
          </p:cNvSpPr>
          <p:nvPr>
            <p:ph idx="4294967295"/>
          </p:nvPr>
        </p:nvSpPr>
        <p:spPr>
          <a:xfrm>
            <a:off x="621840" y="1299547"/>
            <a:ext cx="8073494" cy="950912"/>
          </a:xfrm>
        </p:spPr>
        <p:txBody>
          <a:bodyPr>
            <a:noAutofit/>
          </a:bodyPr>
          <a:lstStyle/>
          <a:p>
            <a:pPr marL="0" indent="0">
              <a:lnSpc>
                <a:spcPct val="100000"/>
              </a:lnSpc>
              <a:spcBef>
                <a:spcPts val="0"/>
              </a:spcBef>
              <a:spcAft>
                <a:spcPts val="1200"/>
              </a:spcAft>
              <a:buNone/>
            </a:pPr>
            <a:r>
              <a:rPr lang="en-US" sz="1100" dirty="0" smtClean="0"/>
              <a:t>Consumers are informed, purposeful, and more prepared than ever before. Each consumer moves through their purchase journey in different ways, interacting with various forms of media and </a:t>
            </a:r>
            <a:r>
              <a:rPr lang="en-US" sz="1100" dirty="0"/>
              <a:t>information along the </a:t>
            </a:r>
            <a:r>
              <a:rPr lang="en-US" sz="1100" dirty="0" smtClean="0"/>
              <a:t>way. Amplified Digital takes a holistic approach to digital tactics and platforms when it comes to helping clients make marketing decisions, and understands how each tactic works together to achieve strategic goals. </a:t>
            </a:r>
            <a:endParaRPr lang="en-US" sz="1100" dirty="0"/>
          </a:p>
        </p:txBody>
      </p:sp>
      <p:grpSp>
        <p:nvGrpSpPr>
          <p:cNvPr id="49" name="Group 48"/>
          <p:cNvGrpSpPr/>
          <p:nvPr/>
        </p:nvGrpSpPr>
        <p:grpSpPr>
          <a:xfrm>
            <a:off x="-384969" y="2250459"/>
            <a:ext cx="10626425" cy="3064791"/>
            <a:chOff x="-76200" y="1312483"/>
            <a:chExt cx="10626425" cy="3064791"/>
          </a:xfrm>
        </p:grpSpPr>
        <p:grpSp>
          <p:nvGrpSpPr>
            <p:cNvPr id="50" name="Group 49"/>
            <p:cNvGrpSpPr/>
            <p:nvPr/>
          </p:nvGrpSpPr>
          <p:grpSpPr>
            <a:xfrm>
              <a:off x="-76200" y="1581150"/>
              <a:ext cx="10626425" cy="2796124"/>
              <a:chOff x="-1043696" y="1140948"/>
              <a:chExt cx="12004464" cy="3158726"/>
            </a:xfrm>
          </p:grpSpPr>
          <p:sp>
            <p:nvSpPr>
              <p:cNvPr id="115" name="Arc 114"/>
              <p:cNvSpPr/>
              <p:nvPr/>
            </p:nvSpPr>
            <p:spPr>
              <a:xfrm>
                <a:off x="1024047" y="1305909"/>
                <a:ext cx="1719153" cy="1617282"/>
              </a:xfrm>
              <a:prstGeom prst="arc">
                <a:avLst>
                  <a:gd name="adj1" fmla="val 10766207"/>
                  <a:gd name="adj2" fmla="val 21478940"/>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82843" tIns="91422" rIns="182843" bIns="91422" rtlCol="0" anchor="ctr"/>
              <a:lstStyle/>
              <a:p>
                <a:pPr algn="ctr"/>
                <a:endParaRPr lang="en-US"/>
              </a:p>
            </p:txBody>
          </p:sp>
          <p:sp>
            <p:nvSpPr>
              <p:cNvPr id="116" name="Arc 115"/>
              <p:cNvSpPr/>
              <p:nvPr/>
            </p:nvSpPr>
            <p:spPr>
              <a:xfrm flipV="1">
                <a:off x="2743200" y="1598009"/>
                <a:ext cx="1719153" cy="1617282"/>
              </a:xfrm>
              <a:prstGeom prst="arc">
                <a:avLst>
                  <a:gd name="adj1" fmla="val 10766207"/>
                  <a:gd name="adj2" fmla="val 21478940"/>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82843" tIns="91422" rIns="182843" bIns="91422" rtlCol="0" anchor="ctr"/>
              <a:lstStyle/>
              <a:p>
                <a:pPr algn="ctr"/>
                <a:endParaRPr lang="en-US"/>
              </a:p>
            </p:txBody>
          </p:sp>
          <p:sp>
            <p:nvSpPr>
              <p:cNvPr id="117" name="Arc 116"/>
              <p:cNvSpPr/>
              <p:nvPr/>
            </p:nvSpPr>
            <p:spPr>
              <a:xfrm>
                <a:off x="4462353" y="1305909"/>
                <a:ext cx="1719153" cy="1617282"/>
              </a:xfrm>
              <a:prstGeom prst="arc">
                <a:avLst>
                  <a:gd name="adj1" fmla="val 10766207"/>
                  <a:gd name="adj2" fmla="val 21478940"/>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82843" tIns="91422" rIns="182843" bIns="91422" rtlCol="0" anchor="ctr"/>
              <a:lstStyle/>
              <a:p>
                <a:pPr algn="ctr"/>
                <a:endParaRPr lang="en-US"/>
              </a:p>
            </p:txBody>
          </p:sp>
          <p:sp>
            <p:nvSpPr>
              <p:cNvPr id="118" name="Arc 117"/>
              <p:cNvSpPr/>
              <p:nvPr/>
            </p:nvSpPr>
            <p:spPr>
              <a:xfrm flipV="1">
                <a:off x="6181506" y="1598009"/>
                <a:ext cx="1719153" cy="1617282"/>
              </a:xfrm>
              <a:prstGeom prst="arc">
                <a:avLst>
                  <a:gd name="adj1" fmla="val 10766207"/>
                  <a:gd name="adj2" fmla="val 21478940"/>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82843" tIns="91422" rIns="182843" bIns="91422" rtlCol="0" anchor="ctr"/>
              <a:lstStyle/>
              <a:p>
                <a:pPr algn="ctr"/>
                <a:endParaRPr lang="en-US"/>
              </a:p>
            </p:txBody>
          </p:sp>
          <p:sp>
            <p:nvSpPr>
              <p:cNvPr id="119" name="Arc 118"/>
              <p:cNvSpPr/>
              <p:nvPr/>
            </p:nvSpPr>
            <p:spPr>
              <a:xfrm rot="18425941" flipV="1">
                <a:off x="-759793" y="1370106"/>
                <a:ext cx="1683083" cy="2250889"/>
              </a:xfrm>
              <a:prstGeom prst="arc">
                <a:avLst>
                  <a:gd name="adj1" fmla="val 12120327"/>
                  <a:gd name="adj2" fmla="val 18853669"/>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82843" tIns="91422" rIns="182843" bIns="91422" rtlCol="0" anchor="ctr"/>
              <a:lstStyle/>
              <a:p>
                <a:pPr algn="ctr"/>
                <a:endParaRPr lang="en-US"/>
              </a:p>
            </p:txBody>
          </p:sp>
          <p:sp>
            <p:nvSpPr>
              <p:cNvPr id="120" name="Arc 119"/>
              <p:cNvSpPr/>
              <p:nvPr/>
            </p:nvSpPr>
            <p:spPr>
              <a:xfrm rot="19530017">
                <a:off x="7806552" y="1140948"/>
                <a:ext cx="3154216" cy="3158726"/>
              </a:xfrm>
              <a:prstGeom prst="arc">
                <a:avLst>
                  <a:gd name="adj1" fmla="val 14075772"/>
                  <a:gd name="adj2" fmla="val 17025769"/>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82843" tIns="91422" rIns="182843" bIns="91422" rtlCol="0" anchor="ctr"/>
              <a:lstStyle/>
              <a:p>
                <a:pPr algn="ctr"/>
                <a:endParaRPr lang="en-US"/>
              </a:p>
            </p:txBody>
          </p:sp>
          <p:grpSp>
            <p:nvGrpSpPr>
              <p:cNvPr id="121" name="Group 120"/>
              <p:cNvGrpSpPr/>
              <p:nvPr/>
            </p:nvGrpSpPr>
            <p:grpSpPr>
              <a:xfrm>
                <a:off x="152400" y="2114550"/>
                <a:ext cx="8756650" cy="304800"/>
                <a:chOff x="308722" y="1133994"/>
                <a:chExt cx="10676661" cy="304800"/>
              </a:xfrm>
            </p:grpSpPr>
            <p:grpSp>
              <p:nvGrpSpPr>
                <p:cNvPr id="122" name="Group 121"/>
                <p:cNvGrpSpPr/>
                <p:nvPr/>
              </p:nvGrpSpPr>
              <p:grpSpPr>
                <a:xfrm>
                  <a:off x="308722" y="1133994"/>
                  <a:ext cx="8538880" cy="304800"/>
                  <a:chOff x="1342208" y="1352550"/>
                  <a:chExt cx="5059364" cy="533400"/>
                </a:xfrm>
              </p:grpSpPr>
              <p:grpSp>
                <p:nvGrpSpPr>
                  <p:cNvPr id="124" name="Group 123"/>
                  <p:cNvGrpSpPr/>
                  <p:nvPr/>
                </p:nvGrpSpPr>
                <p:grpSpPr>
                  <a:xfrm>
                    <a:off x="2608863" y="1352550"/>
                    <a:ext cx="3792709" cy="533400"/>
                    <a:chOff x="4481314" y="4264646"/>
                    <a:chExt cx="14903182" cy="3854326"/>
                  </a:xfrm>
                </p:grpSpPr>
                <p:sp>
                  <p:nvSpPr>
                    <p:cNvPr id="126" name="Chevron 125"/>
                    <p:cNvSpPr/>
                    <p:nvPr/>
                  </p:nvSpPr>
                  <p:spPr>
                    <a:xfrm>
                      <a:off x="14435776" y="4264646"/>
                      <a:ext cx="4948720" cy="3854326"/>
                    </a:xfrm>
                    <a:prstGeom prst="chevron">
                      <a:avLst>
                        <a:gd name="adj" fmla="val 20758"/>
                      </a:avLst>
                    </a:prstGeom>
                    <a:solidFill>
                      <a:srgbClr val="26AEBF"/>
                    </a:solidFill>
                    <a:ln>
                      <a:noFill/>
                    </a:ln>
                    <a:effectLst/>
                  </p:spPr>
                  <p:style>
                    <a:lnRef idx="1">
                      <a:schemeClr val="accent1"/>
                    </a:lnRef>
                    <a:fillRef idx="3">
                      <a:schemeClr val="accent1"/>
                    </a:fillRef>
                    <a:effectRef idx="2">
                      <a:schemeClr val="accent1"/>
                    </a:effectRef>
                    <a:fontRef idx="minor">
                      <a:schemeClr val="lt1"/>
                    </a:fontRef>
                  </p:style>
                  <p:txBody>
                    <a:bodyPr vert="horz" lIns="182880" tIns="91440" bIns="91440" rtlCol="0" anchor="ctr" anchorCtr="0"/>
                    <a:lstStyle/>
                    <a:p>
                      <a:pPr algn="ctr">
                        <a:lnSpc>
                          <a:spcPct val="150000"/>
                        </a:lnSpc>
                      </a:pPr>
                      <a:r>
                        <a:rPr lang="en-US" sz="1000" b="1" dirty="0" smtClean="0">
                          <a:solidFill>
                            <a:schemeClr val="bg1"/>
                          </a:solidFill>
                        </a:rPr>
                        <a:t>RETENTION</a:t>
                      </a:r>
                      <a:endParaRPr lang="en-US" sz="1000" b="1" dirty="0">
                        <a:solidFill>
                          <a:schemeClr val="bg1"/>
                        </a:solidFill>
                      </a:endParaRPr>
                    </a:p>
                  </p:txBody>
                </p:sp>
                <p:sp>
                  <p:nvSpPr>
                    <p:cNvPr id="127" name="Chevron 126"/>
                    <p:cNvSpPr/>
                    <p:nvPr/>
                  </p:nvSpPr>
                  <p:spPr>
                    <a:xfrm>
                      <a:off x="9458546" y="4264646"/>
                      <a:ext cx="4948718" cy="3854326"/>
                    </a:xfrm>
                    <a:prstGeom prst="chevron">
                      <a:avLst>
                        <a:gd name="adj" fmla="val 20758"/>
                      </a:avLst>
                    </a:prstGeom>
                    <a:solidFill>
                      <a:srgbClr val="CA1D60"/>
                    </a:solidFill>
                    <a:ln>
                      <a:noFill/>
                    </a:ln>
                    <a:effectLst/>
                  </p:spPr>
                  <p:style>
                    <a:lnRef idx="1">
                      <a:schemeClr val="accent1"/>
                    </a:lnRef>
                    <a:fillRef idx="3">
                      <a:schemeClr val="accent1"/>
                    </a:fillRef>
                    <a:effectRef idx="2">
                      <a:schemeClr val="accent1"/>
                    </a:effectRef>
                    <a:fontRef idx="minor">
                      <a:schemeClr val="lt1"/>
                    </a:fontRef>
                  </p:style>
                  <p:txBody>
                    <a:bodyPr vert="horz" lIns="182880" tIns="91440" bIns="91440" rtlCol="0" anchor="ctr" anchorCtr="0"/>
                    <a:lstStyle/>
                    <a:p>
                      <a:pPr algn="ctr">
                        <a:lnSpc>
                          <a:spcPct val="150000"/>
                        </a:lnSpc>
                      </a:pPr>
                      <a:r>
                        <a:rPr lang="en-US" sz="1000" b="1" dirty="0" smtClean="0">
                          <a:solidFill>
                            <a:schemeClr val="bg1"/>
                          </a:solidFill>
                        </a:rPr>
                        <a:t>PURCHASE</a:t>
                      </a:r>
                      <a:endParaRPr lang="en-US" sz="1000" b="1" dirty="0">
                        <a:solidFill>
                          <a:schemeClr val="bg1"/>
                        </a:solidFill>
                      </a:endParaRPr>
                    </a:p>
                  </p:txBody>
                </p:sp>
                <p:sp>
                  <p:nvSpPr>
                    <p:cNvPr id="128" name="Chevron 127"/>
                    <p:cNvSpPr/>
                    <p:nvPr/>
                  </p:nvSpPr>
                  <p:spPr>
                    <a:xfrm>
                      <a:off x="4481314" y="4264646"/>
                      <a:ext cx="4948721" cy="3854326"/>
                    </a:xfrm>
                    <a:prstGeom prst="chevron">
                      <a:avLst>
                        <a:gd name="adj" fmla="val 20758"/>
                      </a:avLst>
                    </a:prstGeom>
                    <a:solidFill>
                      <a:srgbClr val="042C47"/>
                    </a:solidFill>
                    <a:ln>
                      <a:noFill/>
                    </a:ln>
                    <a:effectLst/>
                  </p:spPr>
                  <p:style>
                    <a:lnRef idx="1">
                      <a:schemeClr val="accent1"/>
                    </a:lnRef>
                    <a:fillRef idx="3">
                      <a:schemeClr val="accent1"/>
                    </a:fillRef>
                    <a:effectRef idx="2">
                      <a:schemeClr val="accent1"/>
                    </a:effectRef>
                    <a:fontRef idx="minor">
                      <a:schemeClr val="lt1"/>
                    </a:fontRef>
                  </p:style>
                  <p:txBody>
                    <a:bodyPr vert="horz" lIns="182880" tIns="91440" bIns="91440" rtlCol="0" anchor="ctr" anchorCtr="0"/>
                    <a:lstStyle/>
                    <a:p>
                      <a:pPr algn="ctr">
                        <a:lnSpc>
                          <a:spcPct val="150000"/>
                        </a:lnSpc>
                      </a:pPr>
                      <a:r>
                        <a:rPr lang="en-US" sz="1000" b="1" dirty="0" smtClean="0">
                          <a:solidFill>
                            <a:schemeClr val="bg1"/>
                          </a:solidFill>
                        </a:rPr>
                        <a:t>CONSIDERATION</a:t>
                      </a:r>
                      <a:endParaRPr lang="en-US" sz="1000" b="1" dirty="0">
                        <a:solidFill>
                          <a:schemeClr val="bg1"/>
                        </a:solidFill>
                      </a:endParaRPr>
                    </a:p>
                  </p:txBody>
                </p:sp>
              </p:grpSp>
              <p:sp>
                <p:nvSpPr>
                  <p:cNvPr id="125" name="Chevron 124"/>
                  <p:cNvSpPr/>
                  <p:nvPr/>
                </p:nvSpPr>
                <p:spPr>
                  <a:xfrm>
                    <a:off x="1342208" y="1352550"/>
                    <a:ext cx="1259399" cy="533400"/>
                  </a:xfrm>
                  <a:prstGeom prst="chevron">
                    <a:avLst>
                      <a:gd name="adj" fmla="val 20758"/>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vert="horz" lIns="182880" tIns="91440" bIns="91440" rtlCol="0" anchor="ctr" anchorCtr="0"/>
                  <a:lstStyle/>
                  <a:p>
                    <a:pPr algn="ctr">
                      <a:lnSpc>
                        <a:spcPct val="150000"/>
                      </a:lnSpc>
                    </a:pPr>
                    <a:r>
                      <a:rPr lang="en-US" sz="1000" b="1" dirty="0" smtClean="0">
                        <a:solidFill>
                          <a:schemeClr val="bg1"/>
                        </a:solidFill>
                      </a:rPr>
                      <a:t>AWARENESS</a:t>
                    </a:r>
                    <a:endParaRPr lang="en-US" sz="1000" b="1" dirty="0">
                      <a:solidFill>
                        <a:schemeClr val="bg1"/>
                      </a:solidFill>
                    </a:endParaRPr>
                  </a:p>
                </p:txBody>
              </p:sp>
            </p:grpSp>
            <p:sp>
              <p:nvSpPr>
                <p:cNvPr id="123" name="Chevron 122"/>
                <p:cNvSpPr/>
                <p:nvPr/>
              </p:nvSpPr>
              <p:spPr>
                <a:xfrm>
                  <a:off x="8859848" y="1133994"/>
                  <a:ext cx="2125535" cy="304800"/>
                </a:xfrm>
                <a:prstGeom prst="chevron">
                  <a:avLst>
                    <a:gd name="adj" fmla="val 20758"/>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vert="horz" lIns="182880" tIns="91440" bIns="91440" rtlCol="0" anchor="ctr" anchorCtr="0"/>
                <a:lstStyle/>
                <a:p>
                  <a:pPr algn="ctr">
                    <a:lnSpc>
                      <a:spcPct val="150000"/>
                    </a:lnSpc>
                  </a:pPr>
                  <a:r>
                    <a:rPr lang="en-US" sz="1000" b="1" dirty="0" smtClean="0">
                      <a:solidFill>
                        <a:schemeClr val="bg1"/>
                      </a:solidFill>
                    </a:rPr>
                    <a:t>ADVOCACY</a:t>
                  </a:r>
                  <a:endParaRPr lang="en-US" sz="1000" b="1" dirty="0">
                    <a:solidFill>
                      <a:schemeClr val="bg1"/>
                    </a:solidFill>
                  </a:endParaRPr>
                </a:p>
              </p:txBody>
            </p:sp>
          </p:grpSp>
        </p:grpSp>
        <p:sp>
          <p:nvSpPr>
            <p:cNvPr id="51" name="Oval 50"/>
            <p:cNvSpPr/>
            <p:nvPr/>
          </p:nvSpPr>
          <p:spPr>
            <a:xfrm>
              <a:off x="911963" y="3531171"/>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p:cNvSpPr/>
            <p:nvPr/>
          </p:nvSpPr>
          <p:spPr>
            <a:xfrm>
              <a:off x="1219200" y="3538048"/>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p:cNvSpPr/>
            <p:nvPr/>
          </p:nvSpPr>
          <p:spPr>
            <a:xfrm>
              <a:off x="1503529" y="3416649"/>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53"/>
            <p:cNvSpPr/>
            <p:nvPr/>
          </p:nvSpPr>
          <p:spPr>
            <a:xfrm>
              <a:off x="1677188" y="3190092"/>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Oval 54"/>
            <p:cNvSpPr/>
            <p:nvPr/>
          </p:nvSpPr>
          <p:spPr>
            <a:xfrm>
              <a:off x="1754177" y="2890102"/>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p:cNvSpPr/>
            <p:nvPr/>
          </p:nvSpPr>
          <p:spPr>
            <a:xfrm>
              <a:off x="1744802" y="2128933"/>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val 56"/>
            <p:cNvSpPr/>
            <p:nvPr/>
          </p:nvSpPr>
          <p:spPr>
            <a:xfrm>
              <a:off x="1890519" y="1886303"/>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Oval 57"/>
            <p:cNvSpPr/>
            <p:nvPr/>
          </p:nvSpPr>
          <p:spPr>
            <a:xfrm>
              <a:off x="2096385" y="1705123"/>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p:cNvSpPr/>
            <p:nvPr/>
          </p:nvSpPr>
          <p:spPr>
            <a:xfrm>
              <a:off x="2368661" y="1617741"/>
              <a:ext cx="153979" cy="153979"/>
            </a:xfrm>
            <a:prstGeom prst="ellipse">
              <a:avLst/>
            </a:prstGeom>
            <a:solidFill>
              <a:srgbClr val="8DC6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Oval 59"/>
            <p:cNvSpPr/>
            <p:nvPr/>
          </p:nvSpPr>
          <p:spPr>
            <a:xfrm>
              <a:off x="2632852" y="1664369"/>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Oval 60"/>
            <p:cNvSpPr/>
            <p:nvPr/>
          </p:nvSpPr>
          <p:spPr>
            <a:xfrm>
              <a:off x="2853456" y="1744751"/>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Oval 61"/>
            <p:cNvSpPr/>
            <p:nvPr/>
          </p:nvSpPr>
          <p:spPr>
            <a:xfrm>
              <a:off x="3053826" y="1937105"/>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p:cNvSpPr/>
            <p:nvPr/>
          </p:nvSpPr>
          <p:spPr>
            <a:xfrm>
              <a:off x="3183681" y="2213682"/>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p:cNvSpPr/>
            <p:nvPr/>
          </p:nvSpPr>
          <p:spPr>
            <a:xfrm>
              <a:off x="3217666" y="2762050"/>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p:cNvSpPr/>
            <p:nvPr/>
          </p:nvSpPr>
          <p:spPr>
            <a:xfrm>
              <a:off x="3511447" y="3180392"/>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p:cNvSpPr/>
            <p:nvPr/>
          </p:nvSpPr>
          <p:spPr>
            <a:xfrm>
              <a:off x="3323663" y="3016067"/>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p:cNvSpPr/>
            <p:nvPr/>
          </p:nvSpPr>
          <p:spPr>
            <a:xfrm>
              <a:off x="3763123" y="3305628"/>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p:cNvSpPr/>
            <p:nvPr/>
          </p:nvSpPr>
          <p:spPr>
            <a:xfrm>
              <a:off x="4064121" y="3328026"/>
              <a:ext cx="153979" cy="153979"/>
            </a:xfrm>
            <a:prstGeom prst="ellipse">
              <a:avLst/>
            </a:prstGeom>
            <a:solidFill>
              <a:srgbClr val="042C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p:cNvSpPr/>
            <p:nvPr/>
          </p:nvSpPr>
          <p:spPr>
            <a:xfrm>
              <a:off x="4375717" y="3220207"/>
              <a:ext cx="153979" cy="153979"/>
            </a:xfrm>
            <a:prstGeom prst="ellipse">
              <a:avLst/>
            </a:prstGeom>
            <a:solidFill>
              <a:srgbClr val="CA1D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a:off x="4763310" y="2179149"/>
              <a:ext cx="153979" cy="153979"/>
            </a:xfrm>
            <a:prstGeom prst="ellipse">
              <a:avLst/>
            </a:prstGeom>
            <a:solidFill>
              <a:srgbClr val="CA1D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p:cNvSpPr/>
            <p:nvPr/>
          </p:nvSpPr>
          <p:spPr>
            <a:xfrm>
              <a:off x="4961370" y="1831118"/>
              <a:ext cx="153979" cy="153979"/>
            </a:xfrm>
            <a:prstGeom prst="ellipse">
              <a:avLst/>
            </a:prstGeom>
            <a:solidFill>
              <a:srgbClr val="CA1D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Oval 71"/>
            <p:cNvSpPr/>
            <p:nvPr/>
          </p:nvSpPr>
          <p:spPr>
            <a:xfrm>
              <a:off x="5454989" y="1661428"/>
              <a:ext cx="153979" cy="153979"/>
            </a:xfrm>
            <a:prstGeom prst="ellipse">
              <a:avLst/>
            </a:prstGeom>
            <a:solidFill>
              <a:srgbClr val="26AE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Oval 72"/>
            <p:cNvSpPr/>
            <p:nvPr/>
          </p:nvSpPr>
          <p:spPr>
            <a:xfrm>
              <a:off x="6139515" y="1977068"/>
              <a:ext cx="153979" cy="153979"/>
            </a:xfrm>
            <a:prstGeom prst="ellipse">
              <a:avLst/>
            </a:prstGeom>
            <a:solidFill>
              <a:srgbClr val="26AE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73"/>
            <p:cNvSpPr/>
            <p:nvPr/>
          </p:nvSpPr>
          <p:spPr>
            <a:xfrm>
              <a:off x="6271392" y="2796358"/>
              <a:ext cx="153979" cy="153979"/>
            </a:xfrm>
            <a:prstGeom prst="ellipse">
              <a:avLst/>
            </a:prstGeom>
            <a:solidFill>
              <a:srgbClr val="26AE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p:cNvSpPr/>
            <p:nvPr/>
          </p:nvSpPr>
          <p:spPr>
            <a:xfrm>
              <a:off x="6408796" y="3056947"/>
              <a:ext cx="153979" cy="153979"/>
            </a:xfrm>
            <a:prstGeom prst="ellipse">
              <a:avLst/>
            </a:prstGeom>
            <a:solidFill>
              <a:srgbClr val="26AE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Oval 75"/>
            <p:cNvSpPr/>
            <p:nvPr/>
          </p:nvSpPr>
          <p:spPr>
            <a:xfrm>
              <a:off x="6979582" y="3334371"/>
              <a:ext cx="153979" cy="153979"/>
            </a:xfrm>
            <a:prstGeom prst="ellipse">
              <a:avLst/>
            </a:prstGeom>
            <a:solidFill>
              <a:srgbClr val="26AE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Oval 76"/>
            <p:cNvSpPr/>
            <p:nvPr/>
          </p:nvSpPr>
          <p:spPr>
            <a:xfrm>
              <a:off x="7373829" y="3249845"/>
              <a:ext cx="153979" cy="153979"/>
            </a:xfrm>
            <a:prstGeom prst="ellipse">
              <a:avLst/>
            </a:prstGeom>
            <a:solidFill>
              <a:srgbClr val="5556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Oval 77"/>
            <p:cNvSpPr/>
            <p:nvPr/>
          </p:nvSpPr>
          <p:spPr>
            <a:xfrm>
              <a:off x="7889599" y="2142913"/>
              <a:ext cx="153979" cy="153979"/>
            </a:xfrm>
            <a:prstGeom prst="ellipse">
              <a:avLst/>
            </a:prstGeom>
            <a:solidFill>
              <a:srgbClr val="5556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Oval 78"/>
            <p:cNvSpPr/>
            <p:nvPr/>
          </p:nvSpPr>
          <p:spPr>
            <a:xfrm>
              <a:off x="8546633" y="1597624"/>
              <a:ext cx="153979" cy="153979"/>
            </a:xfrm>
            <a:prstGeom prst="ellipse">
              <a:avLst/>
            </a:prstGeom>
            <a:solidFill>
              <a:srgbClr val="5556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ectangle 79"/>
            <p:cNvSpPr/>
            <p:nvPr/>
          </p:nvSpPr>
          <p:spPr>
            <a:xfrm>
              <a:off x="634201" y="3693092"/>
              <a:ext cx="745217" cy="215444"/>
            </a:xfrm>
            <a:prstGeom prst="rect">
              <a:avLst/>
            </a:prstGeom>
          </p:spPr>
          <p:txBody>
            <a:bodyPr wrap="square">
              <a:spAutoFit/>
            </a:bodyPr>
            <a:lstStyle/>
            <a:p>
              <a:r>
                <a:rPr lang="en-US" sz="800" b="1" dirty="0" smtClean="0"/>
                <a:t>Billboards</a:t>
              </a:r>
              <a:endParaRPr lang="en-US" sz="800" b="1" dirty="0"/>
            </a:p>
          </p:txBody>
        </p:sp>
        <p:sp>
          <p:nvSpPr>
            <p:cNvPr id="81" name="Rectangle 80"/>
            <p:cNvSpPr/>
            <p:nvPr/>
          </p:nvSpPr>
          <p:spPr>
            <a:xfrm>
              <a:off x="1149138" y="3678990"/>
              <a:ext cx="547676" cy="215444"/>
            </a:xfrm>
            <a:prstGeom prst="rect">
              <a:avLst/>
            </a:prstGeom>
          </p:spPr>
          <p:txBody>
            <a:bodyPr wrap="square">
              <a:spAutoFit/>
            </a:bodyPr>
            <a:lstStyle/>
            <a:p>
              <a:pPr algn="ctr"/>
              <a:r>
                <a:rPr lang="en-US" sz="800" b="1" dirty="0" smtClean="0"/>
                <a:t>Radio</a:t>
              </a:r>
              <a:endParaRPr lang="en-US" sz="800" b="1" dirty="0"/>
            </a:p>
          </p:txBody>
        </p:sp>
        <p:sp>
          <p:nvSpPr>
            <p:cNvPr id="82" name="Rectangle 81"/>
            <p:cNvSpPr/>
            <p:nvPr/>
          </p:nvSpPr>
          <p:spPr>
            <a:xfrm>
              <a:off x="1447800" y="3519198"/>
              <a:ext cx="767724" cy="215444"/>
            </a:xfrm>
            <a:prstGeom prst="rect">
              <a:avLst/>
            </a:prstGeom>
          </p:spPr>
          <p:txBody>
            <a:bodyPr wrap="square">
              <a:spAutoFit/>
            </a:bodyPr>
            <a:lstStyle/>
            <a:p>
              <a:pPr algn="ctr"/>
              <a:r>
                <a:rPr lang="en-US" sz="800" b="1" dirty="0" smtClean="0"/>
                <a:t>Television</a:t>
              </a:r>
              <a:endParaRPr lang="en-US" sz="800" b="1" dirty="0"/>
            </a:p>
          </p:txBody>
        </p:sp>
        <p:sp>
          <p:nvSpPr>
            <p:cNvPr id="83" name="Rectangle 82"/>
            <p:cNvSpPr/>
            <p:nvPr/>
          </p:nvSpPr>
          <p:spPr>
            <a:xfrm>
              <a:off x="1785220" y="3204566"/>
              <a:ext cx="767724" cy="215444"/>
            </a:xfrm>
            <a:prstGeom prst="rect">
              <a:avLst/>
            </a:prstGeom>
          </p:spPr>
          <p:txBody>
            <a:bodyPr wrap="square">
              <a:spAutoFit/>
            </a:bodyPr>
            <a:lstStyle/>
            <a:p>
              <a:r>
                <a:rPr lang="en-US" sz="800" b="1" dirty="0" smtClean="0"/>
                <a:t>Print</a:t>
              </a:r>
              <a:endParaRPr lang="en-US" sz="800" b="1" dirty="0"/>
            </a:p>
          </p:txBody>
        </p:sp>
        <p:sp>
          <p:nvSpPr>
            <p:cNvPr id="84" name="Rectangle 83"/>
            <p:cNvSpPr/>
            <p:nvPr/>
          </p:nvSpPr>
          <p:spPr>
            <a:xfrm>
              <a:off x="1834106" y="2815190"/>
              <a:ext cx="952095" cy="338554"/>
            </a:xfrm>
            <a:prstGeom prst="rect">
              <a:avLst/>
            </a:prstGeom>
          </p:spPr>
          <p:txBody>
            <a:bodyPr wrap="square">
              <a:spAutoFit/>
            </a:bodyPr>
            <a:lstStyle/>
            <a:p>
              <a:r>
                <a:rPr lang="en-US" sz="800" b="1" dirty="0" smtClean="0"/>
                <a:t>Non-Targeted</a:t>
              </a:r>
            </a:p>
            <a:p>
              <a:r>
                <a:rPr lang="en-US" sz="800" b="1" dirty="0" smtClean="0"/>
                <a:t>Digital Display</a:t>
              </a:r>
              <a:endParaRPr lang="en-US" sz="800" b="1" dirty="0"/>
            </a:p>
          </p:txBody>
        </p:sp>
        <p:sp>
          <p:nvSpPr>
            <p:cNvPr id="85" name="Rectangle 84"/>
            <p:cNvSpPr/>
            <p:nvPr/>
          </p:nvSpPr>
          <p:spPr>
            <a:xfrm>
              <a:off x="736819" y="2052709"/>
              <a:ext cx="1055355" cy="338554"/>
            </a:xfrm>
            <a:prstGeom prst="rect">
              <a:avLst/>
            </a:prstGeom>
          </p:spPr>
          <p:txBody>
            <a:bodyPr wrap="square">
              <a:spAutoFit/>
            </a:bodyPr>
            <a:lstStyle/>
            <a:p>
              <a:pPr algn="r"/>
              <a:r>
                <a:rPr lang="en-US" sz="800" b="1" dirty="0" smtClean="0"/>
                <a:t>Local Digital Display</a:t>
              </a:r>
              <a:endParaRPr lang="en-US" sz="800" b="1" dirty="0"/>
            </a:p>
          </p:txBody>
        </p:sp>
        <p:sp>
          <p:nvSpPr>
            <p:cNvPr id="86" name="Rectangle 85"/>
            <p:cNvSpPr/>
            <p:nvPr/>
          </p:nvSpPr>
          <p:spPr>
            <a:xfrm>
              <a:off x="1214692" y="1807484"/>
              <a:ext cx="731783" cy="215444"/>
            </a:xfrm>
            <a:prstGeom prst="rect">
              <a:avLst/>
            </a:prstGeom>
          </p:spPr>
          <p:txBody>
            <a:bodyPr wrap="square">
              <a:spAutoFit/>
            </a:bodyPr>
            <a:lstStyle/>
            <a:p>
              <a:pPr algn="r"/>
              <a:r>
                <a:rPr lang="en-US" sz="800" b="1" dirty="0" smtClean="0"/>
                <a:t>CTV/OTT</a:t>
              </a:r>
              <a:endParaRPr lang="en-US" sz="800" b="1" dirty="0"/>
            </a:p>
          </p:txBody>
        </p:sp>
        <p:sp>
          <p:nvSpPr>
            <p:cNvPr id="87" name="Rectangle 86"/>
            <p:cNvSpPr/>
            <p:nvPr/>
          </p:nvSpPr>
          <p:spPr>
            <a:xfrm>
              <a:off x="1176422" y="1437641"/>
              <a:ext cx="1016236" cy="338554"/>
            </a:xfrm>
            <a:prstGeom prst="rect">
              <a:avLst/>
            </a:prstGeom>
          </p:spPr>
          <p:txBody>
            <a:bodyPr wrap="square">
              <a:spAutoFit/>
            </a:bodyPr>
            <a:lstStyle/>
            <a:p>
              <a:pPr algn="r"/>
              <a:r>
                <a:rPr lang="en-US" sz="800" b="1" dirty="0" smtClean="0"/>
                <a:t>Targeted </a:t>
              </a:r>
              <a:br>
                <a:rPr lang="en-US" sz="800" b="1" dirty="0" smtClean="0"/>
              </a:br>
              <a:r>
                <a:rPr lang="en-US" sz="800" b="1" dirty="0" smtClean="0"/>
                <a:t>Display</a:t>
              </a:r>
              <a:endParaRPr lang="en-US" sz="800" b="1" dirty="0"/>
            </a:p>
          </p:txBody>
        </p:sp>
        <p:sp>
          <p:nvSpPr>
            <p:cNvPr id="88" name="Rectangle 87"/>
            <p:cNvSpPr/>
            <p:nvPr/>
          </p:nvSpPr>
          <p:spPr>
            <a:xfrm>
              <a:off x="2140376" y="1312483"/>
              <a:ext cx="586354" cy="338554"/>
            </a:xfrm>
            <a:prstGeom prst="rect">
              <a:avLst/>
            </a:prstGeom>
          </p:spPr>
          <p:txBody>
            <a:bodyPr wrap="square">
              <a:spAutoFit/>
            </a:bodyPr>
            <a:lstStyle/>
            <a:p>
              <a:pPr algn="ctr"/>
              <a:r>
                <a:rPr lang="en-US" sz="800" b="1" dirty="0" smtClean="0"/>
                <a:t>Social </a:t>
              </a:r>
            </a:p>
            <a:p>
              <a:pPr algn="ctr"/>
              <a:r>
                <a:rPr lang="en-US" sz="800" b="1" dirty="0" smtClean="0"/>
                <a:t>Ads</a:t>
              </a:r>
              <a:endParaRPr lang="en-US" sz="800" b="1" dirty="0"/>
            </a:p>
          </p:txBody>
        </p:sp>
        <p:sp>
          <p:nvSpPr>
            <p:cNvPr id="89" name="Rectangle 88"/>
            <p:cNvSpPr/>
            <p:nvPr/>
          </p:nvSpPr>
          <p:spPr>
            <a:xfrm>
              <a:off x="3956101" y="3501844"/>
              <a:ext cx="397180" cy="215444"/>
            </a:xfrm>
            <a:prstGeom prst="rect">
              <a:avLst/>
            </a:prstGeom>
          </p:spPr>
          <p:txBody>
            <a:bodyPr wrap="square">
              <a:spAutoFit/>
            </a:bodyPr>
            <a:lstStyle/>
            <a:p>
              <a:r>
                <a:rPr lang="en-US" sz="800" b="1" dirty="0" smtClean="0"/>
                <a:t>PPC</a:t>
              </a:r>
              <a:endParaRPr lang="en-US" sz="800" b="1" dirty="0"/>
            </a:p>
          </p:txBody>
        </p:sp>
        <p:sp>
          <p:nvSpPr>
            <p:cNvPr id="90" name="Rectangle 89"/>
            <p:cNvSpPr/>
            <p:nvPr/>
          </p:nvSpPr>
          <p:spPr>
            <a:xfrm>
              <a:off x="2648080" y="1472462"/>
              <a:ext cx="1016236" cy="215444"/>
            </a:xfrm>
            <a:prstGeom prst="rect">
              <a:avLst/>
            </a:prstGeom>
          </p:spPr>
          <p:txBody>
            <a:bodyPr wrap="square">
              <a:spAutoFit/>
            </a:bodyPr>
            <a:lstStyle/>
            <a:p>
              <a:r>
                <a:rPr lang="en-US" sz="800" b="1" dirty="0" smtClean="0"/>
                <a:t>SEO</a:t>
              </a:r>
              <a:endParaRPr lang="en-US" sz="800" b="1" dirty="0"/>
            </a:p>
          </p:txBody>
        </p:sp>
        <p:sp>
          <p:nvSpPr>
            <p:cNvPr id="91" name="Rectangle 90"/>
            <p:cNvSpPr/>
            <p:nvPr/>
          </p:nvSpPr>
          <p:spPr>
            <a:xfrm>
              <a:off x="3153350" y="1829019"/>
              <a:ext cx="1126185" cy="338554"/>
            </a:xfrm>
            <a:prstGeom prst="rect">
              <a:avLst/>
            </a:prstGeom>
          </p:spPr>
          <p:txBody>
            <a:bodyPr wrap="square">
              <a:spAutoFit/>
            </a:bodyPr>
            <a:lstStyle/>
            <a:p>
              <a:r>
                <a:rPr lang="en-US" sz="800" b="1" dirty="0" smtClean="0"/>
                <a:t>Presence Management</a:t>
              </a:r>
              <a:endParaRPr lang="en-US" sz="800" b="1" dirty="0"/>
            </a:p>
          </p:txBody>
        </p:sp>
        <p:sp>
          <p:nvSpPr>
            <p:cNvPr id="92" name="Rectangle 91"/>
            <p:cNvSpPr/>
            <p:nvPr/>
          </p:nvSpPr>
          <p:spPr>
            <a:xfrm>
              <a:off x="2931164" y="1649858"/>
              <a:ext cx="582101" cy="215444"/>
            </a:xfrm>
            <a:prstGeom prst="rect">
              <a:avLst/>
            </a:prstGeom>
          </p:spPr>
          <p:txBody>
            <a:bodyPr wrap="square">
              <a:spAutoFit/>
            </a:bodyPr>
            <a:lstStyle/>
            <a:p>
              <a:r>
                <a:rPr lang="en-US" sz="800" b="1" dirty="0" smtClean="0"/>
                <a:t>Website</a:t>
              </a:r>
              <a:endParaRPr lang="en-US" sz="800" b="1" dirty="0"/>
            </a:p>
          </p:txBody>
        </p:sp>
        <p:sp>
          <p:nvSpPr>
            <p:cNvPr id="93" name="Rectangle 92"/>
            <p:cNvSpPr/>
            <p:nvPr/>
          </p:nvSpPr>
          <p:spPr>
            <a:xfrm>
              <a:off x="3290152" y="2173310"/>
              <a:ext cx="1016236" cy="215444"/>
            </a:xfrm>
            <a:prstGeom prst="rect">
              <a:avLst/>
            </a:prstGeom>
          </p:spPr>
          <p:txBody>
            <a:bodyPr wrap="square">
              <a:spAutoFit/>
            </a:bodyPr>
            <a:lstStyle/>
            <a:p>
              <a:r>
                <a:rPr lang="en-US" sz="800" b="1" dirty="0" smtClean="0"/>
                <a:t>Social Content</a:t>
              </a:r>
              <a:endParaRPr lang="en-US" sz="800" b="1" dirty="0"/>
            </a:p>
          </p:txBody>
        </p:sp>
        <p:sp>
          <p:nvSpPr>
            <p:cNvPr id="94" name="Rectangle 93"/>
            <p:cNvSpPr/>
            <p:nvPr/>
          </p:nvSpPr>
          <p:spPr>
            <a:xfrm>
              <a:off x="2385771" y="2923779"/>
              <a:ext cx="1016236" cy="338554"/>
            </a:xfrm>
            <a:prstGeom prst="rect">
              <a:avLst/>
            </a:prstGeom>
          </p:spPr>
          <p:txBody>
            <a:bodyPr wrap="square">
              <a:spAutoFit/>
            </a:bodyPr>
            <a:lstStyle/>
            <a:p>
              <a:pPr algn="r"/>
              <a:r>
                <a:rPr lang="en-US" sz="800" b="1" dirty="0" smtClean="0"/>
                <a:t>Website</a:t>
              </a:r>
              <a:br>
                <a:rPr lang="en-US" sz="800" b="1" dirty="0" smtClean="0"/>
              </a:br>
              <a:r>
                <a:rPr lang="en-US" sz="800" b="1" dirty="0" smtClean="0"/>
                <a:t>Remarketing</a:t>
              </a:r>
              <a:endParaRPr lang="en-US" sz="800" b="1" dirty="0"/>
            </a:p>
          </p:txBody>
        </p:sp>
        <p:sp>
          <p:nvSpPr>
            <p:cNvPr id="95" name="Rectangle 94"/>
            <p:cNvSpPr/>
            <p:nvPr/>
          </p:nvSpPr>
          <p:spPr>
            <a:xfrm>
              <a:off x="2264290" y="2675222"/>
              <a:ext cx="1013498" cy="338554"/>
            </a:xfrm>
            <a:prstGeom prst="rect">
              <a:avLst/>
            </a:prstGeom>
          </p:spPr>
          <p:txBody>
            <a:bodyPr wrap="square">
              <a:spAutoFit/>
            </a:bodyPr>
            <a:lstStyle/>
            <a:p>
              <a:pPr algn="r"/>
              <a:r>
                <a:rPr lang="en-US" sz="800" b="1" dirty="0" smtClean="0"/>
                <a:t>Blog</a:t>
              </a:r>
            </a:p>
            <a:p>
              <a:pPr algn="r"/>
              <a:r>
                <a:rPr lang="en-US" sz="800" b="1" dirty="0" smtClean="0"/>
                <a:t>Content</a:t>
              </a:r>
              <a:endParaRPr lang="en-US" sz="800" b="1" dirty="0"/>
            </a:p>
          </p:txBody>
        </p:sp>
        <p:sp>
          <p:nvSpPr>
            <p:cNvPr id="96" name="Rectangle 95"/>
            <p:cNvSpPr/>
            <p:nvPr/>
          </p:nvSpPr>
          <p:spPr>
            <a:xfrm>
              <a:off x="2599095" y="3233845"/>
              <a:ext cx="1016236" cy="215444"/>
            </a:xfrm>
            <a:prstGeom prst="rect">
              <a:avLst/>
            </a:prstGeom>
          </p:spPr>
          <p:txBody>
            <a:bodyPr wrap="square">
              <a:spAutoFit/>
            </a:bodyPr>
            <a:lstStyle/>
            <a:p>
              <a:pPr algn="r"/>
              <a:r>
                <a:rPr lang="en-US" sz="800" b="1" dirty="0" smtClean="0"/>
                <a:t>Targeted Display</a:t>
              </a:r>
              <a:endParaRPr lang="en-US" sz="800" b="1" dirty="0"/>
            </a:p>
          </p:txBody>
        </p:sp>
        <p:sp>
          <p:nvSpPr>
            <p:cNvPr id="97" name="Rectangle 96"/>
            <p:cNvSpPr/>
            <p:nvPr/>
          </p:nvSpPr>
          <p:spPr>
            <a:xfrm>
              <a:off x="3125573" y="3422268"/>
              <a:ext cx="1016236" cy="215444"/>
            </a:xfrm>
            <a:prstGeom prst="rect">
              <a:avLst/>
            </a:prstGeom>
          </p:spPr>
          <p:txBody>
            <a:bodyPr wrap="square">
              <a:spAutoFit/>
            </a:bodyPr>
            <a:lstStyle/>
            <a:p>
              <a:pPr algn="ctr"/>
              <a:r>
                <a:rPr lang="en-US" sz="800" b="1" dirty="0" smtClean="0"/>
                <a:t>Social Ads</a:t>
              </a:r>
              <a:endParaRPr lang="en-US" sz="800" b="1" dirty="0"/>
            </a:p>
          </p:txBody>
        </p:sp>
        <p:sp>
          <p:nvSpPr>
            <p:cNvPr id="98" name="Rectangle 97"/>
            <p:cNvSpPr/>
            <p:nvPr/>
          </p:nvSpPr>
          <p:spPr>
            <a:xfrm>
              <a:off x="4465830" y="3269607"/>
              <a:ext cx="1016236" cy="338554"/>
            </a:xfrm>
            <a:prstGeom prst="rect">
              <a:avLst/>
            </a:prstGeom>
          </p:spPr>
          <p:txBody>
            <a:bodyPr wrap="square">
              <a:spAutoFit/>
            </a:bodyPr>
            <a:lstStyle/>
            <a:p>
              <a:r>
                <a:rPr lang="en-US" sz="800" b="1" dirty="0" smtClean="0"/>
                <a:t>Website Remarketing</a:t>
              </a:r>
              <a:endParaRPr lang="en-US" sz="800" b="1" dirty="0"/>
            </a:p>
          </p:txBody>
        </p:sp>
        <p:sp>
          <p:nvSpPr>
            <p:cNvPr id="99" name="Rectangle 98"/>
            <p:cNvSpPr/>
            <p:nvPr/>
          </p:nvSpPr>
          <p:spPr>
            <a:xfrm>
              <a:off x="4722978" y="2931485"/>
              <a:ext cx="703982" cy="338554"/>
            </a:xfrm>
            <a:prstGeom prst="rect">
              <a:avLst/>
            </a:prstGeom>
          </p:spPr>
          <p:txBody>
            <a:bodyPr wrap="square">
              <a:spAutoFit/>
            </a:bodyPr>
            <a:lstStyle/>
            <a:p>
              <a:r>
                <a:rPr lang="en-US" sz="800" b="1" dirty="0" smtClean="0"/>
                <a:t>Targeted Email</a:t>
              </a:r>
              <a:endParaRPr lang="en-US" sz="800" b="1" dirty="0"/>
            </a:p>
          </p:txBody>
        </p:sp>
        <p:sp>
          <p:nvSpPr>
            <p:cNvPr id="100" name="Rectangle 99"/>
            <p:cNvSpPr/>
            <p:nvPr/>
          </p:nvSpPr>
          <p:spPr>
            <a:xfrm>
              <a:off x="4027081" y="1703770"/>
              <a:ext cx="1016236" cy="215444"/>
            </a:xfrm>
            <a:prstGeom prst="rect">
              <a:avLst/>
            </a:prstGeom>
          </p:spPr>
          <p:txBody>
            <a:bodyPr wrap="square">
              <a:spAutoFit/>
            </a:bodyPr>
            <a:lstStyle/>
            <a:p>
              <a:pPr algn="r"/>
              <a:r>
                <a:rPr lang="en-US" sz="800" b="1" dirty="0" smtClean="0"/>
                <a:t>PPC</a:t>
              </a:r>
              <a:endParaRPr lang="en-US" sz="800" b="1" dirty="0"/>
            </a:p>
          </p:txBody>
        </p:sp>
        <p:sp>
          <p:nvSpPr>
            <p:cNvPr id="101" name="Rectangle 100"/>
            <p:cNvSpPr/>
            <p:nvPr/>
          </p:nvSpPr>
          <p:spPr>
            <a:xfrm>
              <a:off x="5405318" y="1443254"/>
              <a:ext cx="1116834" cy="215444"/>
            </a:xfrm>
            <a:prstGeom prst="rect">
              <a:avLst/>
            </a:prstGeom>
          </p:spPr>
          <p:txBody>
            <a:bodyPr wrap="square">
              <a:spAutoFit/>
            </a:bodyPr>
            <a:lstStyle/>
            <a:p>
              <a:r>
                <a:rPr lang="en-US" sz="800" b="1" dirty="0" err="1" smtClean="0"/>
                <a:t>eNewsletters</a:t>
              </a:r>
              <a:endParaRPr lang="en-US" sz="800" b="1" dirty="0"/>
            </a:p>
          </p:txBody>
        </p:sp>
        <p:sp>
          <p:nvSpPr>
            <p:cNvPr id="102" name="Rectangle 101"/>
            <p:cNvSpPr/>
            <p:nvPr/>
          </p:nvSpPr>
          <p:spPr>
            <a:xfrm>
              <a:off x="5567704" y="3064914"/>
              <a:ext cx="1016236" cy="215444"/>
            </a:xfrm>
            <a:prstGeom prst="rect">
              <a:avLst/>
            </a:prstGeom>
          </p:spPr>
          <p:txBody>
            <a:bodyPr wrap="square">
              <a:spAutoFit/>
            </a:bodyPr>
            <a:lstStyle/>
            <a:p>
              <a:r>
                <a:rPr lang="en-US" sz="800" b="1" dirty="0" smtClean="0"/>
                <a:t>SMS Marketing</a:t>
              </a:r>
              <a:endParaRPr lang="en-US" sz="800" b="1" dirty="0"/>
            </a:p>
          </p:txBody>
        </p:sp>
        <p:sp>
          <p:nvSpPr>
            <p:cNvPr id="103" name="Rectangle 102"/>
            <p:cNvSpPr/>
            <p:nvPr/>
          </p:nvSpPr>
          <p:spPr>
            <a:xfrm>
              <a:off x="5295928" y="2770668"/>
              <a:ext cx="1016236" cy="215444"/>
            </a:xfrm>
            <a:prstGeom prst="rect">
              <a:avLst/>
            </a:prstGeom>
          </p:spPr>
          <p:txBody>
            <a:bodyPr wrap="square">
              <a:spAutoFit/>
            </a:bodyPr>
            <a:lstStyle/>
            <a:p>
              <a:pPr algn="r"/>
              <a:r>
                <a:rPr lang="en-US" sz="800" b="1" dirty="0" smtClean="0"/>
                <a:t>Social Content</a:t>
              </a:r>
              <a:endParaRPr lang="en-US" sz="800" b="1" dirty="0"/>
            </a:p>
          </p:txBody>
        </p:sp>
        <p:sp>
          <p:nvSpPr>
            <p:cNvPr id="104" name="Rectangle 103"/>
            <p:cNvSpPr/>
            <p:nvPr/>
          </p:nvSpPr>
          <p:spPr>
            <a:xfrm>
              <a:off x="6256463" y="1898085"/>
              <a:ext cx="1016236" cy="338554"/>
            </a:xfrm>
            <a:prstGeom prst="rect">
              <a:avLst/>
            </a:prstGeom>
          </p:spPr>
          <p:txBody>
            <a:bodyPr wrap="square">
              <a:spAutoFit/>
            </a:bodyPr>
            <a:lstStyle/>
            <a:p>
              <a:r>
                <a:rPr lang="en-US" sz="800" b="1" dirty="0" smtClean="0"/>
                <a:t>Customer Match Remarketing</a:t>
              </a:r>
              <a:endParaRPr lang="en-US" sz="800" b="1" dirty="0"/>
            </a:p>
          </p:txBody>
        </p:sp>
        <p:sp>
          <p:nvSpPr>
            <p:cNvPr id="105" name="Rectangle 104"/>
            <p:cNvSpPr/>
            <p:nvPr/>
          </p:nvSpPr>
          <p:spPr>
            <a:xfrm>
              <a:off x="6562775" y="3493638"/>
              <a:ext cx="1016236" cy="338554"/>
            </a:xfrm>
            <a:prstGeom prst="rect">
              <a:avLst/>
            </a:prstGeom>
          </p:spPr>
          <p:txBody>
            <a:bodyPr wrap="square">
              <a:spAutoFit/>
            </a:bodyPr>
            <a:lstStyle/>
            <a:p>
              <a:pPr algn="ctr"/>
              <a:r>
                <a:rPr lang="en-US" sz="800" b="1" dirty="0" smtClean="0"/>
                <a:t>Blog</a:t>
              </a:r>
              <a:br>
                <a:rPr lang="en-US" sz="800" b="1" dirty="0" smtClean="0"/>
              </a:br>
              <a:r>
                <a:rPr lang="en-US" sz="800" b="1" dirty="0" smtClean="0"/>
                <a:t>Content</a:t>
              </a:r>
              <a:endParaRPr lang="en-US" sz="800" b="1" dirty="0"/>
            </a:p>
          </p:txBody>
        </p:sp>
        <p:sp>
          <p:nvSpPr>
            <p:cNvPr id="106" name="Rectangle 105"/>
            <p:cNvSpPr/>
            <p:nvPr/>
          </p:nvSpPr>
          <p:spPr>
            <a:xfrm>
              <a:off x="7431671" y="3245382"/>
              <a:ext cx="925506" cy="215444"/>
            </a:xfrm>
            <a:prstGeom prst="rect">
              <a:avLst/>
            </a:prstGeom>
          </p:spPr>
          <p:txBody>
            <a:bodyPr wrap="square">
              <a:spAutoFit/>
            </a:bodyPr>
            <a:lstStyle/>
            <a:p>
              <a:pPr algn="ctr"/>
              <a:r>
                <a:rPr lang="en-US" sz="800" b="1" dirty="0" err="1" smtClean="0"/>
                <a:t>eNewsletters</a:t>
              </a:r>
              <a:endParaRPr lang="en-US" sz="800" b="1" dirty="0"/>
            </a:p>
          </p:txBody>
        </p:sp>
        <p:sp>
          <p:nvSpPr>
            <p:cNvPr id="107" name="Rectangle 106"/>
            <p:cNvSpPr/>
            <p:nvPr/>
          </p:nvSpPr>
          <p:spPr>
            <a:xfrm>
              <a:off x="8005640" y="2105960"/>
              <a:ext cx="1016236" cy="215444"/>
            </a:xfrm>
            <a:prstGeom prst="rect">
              <a:avLst/>
            </a:prstGeom>
          </p:spPr>
          <p:txBody>
            <a:bodyPr wrap="square">
              <a:spAutoFit/>
            </a:bodyPr>
            <a:lstStyle/>
            <a:p>
              <a:r>
                <a:rPr lang="en-US" sz="800" b="1" dirty="0" smtClean="0"/>
                <a:t>Blog Content</a:t>
              </a:r>
              <a:endParaRPr lang="en-US" sz="800" b="1" dirty="0"/>
            </a:p>
          </p:txBody>
        </p:sp>
        <p:sp>
          <p:nvSpPr>
            <p:cNvPr id="108" name="Rectangle 107"/>
            <p:cNvSpPr/>
            <p:nvPr/>
          </p:nvSpPr>
          <p:spPr>
            <a:xfrm>
              <a:off x="8644570" y="1505336"/>
              <a:ext cx="637454" cy="338554"/>
            </a:xfrm>
            <a:prstGeom prst="rect">
              <a:avLst/>
            </a:prstGeom>
          </p:spPr>
          <p:txBody>
            <a:bodyPr wrap="square">
              <a:spAutoFit/>
            </a:bodyPr>
            <a:lstStyle/>
            <a:p>
              <a:r>
                <a:rPr lang="en-US" sz="800" b="1" dirty="0" smtClean="0"/>
                <a:t>Social Content </a:t>
              </a:r>
              <a:endParaRPr lang="en-US" sz="800" b="1" dirty="0"/>
            </a:p>
          </p:txBody>
        </p:sp>
        <p:sp>
          <p:nvSpPr>
            <p:cNvPr id="109" name="Oval 108"/>
            <p:cNvSpPr/>
            <p:nvPr/>
          </p:nvSpPr>
          <p:spPr>
            <a:xfrm>
              <a:off x="4631117" y="2962141"/>
              <a:ext cx="153979" cy="153979"/>
            </a:xfrm>
            <a:prstGeom prst="ellipse">
              <a:avLst/>
            </a:prstGeom>
            <a:solidFill>
              <a:srgbClr val="CA1D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Oval 109"/>
            <p:cNvSpPr/>
            <p:nvPr/>
          </p:nvSpPr>
          <p:spPr>
            <a:xfrm>
              <a:off x="5853533" y="1738417"/>
              <a:ext cx="153979" cy="15397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11" name="Rectangle 110"/>
            <p:cNvSpPr/>
            <p:nvPr/>
          </p:nvSpPr>
          <p:spPr>
            <a:xfrm>
              <a:off x="3804367" y="2140713"/>
              <a:ext cx="1016236" cy="215444"/>
            </a:xfrm>
            <a:prstGeom prst="rect">
              <a:avLst/>
            </a:prstGeom>
          </p:spPr>
          <p:txBody>
            <a:bodyPr wrap="square">
              <a:spAutoFit/>
            </a:bodyPr>
            <a:lstStyle/>
            <a:p>
              <a:pPr algn="r"/>
              <a:r>
                <a:rPr lang="en-US" sz="800" b="1" dirty="0" smtClean="0"/>
                <a:t>SEO</a:t>
              </a:r>
              <a:endParaRPr lang="en-US" sz="800" b="1" dirty="0"/>
            </a:p>
          </p:txBody>
        </p:sp>
        <p:sp>
          <p:nvSpPr>
            <p:cNvPr id="112" name="Rectangle 111"/>
            <p:cNvSpPr/>
            <p:nvPr/>
          </p:nvSpPr>
          <p:spPr>
            <a:xfrm>
              <a:off x="5955320" y="1588806"/>
              <a:ext cx="1305016" cy="338554"/>
            </a:xfrm>
            <a:prstGeom prst="rect">
              <a:avLst/>
            </a:prstGeom>
          </p:spPr>
          <p:txBody>
            <a:bodyPr wrap="square">
              <a:spAutoFit/>
            </a:bodyPr>
            <a:lstStyle/>
            <a:p>
              <a:r>
                <a:rPr lang="en-US" sz="800" b="1" dirty="0" smtClean="0"/>
                <a:t>Review &amp; Presence Management </a:t>
              </a:r>
              <a:endParaRPr lang="en-US" sz="800" b="1" dirty="0"/>
            </a:p>
          </p:txBody>
        </p:sp>
        <p:sp>
          <p:nvSpPr>
            <p:cNvPr id="113" name="Oval 112"/>
            <p:cNvSpPr/>
            <p:nvPr/>
          </p:nvSpPr>
          <p:spPr>
            <a:xfrm>
              <a:off x="6645084" y="3252016"/>
              <a:ext cx="153979" cy="153979"/>
            </a:xfrm>
            <a:prstGeom prst="ellipse">
              <a:avLst/>
            </a:prstGeom>
            <a:solidFill>
              <a:srgbClr val="26AE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Rectangle 113"/>
            <p:cNvSpPr/>
            <p:nvPr/>
          </p:nvSpPr>
          <p:spPr>
            <a:xfrm>
              <a:off x="5776757" y="3358262"/>
              <a:ext cx="1016236" cy="215444"/>
            </a:xfrm>
            <a:prstGeom prst="rect">
              <a:avLst/>
            </a:prstGeom>
          </p:spPr>
          <p:txBody>
            <a:bodyPr wrap="square">
              <a:spAutoFit/>
            </a:bodyPr>
            <a:lstStyle/>
            <a:p>
              <a:pPr algn="r"/>
              <a:r>
                <a:rPr lang="en-US" sz="800" b="1" dirty="0" smtClean="0"/>
                <a:t>Social Ads</a:t>
              </a:r>
              <a:endParaRPr lang="en-US" sz="800" b="1" dirty="0"/>
            </a:p>
          </p:txBody>
        </p:sp>
        <p:sp>
          <p:nvSpPr>
            <p:cNvPr id="130" name="Oval 129"/>
            <p:cNvSpPr/>
            <p:nvPr/>
          </p:nvSpPr>
          <p:spPr>
            <a:xfrm>
              <a:off x="7699610" y="2932452"/>
              <a:ext cx="153979" cy="153979"/>
            </a:xfrm>
            <a:prstGeom prst="ellipse">
              <a:avLst/>
            </a:prstGeom>
            <a:solidFill>
              <a:srgbClr val="5556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Rectangle 130"/>
            <p:cNvSpPr/>
            <p:nvPr/>
          </p:nvSpPr>
          <p:spPr>
            <a:xfrm>
              <a:off x="7805395" y="2846883"/>
              <a:ext cx="1274908" cy="338554"/>
            </a:xfrm>
            <a:prstGeom prst="rect">
              <a:avLst/>
            </a:prstGeom>
          </p:spPr>
          <p:txBody>
            <a:bodyPr wrap="square">
              <a:spAutoFit/>
            </a:bodyPr>
            <a:lstStyle/>
            <a:p>
              <a:r>
                <a:rPr lang="en-US" sz="800" b="1" dirty="0" smtClean="0"/>
                <a:t>Review &amp; Presence </a:t>
              </a:r>
              <a:r>
                <a:rPr lang="en-US" sz="800" b="1" dirty="0"/>
                <a:t>Management</a:t>
              </a:r>
            </a:p>
          </p:txBody>
        </p:sp>
        <p:sp>
          <p:nvSpPr>
            <p:cNvPr id="137" name="Oval 136"/>
            <p:cNvSpPr/>
            <p:nvPr/>
          </p:nvSpPr>
          <p:spPr>
            <a:xfrm>
              <a:off x="6222127" y="2231774"/>
              <a:ext cx="153979" cy="153979"/>
            </a:xfrm>
            <a:prstGeom prst="ellipse">
              <a:avLst/>
            </a:prstGeom>
            <a:solidFill>
              <a:srgbClr val="26AE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Rectangle 137"/>
            <p:cNvSpPr/>
            <p:nvPr/>
          </p:nvSpPr>
          <p:spPr>
            <a:xfrm>
              <a:off x="6323140" y="2178932"/>
              <a:ext cx="1016236" cy="215444"/>
            </a:xfrm>
            <a:prstGeom prst="rect">
              <a:avLst/>
            </a:prstGeom>
          </p:spPr>
          <p:txBody>
            <a:bodyPr wrap="square">
              <a:spAutoFit/>
            </a:bodyPr>
            <a:lstStyle/>
            <a:p>
              <a:r>
                <a:rPr lang="en-US" sz="800" b="1" dirty="0" smtClean="0"/>
                <a:t>Targeted Email</a:t>
              </a:r>
              <a:endParaRPr lang="en-US" sz="800" b="1" dirty="0"/>
            </a:p>
          </p:txBody>
        </p:sp>
        <p:sp>
          <p:nvSpPr>
            <p:cNvPr id="139" name="Oval 138"/>
            <p:cNvSpPr/>
            <p:nvPr/>
          </p:nvSpPr>
          <p:spPr>
            <a:xfrm>
              <a:off x="8177418" y="1848968"/>
              <a:ext cx="153979" cy="153979"/>
            </a:xfrm>
            <a:prstGeom prst="ellipse">
              <a:avLst/>
            </a:prstGeom>
            <a:solidFill>
              <a:srgbClr val="5556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Rectangle 139"/>
            <p:cNvSpPr/>
            <p:nvPr/>
          </p:nvSpPr>
          <p:spPr>
            <a:xfrm>
              <a:off x="8274022" y="1872005"/>
              <a:ext cx="1016236" cy="215444"/>
            </a:xfrm>
            <a:prstGeom prst="rect">
              <a:avLst/>
            </a:prstGeom>
          </p:spPr>
          <p:txBody>
            <a:bodyPr wrap="square">
              <a:spAutoFit/>
            </a:bodyPr>
            <a:lstStyle/>
            <a:p>
              <a:r>
                <a:rPr lang="en-US" sz="800" b="1" dirty="0" smtClean="0"/>
                <a:t>SMS Marketing</a:t>
              </a:r>
              <a:endParaRPr lang="en-US" sz="800" b="1" dirty="0"/>
            </a:p>
          </p:txBody>
        </p:sp>
      </p:grpSp>
      <p:pic>
        <p:nvPicPr>
          <p:cNvPr id="136" name="Picture 13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9" y="1505388"/>
            <a:ext cx="170382" cy="2354927"/>
          </a:xfrm>
          <a:prstGeom prst="rect">
            <a:avLst/>
          </a:prstGeom>
        </p:spPr>
      </p:pic>
    </p:spTree>
    <p:extLst>
      <p:ext uri="{BB962C8B-B14F-4D97-AF65-F5344CB8AC3E}">
        <p14:creationId xmlns:p14="http://schemas.microsoft.com/office/powerpoint/2010/main" val="3532299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4769"/>
            <a:ext cx="6854825" cy="50839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19978" y="277813"/>
            <a:ext cx="3411538" cy="1298575"/>
          </a:xfrm>
        </p:spPr>
        <p:txBody>
          <a:bodyPr>
            <a:normAutofit/>
          </a:bodyPr>
          <a:lstStyle/>
          <a:p>
            <a:r>
              <a:rPr lang="en-US" sz="2400" dirty="0" smtClean="0"/>
              <a:t>DIGITAL </a:t>
            </a:r>
            <a:r>
              <a:rPr lang="en-US" sz="2400" b="1" dirty="0" smtClean="0"/>
              <a:t>ADVERTISING</a:t>
            </a:r>
            <a:r>
              <a:rPr lang="en-US" sz="2400" dirty="0" smtClean="0"/>
              <a:t> OVERVIEW</a:t>
            </a:r>
            <a:endParaRPr lang="en-US" sz="2400" dirty="0"/>
          </a:p>
        </p:txBody>
      </p:sp>
      <p:sp>
        <p:nvSpPr>
          <p:cNvPr id="3" name="Content Placeholder 2"/>
          <p:cNvSpPr>
            <a:spLocks noGrp="1"/>
          </p:cNvSpPr>
          <p:nvPr>
            <p:ph idx="4294967295"/>
          </p:nvPr>
        </p:nvSpPr>
        <p:spPr>
          <a:xfrm>
            <a:off x="519978" y="1293813"/>
            <a:ext cx="3786188" cy="3478212"/>
          </a:xfrm>
        </p:spPr>
        <p:txBody>
          <a:bodyPr>
            <a:normAutofit/>
          </a:bodyPr>
          <a:lstStyle/>
          <a:p>
            <a:pPr marL="0" indent="0">
              <a:lnSpc>
                <a:spcPct val="110000"/>
              </a:lnSpc>
              <a:spcBef>
                <a:spcPts val="0"/>
              </a:spcBef>
              <a:spcAft>
                <a:spcPts val="1200"/>
              </a:spcAft>
              <a:buNone/>
            </a:pPr>
            <a:r>
              <a:rPr lang="en-US" sz="1100" dirty="0" smtClean="0"/>
              <a:t>With direct seats on top-of-the-line media buy desks, Amplified Digital manages </a:t>
            </a:r>
            <a:r>
              <a:rPr lang="en-US" sz="1100" dirty="0"/>
              <a:t>large and small online ad budgets with a focus on </a:t>
            </a:r>
            <a:r>
              <a:rPr lang="en-US" sz="1100" dirty="0" smtClean="0"/>
              <a:t>integrated marketing strategies, including Targeted </a:t>
            </a:r>
            <a:r>
              <a:rPr lang="en-US" sz="1100" dirty="0"/>
              <a:t>D</a:t>
            </a:r>
            <a:r>
              <a:rPr lang="en-US" sz="1100" dirty="0" smtClean="0"/>
              <a:t>isplay, Social </a:t>
            </a:r>
            <a:r>
              <a:rPr lang="en-US" sz="1100" dirty="0"/>
              <a:t>Media Advertising, Paid Search, Streaming </a:t>
            </a:r>
            <a:r>
              <a:rPr lang="en-US" sz="1100" dirty="0" smtClean="0"/>
              <a:t>and </a:t>
            </a:r>
            <a:r>
              <a:rPr lang="en-US" sz="1100" dirty="0"/>
              <a:t>other emerging digital </a:t>
            </a:r>
            <a:r>
              <a:rPr lang="en-US" sz="1100" dirty="0" smtClean="0"/>
              <a:t>solutions. </a:t>
            </a:r>
          </a:p>
          <a:p>
            <a:pPr>
              <a:spcBef>
                <a:spcPts val="0"/>
              </a:spcBef>
              <a:spcAft>
                <a:spcPts val="600"/>
              </a:spcAft>
            </a:pPr>
            <a:r>
              <a:rPr lang="en-US" sz="1100" dirty="0" smtClean="0"/>
              <a:t>Targeted Display, Native &amp; Video </a:t>
            </a:r>
          </a:p>
          <a:p>
            <a:pPr>
              <a:spcBef>
                <a:spcPts val="0"/>
              </a:spcBef>
              <a:spcAft>
                <a:spcPts val="600"/>
              </a:spcAft>
            </a:pPr>
            <a:r>
              <a:rPr lang="en-US" sz="1100" dirty="0" smtClean="0"/>
              <a:t>Social </a:t>
            </a:r>
            <a:r>
              <a:rPr lang="en-US" sz="1100" dirty="0"/>
              <a:t>Media Advertising </a:t>
            </a:r>
            <a:endParaRPr lang="en-US" sz="1100" dirty="0" smtClean="0"/>
          </a:p>
          <a:p>
            <a:pPr>
              <a:spcBef>
                <a:spcPts val="0"/>
              </a:spcBef>
              <a:spcAft>
                <a:spcPts val="600"/>
              </a:spcAft>
            </a:pPr>
            <a:r>
              <a:rPr lang="en-US" sz="1100" dirty="0" smtClean="0"/>
              <a:t>Website Retargeting</a:t>
            </a:r>
          </a:p>
          <a:p>
            <a:pPr>
              <a:spcBef>
                <a:spcPts val="0"/>
              </a:spcBef>
              <a:spcAft>
                <a:spcPts val="600"/>
              </a:spcAft>
            </a:pPr>
            <a:r>
              <a:rPr lang="en-US" sz="1100" dirty="0" smtClean="0"/>
              <a:t>Location Based Advertising</a:t>
            </a:r>
          </a:p>
          <a:p>
            <a:pPr>
              <a:spcBef>
                <a:spcPts val="0"/>
              </a:spcBef>
              <a:spcAft>
                <a:spcPts val="600"/>
              </a:spcAft>
            </a:pPr>
            <a:r>
              <a:rPr lang="en-US" sz="1100" dirty="0"/>
              <a:t>Paid Search (Google Ads, Bing) </a:t>
            </a:r>
          </a:p>
          <a:p>
            <a:pPr>
              <a:spcBef>
                <a:spcPts val="0"/>
              </a:spcBef>
              <a:spcAft>
                <a:spcPts val="600"/>
              </a:spcAft>
            </a:pPr>
            <a:r>
              <a:rPr lang="en-US" sz="1100" dirty="0" smtClean="0"/>
              <a:t>Video Streaming (CTV/OTT; YouTube)</a:t>
            </a:r>
          </a:p>
          <a:p>
            <a:pPr>
              <a:spcBef>
                <a:spcPts val="0"/>
              </a:spcBef>
              <a:spcAft>
                <a:spcPts val="600"/>
              </a:spcAft>
            </a:pPr>
            <a:r>
              <a:rPr lang="en-US" sz="1100" dirty="0" smtClean="0"/>
              <a:t>Audio </a:t>
            </a:r>
            <a:r>
              <a:rPr lang="en-US" sz="1100" dirty="0"/>
              <a:t>Streaming </a:t>
            </a:r>
            <a:r>
              <a:rPr lang="en-US" sz="1100" dirty="0" smtClean="0"/>
              <a:t>(Spotify, </a:t>
            </a:r>
            <a:r>
              <a:rPr lang="en-US" sz="1100" dirty="0" err="1" smtClean="0"/>
              <a:t>iHeartRadio</a:t>
            </a:r>
            <a:r>
              <a:rPr lang="en-US" sz="1100" dirty="0" smtClean="0"/>
              <a:t>) </a:t>
            </a:r>
          </a:p>
          <a:p>
            <a:pPr>
              <a:spcBef>
                <a:spcPts val="0"/>
              </a:spcBef>
              <a:spcAft>
                <a:spcPts val="600"/>
              </a:spcAft>
            </a:pPr>
            <a:r>
              <a:rPr lang="en-US" sz="1100" dirty="0" smtClean="0"/>
              <a:t>Audience Targeted Email Marketing</a:t>
            </a:r>
          </a:p>
          <a:p>
            <a:pPr>
              <a:spcBef>
                <a:spcPts val="0"/>
              </a:spcBef>
              <a:spcAft>
                <a:spcPts val="600"/>
              </a:spcAft>
            </a:pPr>
            <a:r>
              <a:rPr lang="en-US" sz="1100" dirty="0" smtClean="0"/>
              <a:t>A/B </a:t>
            </a:r>
            <a:r>
              <a:rPr lang="en-US" sz="1100" dirty="0"/>
              <a:t>testing, Optimization &amp; </a:t>
            </a:r>
            <a:r>
              <a:rPr lang="en-US" sz="1100" dirty="0" smtClean="0"/>
              <a:t>Reporting</a:t>
            </a:r>
            <a:endParaRPr lang="en-US" sz="11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20431" y="1045369"/>
            <a:ext cx="3886200" cy="2971800"/>
          </a:xfrm>
          <a:prstGeom prst="rect">
            <a:avLst/>
          </a:prstGeom>
        </p:spPr>
      </p:pic>
    </p:spTree>
    <p:extLst>
      <p:ext uri="{BB962C8B-B14F-4D97-AF65-F5344CB8AC3E}">
        <p14:creationId xmlns:p14="http://schemas.microsoft.com/office/powerpoint/2010/main" val="3105053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9431" y="411163"/>
            <a:ext cx="3635375" cy="992187"/>
          </a:xfrm>
        </p:spPr>
        <p:txBody>
          <a:bodyPr>
            <a:normAutofit/>
          </a:bodyPr>
          <a:lstStyle/>
          <a:p>
            <a:r>
              <a:rPr lang="en-US" sz="2400" b="1" dirty="0" smtClean="0"/>
              <a:t>MULTI-CHANNEL</a:t>
            </a:r>
            <a:r>
              <a:rPr lang="en-US" sz="2400" dirty="0" smtClean="0"/>
              <a:t> DIGITAL ADVERTISING</a:t>
            </a:r>
            <a:endParaRPr lang="en-US" sz="2400" dirty="0"/>
          </a:p>
        </p:txBody>
      </p:sp>
      <p:sp>
        <p:nvSpPr>
          <p:cNvPr id="4" name="Slide Number Placeholder 3"/>
          <p:cNvSpPr>
            <a:spLocks noGrp="1"/>
          </p:cNvSpPr>
          <p:nvPr>
            <p:ph type="sldNum" sz="quarter" idx="4294967295"/>
          </p:nvPr>
        </p:nvSpPr>
        <p:spPr>
          <a:xfrm>
            <a:off x="7080250" y="4762500"/>
            <a:ext cx="2055813" cy="274638"/>
          </a:xfrm>
        </p:spPr>
        <p:txBody>
          <a:bodyPr/>
          <a:lstStyle/>
          <a:p>
            <a:fld id="{F727BA03-95C5-42EE-B9CA-1A1910C571AC}" type="slidenum">
              <a:rPr lang="en-US" smtClean="0"/>
              <a:t>24</a:t>
            </a:fld>
            <a:endParaRPr lang="en-US"/>
          </a:p>
        </p:txBody>
      </p:sp>
      <p:pic>
        <p:nvPicPr>
          <p:cNvPr id="5" name="Content Placeholder 4"/>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4567238" y="54769"/>
            <a:ext cx="4568825" cy="5105400"/>
          </a:xfrm>
        </p:spPr>
      </p:pic>
      <p:sp>
        <p:nvSpPr>
          <p:cNvPr id="6" name="Rectangle 5"/>
          <p:cNvSpPr/>
          <p:nvPr/>
        </p:nvSpPr>
        <p:spPr>
          <a:xfrm>
            <a:off x="606425" y="1412543"/>
            <a:ext cx="8529638" cy="306182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4231" y="1578769"/>
            <a:ext cx="2514600" cy="2962349"/>
          </a:xfrm>
          <a:prstGeom prst="rect">
            <a:avLst/>
          </a:prstGeom>
          <a:noFill/>
        </p:spPr>
        <p:txBody>
          <a:bodyPr wrap="square" rtlCol="0">
            <a:spAutoFit/>
          </a:bodyPr>
          <a:lstStyle/>
          <a:p>
            <a:pPr>
              <a:spcAft>
                <a:spcPts val="1200"/>
              </a:spcAft>
            </a:pPr>
            <a:r>
              <a:rPr lang="en-US" sz="1200" b="1" dirty="0" smtClean="0">
                <a:solidFill>
                  <a:schemeClr val="bg1"/>
                </a:solidFill>
              </a:rPr>
              <a:t>TARGETED DISPLAY</a:t>
            </a:r>
          </a:p>
          <a:p>
            <a:pPr>
              <a:spcAft>
                <a:spcPts val="600"/>
              </a:spcAft>
            </a:pPr>
            <a:r>
              <a:rPr lang="en-US" sz="1050" dirty="0" smtClean="0">
                <a:solidFill>
                  <a:schemeClr val="bg1"/>
                </a:solidFill>
              </a:rPr>
              <a:t>Full </a:t>
            </a:r>
            <a:r>
              <a:rPr lang="en-US" sz="1050" dirty="0">
                <a:solidFill>
                  <a:schemeClr val="bg1"/>
                </a:solidFill>
              </a:rPr>
              <a:t>funnel strategy </a:t>
            </a:r>
            <a:r>
              <a:rPr lang="en-US" sz="1050" dirty="0" smtClean="0">
                <a:solidFill>
                  <a:schemeClr val="bg1"/>
                </a:solidFill>
              </a:rPr>
              <a:t>development </a:t>
            </a:r>
            <a:r>
              <a:rPr lang="en-US" sz="1050" dirty="0">
                <a:solidFill>
                  <a:schemeClr val="bg1"/>
                </a:solidFill>
              </a:rPr>
              <a:t>and ad creation to increase general brand awareness and sales conversions. Conduct A/B testing and optimization based on messaging that resonates strongest with </a:t>
            </a:r>
            <a:r>
              <a:rPr lang="en-US" sz="1050" dirty="0" smtClean="0">
                <a:solidFill>
                  <a:schemeClr val="bg1"/>
                </a:solidFill>
              </a:rPr>
              <a:t>consumers. </a:t>
            </a:r>
          </a:p>
          <a:p>
            <a:pPr marL="171450" indent="-171450">
              <a:buFont typeface="Arial" panose="020B0604020202020204" pitchFamily="34" charset="0"/>
              <a:buChar char="•"/>
            </a:pPr>
            <a:r>
              <a:rPr lang="en-US" sz="1050" dirty="0" smtClean="0">
                <a:solidFill>
                  <a:schemeClr val="bg1"/>
                </a:solidFill>
              </a:rPr>
              <a:t>Demographic, Content </a:t>
            </a:r>
            <a:r>
              <a:rPr lang="en-US" sz="1050" smtClean="0">
                <a:solidFill>
                  <a:schemeClr val="bg1"/>
                </a:solidFill>
              </a:rPr>
              <a:t>&amp; Custom or Site Specific Targeting</a:t>
            </a:r>
            <a:endParaRPr lang="en-US" sz="1050" dirty="0" smtClean="0">
              <a:solidFill>
                <a:schemeClr val="bg1"/>
              </a:solidFill>
            </a:endParaRPr>
          </a:p>
          <a:p>
            <a:pPr marL="171450" indent="-171450">
              <a:buFont typeface="Arial" panose="020B0604020202020204" pitchFamily="34" charset="0"/>
              <a:buChar char="•"/>
            </a:pPr>
            <a:r>
              <a:rPr lang="en-US" sz="1050" dirty="0" smtClean="0">
                <a:solidFill>
                  <a:schemeClr val="bg1"/>
                </a:solidFill>
              </a:rPr>
              <a:t>Social Advertising</a:t>
            </a:r>
          </a:p>
          <a:p>
            <a:pPr marL="171450" indent="-171450">
              <a:buFont typeface="Arial" panose="020B0604020202020204" pitchFamily="34" charset="0"/>
              <a:buChar char="•"/>
            </a:pPr>
            <a:r>
              <a:rPr lang="en-US" sz="1050" dirty="0" smtClean="0">
                <a:solidFill>
                  <a:schemeClr val="bg1"/>
                </a:solidFill>
              </a:rPr>
              <a:t>IP Targeting</a:t>
            </a:r>
          </a:p>
          <a:p>
            <a:pPr marL="171450" indent="-171450">
              <a:buFont typeface="Arial" panose="020B0604020202020204" pitchFamily="34" charset="0"/>
              <a:buChar char="•"/>
            </a:pPr>
            <a:r>
              <a:rPr lang="en-US" sz="1050" dirty="0" smtClean="0">
                <a:solidFill>
                  <a:schemeClr val="bg1"/>
                </a:solidFill>
              </a:rPr>
              <a:t>Mobile Location</a:t>
            </a:r>
          </a:p>
          <a:p>
            <a:pPr marL="171450" indent="-171450">
              <a:buFont typeface="Arial" panose="020B0604020202020204" pitchFamily="34" charset="0"/>
              <a:buChar char="•"/>
            </a:pPr>
            <a:r>
              <a:rPr lang="en-US" sz="1050" dirty="0" smtClean="0">
                <a:solidFill>
                  <a:schemeClr val="bg1"/>
                </a:solidFill>
              </a:rPr>
              <a:t>Website Remarketing</a:t>
            </a:r>
          </a:p>
          <a:p>
            <a:pPr marL="171450" indent="-171450">
              <a:buFont typeface="Arial" panose="020B0604020202020204" pitchFamily="34" charset="0"/>
              <a:buChar char="•"/>
            </a:pPr>
            <a:r>
              <a:rPr lang="en-US" sz="1050" dirty="0" smtClean="0">
                <a:solidFill>
                  <a:schemeClr val="bg1"/>
                </a:solidFill>
              </a:rPr>
              <a:t>Customer Match Remarketing</a:t>
            </a:r>
          </a:p>
          <a:p>
            <a:endParaRPr lang="en-US" sz="1050" dirty="0" smtClean="0">
              <a:solidFill>
                <a:schemeClr val="bg1"/>
              </a:solidFill>
            </a:endParaRPr>
          </a:p>
        </p:txBody>
      </p:sp>
      <p:sp>
        <p:nvSpPr>
          <p:cNvPr id="12" name="TextBox 11"/>
          <p:cNvSpPr txBox="1"/>
          <p:nvPr/>
        </p:nvSpPr>
        <p:spPr>
          <a:xfrm>
            <a:off x="3621087" y="1578769"/>
            <a:ext cx="2514600" cy="2769989"/>
          </a:xfrm>
          <a:prstGeom prst="rect">
            <a:avLst/>
          </a:prstGeom>
          <a:noFill/>
        </p:spPr>
        <p:txBody>
          <a:bodyPr wrap="square" rtlCol="0">
            <a:spAutoFit/>
          </a:bodyPr>
          <a:lstStyle/>
          <a:p>
            <a:pPr>
              <a:spcAft>
                <a:spcPts val="1200"/>
              </a:spcAft>
            </a:pPr>
            <a:r>
              <a:rPr lang="en-US" sz="1200" b="1" dirty="0" smtClean="0">
                <a:solidFill>
                  <a:schemeClr val="bg1"/>
                </a:solidFill>
              </a:rPr>
              <a:t>STREAMING SERVICES</a:t>
            </a:r>
          </a:p>
          <a:p>
            <a:pPr>
              <a:spcAft>
                <a:spcPts val="600"/>
              </a:spcAft>
            </a:pPr>
            <a:r>
              <a:rPr lang="en-US" sz="1050" dirty="0">
                <a:solidFill>
                  <a:schemeClr val="bg1"/>
                </a:solidFill>
              </a:rPr>
              <a:t>Video and </a:t>
            </a:r>
            <a:r>
              <a:rPr lang="en-US" sz="1050" dirty="0" smtClean="0">
                <a:solidFill>
                  <a:schemeClr val="bg1"/>
                </a:solidFill>
              </a:rPr>
              <a:t>audio promotional </a:t>
            </a:r>
            <a:r>
              <a:rPr lang="en-US" sz="1050" dirty="0">
                <a:solidFill>
                  <a:schemeClr val="bg1"/>
                </a:solidFill>
              </a:rPr>
              <a:t>commercials </a:t>
            </a:r>
            <a:r>
              <a:rPr lang="en-US" sz="1050" dirty="0" smtClean="0">
                <a:solidFill>
                  <a:schemeClr val="bg1"/>
                </a:solidFill>
              </a:rPr>
              <a:t>to reach audiences on </a:t>
            </a:r>
            <a:r>
              <a:rPr lang="en-US" sz="1050" dirty="0">
                <a:solidFill>
                  <a:schemeClr val="bg1"/>
                </a:solidFill>
              </a:rPr>
              <a:t>video streaming platforms </a:t>
            </a:r>
            <a:r>
              <a:rPr lang="en-US" sz="1050" dirty="0" smtClean="0">
                <a:solidFill>
                  <a:schemeClr val="bg1"/>
                </a:solidFill>
              </a:rPr>
              <a:t>such </a:t>
            </a:r>
            <a:r>
              <a:rPr lang="en-US" sz="1050" dirty="0">
                <a:solidFill>
                  <a:schemeClr val="bg1"/>
                </a:solidFill>
              </a:rPr>
              <a:t>as Hulu or </a:t>
            </a:r>
            <a:r>
              <a:rPr lang="en-US" sz="1050" dirty="0" smtClean="0">
                <a:solidFill>
                  <a:schemeClr val="bg1"/>
                </a:solidFill>
              </a:rPr>
              <a:t>YouTube. </a:t>
            </a:r>
            <a:r>
              <a:rPr lang="en-US" sz="1050" dirty="0">
                <a:solidFill>
                  <a:schemeClr val="bg1"/>
                </a:solidFill>
              </a:rPr>
              <a:t>Utilizing audio streaming ads to target niche </a:t>
            </a:r>
            <a:r>
              <a:rPr lang="en-US" sz="1050" dirty="0" smtClean="0">
                <a:solidFill>
                  <a:schemeClr val="bg1"/>
                </a:solidFill>
              </a:rPr>
              <a:t>audiences </a:t>
            </a:r>
            <a:r>
              <a:rPr lang="en-US" sz="1050" dirty="0">
                <a:solidFill>
                  <a:schemeClr val="bg1"/>
                </a:solidFill>
              </a:rPr>
              <a:t>on platforms such as Pandora </a:t>
            </a:r>
            <a:r>
              <a:rPr lang="en-US" sz="1050" dirty="0" smtClean="0">
                <a:solidFill>
                  <a:schemeClr val="bg1"/>
                </a:solidFill>
              </a:rPr>
              <a:t>and Spotify.  </a:t>
            </a:r>
          </a:p>
          <a:p>
            <a:pPr marL="171450" indent="-171450">
              <a:buFont typeface="Arial" panose="020B0604020202020204" pitchFamily="34" charset="0"/>
              <a:buChar char="•"/>
            </a:pPr>
            <a:r>
              <a:rPr lang="en-US" sz="1050" dirty="0">
                <a:solidFill>
                  <a:schemeClr val="bg1"/>
                </a:solidFill>
              </a:rPr>
              <a:t>YouTube TrueView</a:t>
            </a:r>
          </a:p>
          <a:p>
            <a:pPr marL="171450" indent="-171450">
              <a:buFont typeface="Arial" panose="020B0604020202020204" pitchFamily="34" charset="0"/>
              <a:buChar char="•"/>
            </a:pPr>
            <a:r>
              <a:rPr lang="en-US" sz="1050" dirty="0" smtClean="0">
                <a:solidFill>
                  <a:schemeClr val="bg1"/>
                </a:solidFill>
              </a:rPr>
              <a:t>Connected TV / Over the Top (reaching networks like Hulu, AMC, Discovery &amp; more)</a:t>
            </a:r>
          </a:p>
          <a:p>
            <a:pPr marL="171450" indent="-171450">
              <a:buFont typeface="Arial" panose="020B0604020202020204" pitchFamily="34" charset="0"/>
              <a:buChar char="•"/>
            </a:pPr>
            <a:r>
              <a:rPr lang="en-US" sz="1050" dirty="0" smtClean="0">
                <a:solidFill>
                  <a:schemeClr val="bg1"/>
                </a:solidFill>
              </a:rPr>
              <a:t>Programmatic Audio (Spotify, </a:t>
            </a:r>
            <a:r>
              <a:rPr lang="en-US" sz="1050" dirty="0" err="1" smtClean="0">
                <a:solidFill>
                  <a:schemeClr val="bg1"/>
                </a:solidFill>
              </a:rPr>
              <a:t>iHeart</a:t>
            </a:r>
            <a:r>
              <a:rPr lang="en-US" sz="1050" dirty="0" smtClean="0">
                <a:solidFill>
                  <a:schemeClr val="bg1"/>
                </a:solidFill>
              </a:rPr>
              <a:t> Radio)</a:t>
            </a:r>
          </a:p>
          <a:p>
            <a:endParaRPr lang="en-US" sz="1050" dirty="0" smtClean="0">
              <a:solidFill>
                <a:schemeClr val="bg1"/>
              </a:solidFill>
            </a:endParaRPr>
          </a:p>
        </p:txBody>
      </p:sp>
      <p:sp>
        <p:nvSpPr>
          <p:cNvPr id="13" name="TextBox 12"/>
          <p:cNvSpPr txBox="1"/>
          <p:nvPr/>
        </p:nvSpPr>
        <p:spPr>
          <a:xfrm>
            <a:off x="6437437" y="1578769"/>
            <a:ext cx="2514600" cy="2531462"/>
          </a:xfrm>
          <a:prstGeom prst="rect">
            <a:avLst/>
          </a:prstGeom>
          <a:noFill/>
        </p:spPr>
        <p:txBody>
          <a:bodyPr wrap="square" rtlCol="0">
            <a:spAutoFit/>
          </a:bodyPr>
          <a:lstStyle/>
          <a:p>
            <a:pPr>
              <a:spcAft>
                <a:spcPts val="1200"/>
              </a:spcAft>
            </a:pPr>
            <a:r>
              <a:rPr lang="en-US" sz="1200" b="1" dirty="0">
                <a:solidFill>
                  <a:schemeClr val="bg1"/>
                </a:solidFill>
              </a:rPr>
              <a:t>TARGETED EMAIL</a:t>
            </a:r>
          </a:p>
          <a:p>
            <a:pPr>
              <a:spcAft>
                <a:spcPts val="1800"/>
              </a:spcAft>
            </a:pPr>
            <a:r>
              <a:rPr lang="en-US" sz="1050" dirty="0" smtClean="0">
                <a:solidFill>
                  <a:schemeClr val="bg1"/>
                </a:solidFill>
              </a:rPr>
              <a:t>Promote special offers and brand messaging directly in the target audiences’ inbox. </a:t>
            </a:r>
          </a:p>
          <a:p>
            <a:pPr>
              <a:spcAft>
                <a:spcPts val="1800"/>
              </a:spcAft>
            </a:pPr>
            <a:r>
              <a:rPr lang="en-US" sz="1200" b="1" dirty="0" smtClean="0">
                <a:solidFill>
                  <a:schemeClr val="bg1"/>
                </a:solidFill>
              </a:rPr>
              <a:t>PAID SEARCH</a:t>
            </a:r>
          </a:p>
          <a:p>
            <a:pPr>
              <a:spcAft>
                <a:spcPts val="600"/>
              </a:spcAft>
            </a:pPr>
            <a:r>
              <a:rPr lang="en-US" sz="1050" dirty="0" smtClean="0">
                <a:solidFill>
                  <a:schemeClr val="bg1"/>
                </a:solidFill>
              </a:rPr>
              <a:t>Reach audiences who are ready to make purchasing decisions and drive leads and ultimately conversions through strategic paid search campaigns across top search engines Google and Bing.</a:t>
            </a:r>
          </a:p>
        </p:txBody>
      </p:sp>
    </p:spTree>
    <p:extLst>
      <p:ext uri="{BB962C8B-B14F-4D97-AF65-F5344CB8AC3E}">
        <p14:creationId xmlns:p14="http://schemas.microsoft.com/office/powerpoint/2010/main" val="4143385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9430" y="1807369"/>
            <a:ext cx="3124200" cy="993775"/>
          </a:xfrm>
        </p:spPr>
        <p:txBody>
          <a:bodyPr>
            <a:noAutofit/>
          </a:bodyPr>
          <a:lstStyle/>
          <a:p>
            <a:pPr>
              <a:lnSpc>
                <a:spcPct val="114000"/>
              </a:lnSpc>
            </a:pPr>
            <a:r>
              <a:rPr lang="en-US" sz="2800" dirty="0" smtClean="0">
                <a:solidFill>
                  <a:schemeClr val="bg1"/>
                </a:solidFill>
              </a:rPr>
              <a:t>DATA-</a:t>
            </a:r>
            <a:br>
              <a:rPr lang="en-US" sz="2800" dirty="0" smtClean="0">
                <a:solidFill>
                  <a:schemeClr val="bg1"/>
                </a:solidFill>
              </a:rPr>
            </a:br>
            <a:r>
              <a:rPr lang="en-US" sz="2800" dirty="0" smtClean="0">
                <a:solidFill>
                  <a:schemeClr val="bg1"/>
                </a:solidFill>
              </a:rPr>
              <a:t>DRIVEN &amp; </a:t>
            </a:r>
            <a:r>
              <a:rPr lang="en-US" sz="2800" b="1" dirty="0" smtClean="0">
                <a:solidFill>
                  <a:schemeClr val="bg1"/>
                </a:solidFill>
              </a:rPr>
              <a:t>TRANSPARENT</a:t>
            </a:r>
            <a:endParaRPr lang="en-US" sz="2800" b="1" dirty="0">
              <a:solidFill>
                <a:schemeClr val="bg1"/>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430" y="3331369"/>
            <a:ext cx="1905001" cy="740678"/>
          </a:xfrm>
          <a:prstGeom prst="rect">
            <a:avLst/>
          </a:prstGeom>
        </p:spPr>
      </p:pic>
      <p:sp>
        <p:nvSpPr>
          <p:cNvPr id="20" name="TextBox 19"/>
          <p:cNvSpPr txBox="1"/>
          <p:nvPr/>
        </p:nvSpPr>
        <p:spPr>
          <a:xfrm>
            <a:off x="4013744" y="671552"/>
            <a:ext cx="4191000" cy="3783728"/>
          </a:xfrm>
          <a:prstGeom prst="rect">
            <a:avLst/>
          </a:prstGeom>
          <a:noFill/>
        </p:spPr>
        <p:txBody>
          <a:bodyPr wrap="square" rtlCol="0">
            <a:spAutoFit/>
          </a:bodyPr>
          <a:lstStyle/>
          <a:p>
            <a:r>
              <a:rPr lang="en-US" sz="1199" dirty="0">
                <a:latin typeface="Century Gothic" panose="020B0502020202020204" pitchFamily="34" charset="0"/>
              </a:rPr>
              <a:t>Data-driven marketing decisions </a:t>
            </a:r>
            <a:r>
              <a:rPr lang="en-US" sz="1199" dirty="0" smtClean="0">
                <a:latin typeface="Century Gothic" panose="020B0502020202020204" pitchFamily="34" charset="0"/>
              </a:rPr>
              <a:t>increase ROI and </a:t>
            </a:r>
            <a:r>
              <a:rPr lang="en-US" sz="1199" dirty="0">
                <a:latin typeface="Century Gothic" panose="020B0502020202020204" pitchFamily="34" charset="0"/>
              </a:rPr>
              <a:t>provide </a:t>
            </a:r>
            <a:r>
              <a:rPr lang="en-US" sz="1199" dirty="0" smtClean="0">
                <a:latin typeface="Century Gothic" panose="020B0502020202020204" pitchFamily="34" charset="0"/>
              </a:rPr>
              <a:t>deeper engagement with consumers. T</a:t>
            </a:r>
            <a:r>
              <a:rPr lang="en-US" sz="1200" dirty="0" smtClean="0">
                <a:latin typeface="Century Gothic" panose="020B0502020202020204" pitchFamily="34" charset="0"/>
              </a:rPr>
              <a:t>his </a:t>
            </a:r>
            <a:r>
              <a:rPr lang="en-US" sz="1200" dirty="0">
                <a:latin typeface="Century Gothic" panose="020B0502020202020204" pitchFamily="34" charset="0"/>
              </a:rPr>
              <a:t>knowledge is essential in understanding which action points resonate with different audience segments and the impact of cross-channel </a:t>
            </a:r>
            <a:r>
              <a:rPr lang="en-US" sz="1200" dirty="0" smtClean="0">
                <a:latin typeface="Century Gothic" panose="020B0502020202020204" pitchFamily="34" charset="0"/>
              </a:rPr>
              <a:t>marketing.</a:t>
            </a:r>
          </a:p>
          <a:p>
            <a:endParaRPr lang="en-US" sz="1200" dirty="0">
              <a:latin typeface="Century Gothic" panose="020B0502020202020204" pitchFamily="34" charset="0"/>
            </a:endParaRPr>
          </a:p>
          <a:p>
            <a:r>
              <a:rPr lang="en-US" sz="1199" dirty="0" smtClean="0">
                <a:latin typeface="Century Gothic" panose="020B0502020202020204" pitchFamily="34" charset="0"/>
              </a:rPr>
              <a:t>Amplified Insights collects </a:t>
            </a:r>
            <a:r>
              <a:rPr lang="en-US" sz="1199" dirty="0">
                <a:latin typeface="Century Gothic" panose="020B0502020202020204" pitchFamily="34" charset="0"/>
              </a:rPr>
              <a:t>and interprets data to </a:t>
            </a:r>
            <a:r>
              <a:rPr lang="en-US" sz="1200" dirty="0">
                <a:latin typeface="Century Gothic" panose="020B0502020202020204" pitchFamily="34" charset="0"/>
              </a:rPr>
              <a:t>determine the optimal audience </a:t>
            </a:r>
            <a:r>
              <a:rPr lang="en-US" sz="1200" dirty="0" smtClean="0">
                <a:latin typeface="Century Gothic" panose="020B0502020202020204" pitchFamily="34" charset="0"/>
              </a:rPr>
              <a:t>– opening </a:t>
            </a:r>
            <a:r>
              <a:rPr lang="en-US" sz="1199" dirty="0" smtClean="0">
                <a:latin typeface="Century Gothic" panose="020B0502020202020204" pitchFamily="34" charset="0"/>
              </a:rPr>
              <a:t>up </a:t>
            </a:r>
            <a:r>
              <a:rPr lang="en-US" sz="1199" dirty="0">
                <a:latin typeface="Century Gothic" panose="020B0502020202020204" pitchFamily="34" charset="0"/>
              </a:rPr>
              <a:t>powerful </a:t>
            </a:r>
            <a:r>
              <a:rPr lang="en-US" sz="1199" dirty="0" smtClean="0">
                <a:latin typeface="Century Gothic" panose="020B0502020202020204" pitchFamily="34" charset="0"/>
              </a:rPr>
              <a:t>insights for our clients, and allowing our media planning strategy team </a:t>
            </a:r>
            <a:r>
              <a:rPr lang="en-US" sz="1199" dirty="0">
                <a:latin typeface="Century Gothic" panose="020B0502020202020204" pitchFamily="34" charset="0"/>
              </a:rPr>
              <a:t>to </a:t>
            </a:r>
            <a:r>
              <a:rPr lang="en-US" sz="1199" dirty="0" smtClean="0">
                <a:latin typeface="Century Gothic" panose="020B0502020202020204" pitchFamily="34" charset="0"/>
              </a:rPr>
              <a:t>develop solution agnostic, multi-channel marketing campaigns aimed at achieving business goals. </a:t>
            </a:r>
          </a:p>
          <a:p>
            <a:endParaRPr lang="en-US" sz="1199" dirty="0">
              <a:latin typeface="Century Gothic" panose="020B0502020202020204" pitchFamily="34" charset="0"/>
            </a:endParaRPr>
          </a:p>
          <a:p>
            <a:pPr marL="171450" indent="-171450">
              <a:buFont typeface="Arial" panose="020B0604020202020204" pitchFamily="34" charset="0"/>
              <a:buChar char="•"/>
            </a:pPr>
            <a:r>
              <a:rPr lang="en-US" sz="1199" dirty="0" smtClean="0">
                <a:latin typeface="Century Gothic" panose="020B0502020202020204" pitchFamily="34" charset="0"/>
              </a:rPr>
              <a:t>Digital Marketing &amp; Presence Analysis</a:t>
            </a:r>
          </a:p>
          <a:p>
            <a:pPr marL="171450" indent="-171450">
              <a:buFont typeface="Arial" panose="020B0604020202020204" pitchFamily="34" charset="0"/>
              <a:buChar char="•"/>
            </a:pPr>
            <a:r>
              <a:rPr lang="en-US" sz="1199" dirty="0" smtClean="0">
                <a:latin typeface="Century Gothic" panose="020B0502020202020204" pitchFamily="34" charset="0"/>
              </a:rPr>
              <a:t>Industry Research &amp; Market Insights</a:t>
            </a:r>
          </a:p>
          <a:p>
            <a:pPr marL="171450" indent="-171450">
              <a:buFont typeface="Arial" panose="020B0604020202020204" pitchFamily="34" charset="0"/>
              <a:buChar char="•"/>
            </a:pPr>
            <a:r>
              <a:rPr lang="en-US" sz="1199" dirty="0" smtClean="0">
                <a:latin typeface="Century Gothic" panose="020B0502020202020204" pitchFamily="34" charset="0"/>
              </a:rPr>
              <a:t>Customer Profile Development</a:t>
            </a:r>
          </a:p>
          <a:p>
            <a:pPr marL="171450" indent="-171450">
              <a:buFont typeface="Arial" panose="020B0604020202020204" pitchFamily="34" charset="0"/>
              <a:buChar char="•"/>
            </a:pPr>
            <a:r>
              <a:rPr lang="en-US" sz="1199" dirty="0" smtClean="0">
                <a:latin typeface="Century Gothic" panose="020B0502020202020204" pitchFamily="34" charset="0"/>
              </a:rPr>
              <a:t>1</a:t>
            </a:r>
            <a:r>
              <a:rPr lang="en-US" sz="1199" baseline="30000" dirty="0" smtClean="0">
                <a:latin typeface="Century Gothic" panose="020B0502020202020204" pitchFamily="34" charset="0"/>
              </a:rPr>
              <a:t>st</a:t>
            </a:r>
            <a:r>
              <a:rPr lang="en-US" sz="1199" dirty="0" smtClean="0">
                <a:latin typeface="Century Gothic" panose="020B0502020202020204" pitchFamily="34" charset="0"/>
              </a:rPr>
              <a:t> Party Data</a:t>
            </a:r>
          </a:p>
          <a:p>
            <a:pPr marL="171450" indent="-171450">
              <a:buFont typeface="Arial" panose="020B0604020202020204" pitchFamily="34" charset="0"/>
              <a:buChar char="•"/>
            </a:pPr>
            <a:r>
              <a:rPr lang="en-US" sz="1199" dirty="0" smtClean="0">
                <a:latin typeface="Century Gothic" panose="020B0502020202020204" pitchFamily="34" charset="0"/>
              </a:rPr>
              <a:t>3</a:t>
            </a:r>
            <a:r>
              <a:rPr lang="en-US" sz="1199" baseline="30000" dirty="0" smtClean="0">
                <a:latin typeface="Century Gothic" panose="020B0502020202020204" pitchFamily="34" charset="0"/>
              </a:rPr>
              <a:t>rd</a:t>
            </a:r>
            <a:r>
              <a:rPr lang="en-US" sz="1199" dirty="0" smtClean="0">
                <a:latin typeface="Century Gothic" panose="020B0502020202020204" pitchFamily="34" charset="0"/>
              </a:rPr>
              <a:t> Party Data</a:t>
            </a:r>
          </a:p>
          <a:p>
            <a:pPr marL="171450" indent="-171450">
              <a:buFont typeface="Arial" panose="020B0604020202020204" pitchFamily="34" charset="0"/>
              <a:buChar char="•"/>
            </a:pPr>
            <a:r>
              <a:rPr lang="en-US" sz="1199" dirty="0" smtClean="0">
                <a:latin typeface="Century Gothic" panose="020B0502020202020204" pitchFamily="34" charset="0"/>
              </a:rPr>
              <a:t>Prizm Premier Data</a:t>
            </a:r>
          </a:p>
          <a:p>
            <a:pPr marL="171450" indent="-171450">
              <a:buFont typeface="Arial" panose="020B0604020202020204" pitchFamily="34" charset="0"/>
              <a:buChar char="•"/>
            </a:pPr>
            <a:r>
              <a:rPr lang="en-US" sz="1199" dirty="0" smtClean="0">
                <a:latin typeface="Century Gothic" panose="020B0502020202020204" pitchFamily="34" charset="0"/>
              </a:rPr>
              <a:t>Audience Anywhere</a:t>
            </a:r>
          </a:p>
        </p:txBody>
      </p:sp>
    </p:spTree>
    <p:extLst>
      <p:ext uri="{BB962C8B-B14F-4D97-AF65-F5344CB8AC3E}">
        <p14:creationId xmlns:p14="http://schemas.microsoft.com/office/powerpoint/2010/main" val="3452191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0266C4C0-A657-485E-AD4C-F51CFB49CC32}"/>
              </a:ext>
            </a:extLst>
          </p:cNvPr>
          <p:cNvCxnSpPr/>
          <p:nvPr/>
        </p:nvCxnSpPr>
        <p:spPr>
          <a:xfrm>
            <a:off x="2012885" y="508196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806031" y="1045369"/>
            <a:ext cx="5009058" cy="3409212"/>
            <a:chOff x="3864745" y="1429304"/>
            <a:chExt cx="5013410" cy="3412174"/>
          </a:xfrm>
        </p:grpSpPr>
        <p:graphicFrame>
          <p:nvGraphicFramePr>
            <p:cNvPr id="57" name="Chart 56"/>
            <p:cNvGraphicFramePr/>
            <p:nvPr>
              <p:extLst>
                <p:ext uri="{D42A27DB-BD31-4B8C-83A1-F6EECF244321}">
                  <p14:modId xmlns:p14="http://schemas.microsoft.com/office/powerpoint/2010/main" val="4022784848"/>
                </p:ext>
              </p:extLst>
            </p:nvPr>
          </p:nvGraphicFramePr>
          <p:xfrm>
            <a:off x="4208685" y="1429304"/>
            <a:ext cx="4580879" cy="3053919"/>
          </p:xfrm>
          <a:graphic>
            <a:graphicData uri="http://schemas.openxmlformats.org/drawingml/2006/chart">
              <c:chart xmlns:c="http://schemas.openxmlformats.org/drawingml/2006/chart" xmlns:r="http://schemas.openxmlformats.org/officeDocument/2006/relationships" r:id="rId3"/>
            </a:graphicData>
          </a:graphic>
        </p:graphicFrame>
        <p:sp>
          <p:nvSpPr>
            <p:cNvPr id="58" name="TextBox 57"/>
            <p:cNvSpPr txBox="1"/>
            <p:nvPr/>
          </p:nvSpPr>
          <p:spPr>
            <a:xfrm>
              <a:off x="5076917" y="1490557"/>
              <a:ext cx="1047565" cy="277240"/>
            </a:xfrm>
            <a:prstGeom prst="rect">
              <a:avLst/>
            </a:prstGeom>
            <a:noFill/>
          </p:spPr>
          <p:txBody>
            <a:bodyPr wrap="square" rtlCol="0">
              <a:spAutoFit/>
            </a:bodyPr>
            <a:lstStyle/>
            <a:p>
              <a:pPr algn="ctr"/>
              <a:r>
                <a:rPr lang="en-US" sz="1200" b="1" dirty="0"/>
                <a:t>IPA</a:t>
              </a:r>
            </a:p>
          </p:txBody>
        </p:sp>
        <p:sp>
          <p:nvSpPr>
            <p:cNvPr id="59" name="TextBox 58"/>
            <p:cNvSpPr txBox="1"/>
            <p:nvPr/>
          </p:nvSpPr>
          <p:spPr>
            <a:xfrm>
              <a:off x="6889706" y="1429982"/>
              <a:ext cx="1047565" cy="277240"/>
            </a:xfrm>
            <a:prstGeom prst="rect">
              <a:avLst/>
            </a:prstGeom>
            <a:noFill/>
          </p:spPr>
          <p:txBody>
            <a:bodyPr wrap="square" rtlCol="0">
              <a:spAutoFit/>
            </a:bodyPr>
            <a:lstStyle/>
            <a:p>
              <a:pPr algn="ctr"/>
              <a:r>
                <a:rPr lang="en-US" sz="1200" b="1" dirty="0"/>
                <a:t>INCOME</a:t>
              </a:r>
            </a:p>
          </p:txBody>
        </p:sp>
        <p:sp>
          <p:nvSpPr>
            <p:cNvPr id="60" name="TextBox 59"/>
            <p:cNvSpPr txBox="1"/>
            <p:nvPr/>
          </p:nvSpPr>
          <p:spPr>
            <a:xfrm>
              <a:off x="7653406" y="3757188"/>
              <a:ext cx="1224749" cy="462066"/>
            </a:xfrm>
            <a:prstGeom prst="rect">
              <a:avLst/>
            </a:prstGeom>
            <a:noFill/>
          </p:spPr>
          <p:txBody>
            <a:bodyPr wrap="square" rtlCol="0">
              <a:spAutoFit/>
            </a:bodyPr>
            <a:lstStyle/>
            <a:p>
              <a:pPr algn="ctr"/>
              <a:r>
                <a:rPr lang="en-US" sz="1200" b="1" dirty="0"/>
                <a:t>TECHNOLOGY USE</a:t>
              </a:r>
            </a:p>
          </p:txBody>
        </p:sp>
        <p:sp>
          <p:nvSpPr>
            <p:cNvPr id="61" name="TextBox 60"/>
            <p:cNvSpPr txBox="1"/>
            <p:nvPr/>
          </p:nvSpPr>
          <p:spPr>
            <a:xfrm>
              <a:off x="7582201" y="2581321"/>
              <a:ext cx="1047565" cy="277240"/>
            </a:xfrm>
            <a:prstGeom prst="rect">
              <a:avLst/>
            </a:prstGeom>
            <a:noFill/>
          </p:spPr>
          <p:txBody>
            <a:bodyPr wrap="square" rtlCol="0">
              <a:spAutoFit/>
            </a:bodyPr>
            <a:lstStyle/>
            <a:p>
              <a:pPr algn="ctr"/>
              <a:r>
                <a:rPr lang="en-US" sz="1200" b="1" dirty="0"/>
                <a:t>AGE</a:t>
              </a:r>
            </a:p>
          </p:txBody>
        </p:sp>
        <p:sp>
          <p:nvSpPr>
            <p:cNvPr id="62" name="TextBox 61"/>
            <p:cNvSpPr txBox="1"/>
            <p:nvPr/>
          </p:nvSpPr>
          <p:spPr>
            <a:xfrm>
              <a:off x="5878761" y="4379412"/>
              <a:ext cx="1240725" cy="462066"/>
            </a:xfrm>
            <a:prstGeom prst="rect">
              <a:avLst/>
            </a:prstGeom>
            <a:noFill/>
          </p:spPr>
          <p:txBody>
            <a:bodyPr wrap="square" rtlCol="0">
              <a:spAutoFit/>
            </a:bodyPr>
            <a:lstStyle/>
            <a:p>
              <a:pPr algn="ctr"/>
              <a:r>
                <a:rPr lang="en-US" sz="1200" b="1" dirty="0"/>
                <a:t>PRESENCE OF CHILDREN</a:t>
              </a:r>
            </a:p>
          </p:txBody>
        </p:sp>
        <p:sp>
          <p:nvSpPr>
            <p:cNvPr id="63" name="TextBox 62"/>
            <p:cNvSpPr txBox="1"/>
            <p:nvPr/>
          </p:nvSpPr>
          <p:spPr>
            <a:xfrm>
              <a:off x="4385569" y="3757188"/>
              <a:ext cx="1206994" cy="462066"/>
            </a:xfrm>
            <a:prstGeom prst="rect">
              <a:avLst/>
            </a:prstGeom>
            <a:noFill/>
          </p:spPr>
          <p:txBody>
            <a:bodyPr wrap="square" rtlCol="0">
              <a:spAutoFit/>
            </a:bodyPr>
            <a:lstStyle/>
            <a:p>
              <a:pPr algn="ctr"/>
              <a:r>
                <a:rPr lang="en-US" sz="1200" b="1" dirty="0"/>
                <a:t>HOME OWNERSHIP</a:t>
              </a:r>
            </a:p>
          </p:txBody>
        </p:sp>
        <p:sp>
          <p:nvSpPr>
            <p:cNvPr id="64" name="TextBox 63"/>
            <p:cNvSpPr txBox="1"/>
            <p:nvPr/>
          </p:nvSpPr>
          <p:spPr>
            <a:xfrm>
              <a:off x="3864745" y="2581321"/>
              <a:ext cx="1298164" cy="277240"/>
            </a:xfrm>
            <a:prstGeom prst="rect">
              <a:avLst/>
            </a:prstGeom>
            <a:noFill/>
          </p:spPr>
          <p:txBody>
            <a:bodyPr wrap="square" rtlCol="0">
              <a:spAutoFit/>
            </a:bodyPr>
            <a:lstStyle/>
            <a:p>
              <a:pPr algn="ctr"/>
              <a:r>
                <a:rPr lang="en-US" sz="1200" b="1" dirty="0"/>
                <a:t>URBANACITY</a:t>
              </a:r>
            </a:p>
          </p:txBody>
        </p:sp>
      </p:grpSp>
      <p:sp>
        <p:nvSpPr>
          <p:cNvPr id="74" name="Google Shape;185;p28"/>
          <p:cNvSpPr txBox="1"/>
          <p:nvPr/>
        </p:nvSpPr>
        <p:spPr>
          <a:xfrm>
            <a:off x="518252" y="1576941"/>
            <a:ext cx="3193760" cy="2235560"/>
          </a:xfrm>
          <a:prstGeom prst="rect">
            <a:avLst/>
          </a:prstGeom>
          <a:noFill/>
          <a:ln>
            <a:noFill/>
          </a:ln>
        </p:spPr>
        <p:txBody>
          <a:bodyPr spcFirstLastPara="1" wrap="square" lIns="91346" tIns="91346" rIns="91346" bIns="91346" anchor="t" anchorCtr="0">
            <a:noAutofit/>
          </a:bodyPr>
          <a:lstStyle/>
          <a:p>
            <a:pPr>
              <a:buClr>
                <a:schemeClr val="dk1"/>
              </a:buClr>
              <a:buSzPts val="1100"/>
            </a:pPr>
            <a:r>
              <a:rPr lang="en-US" sz="1200" dirty="0" smtClean="0">
                <a:latin typeface="Century Gothic" panose="020B0502020202020204" pitchFamily="34" charset="0"/>
                <a:ea typeface="Work Sans"/>
                <a:cs typeface="Work Sans"/>
                <a:sym typeface="Work Sans"/>
              </a:rPr>
              <a:t>The team at Amplified Insights takes </a:t>
            </a:r>
            <a:r>
              <a:rPr lang="en-US" sz="1200" b="1" dirty="0">
                <a:solidFill>
                  <a:schemeClr val="accent1"/>
                </a:solidFill>
                <a:latin typeface="Century Gothic" panose="020B0502020202020204" pitchFamily="34" charset="0"/>
                <a:ea typeface="Work Sans"/>
                <a:cs typeface="Work Sans"/>
                <a:sym typeface="Work Sans"/>
              </a:rPr>
              <a:t>industry data</a:t>
            </a:r>
            <a:r>
              <a:rPr lang="en-US" sz="1200" dirty="0">
                <a:latin typeface="Century Gothic" panose="020B0502020202020204" pitchFamily="34" charset="0"/>
                <a:ea typeface="Work Sans"/>
                <a:cs typeface="Work Sans"/>
                <a:sym typeface="Work Sans"/>
              </a:rPr>
              <a:t> and </a:t>
            </a:r>
            <a:r>
              <a:rPr lang="en-US" sz="1200" dirty="0" smtClean="0">
                <a:latin typeface="Century Gothic" panose="020B0502020202020204" pitchFamily="34" charset="0"/>
                <a:ea typeface="Work Sans"/>
                <a:cs typeface="Work Sans"/>
                <a:sym typeface="Work Sans"/>
              </a:rPr>
              <a:t>processes </a:t>
            </a:r>
            <a:r>
              <a:rPr lang="en-US" sz="1200" dirty="0">
                <a:latin typeface="Century Gothic" panose="020B0502020202020204" pitchFamily="34" charset="0"/>
                <a:ea typeface="Work Sans"/>
                <a:cs typeface="Work Sans"/>
                <a:sym typeface="Work Sans"/>
              </a:rPr>
              <a:t>it using our suite of analysis tools and datasets to determine the optimal audience for your business.</a:t>
            </a:r>
            <a:endParaRPr sz="1200" dirty="0">
              <a:latin typeface="Century Gothic" panose="020B0502020202020204" pitchFamily="34" charset="0"/>
              <a:ea typeface="Work Sans"/>
              <a:cs typeface="Work Sans"/>
              <a:sym typeface="Work Sans"/>
            </a:endParaRPr>
          </a:p>
          <a:p>
            <a:pPr>
              <a:buClr>
                <a:schemeClr val="dk1"/>
              </a:buClr>
              <a:buSzPts val="1100"/>
            </a:pPr>
            <a:endParaRPr sz="1200" dirty="0">
              <a:latin typeface="Century Gothic" panose="020B0502020202020204" pitchFamily="34" charset="0"/>
              <a:ea typeface="Work Sans"/>
              <a:cs typeface="Work Sans"/>
              <a:sym typeface="Work Sans"/>
            </a:endParaRPr>
          </a:p>
          <a:p>
            <a:r>
              <a:rPr lang="en-US" sz="1200" dirty="0" smtClean="0">
                <a:latin typeface="Century Gothic" panose="020B0502020202020204" pitchFamily="34" charset="0"/>
                <a:ea typeface="Work Sans"/>
                <a:cs typeface="Work Sans"/>
                <a:sym typeface="Work Sans"/>
              </a:rPr>
              <a:t>We then build a profile of </a:t>
            </a:r>
            <a:r>
              <a:rPr lang="en-US" sz="1200" dirty="0">
                <a:latin typeface="Century Gothic" panose="020B0502020202020204" pitchFamily="34" charset="0"/>
                <a:ea typeface="Work Sans"/>
                <a:cs typeface="Work Sans"/>
                <a:sym typeface="Work Sans"/>
              </a:rPr>
              <a:t>that audience </a:t>
            </a:r>
            <a:r>
              <a:rPr lang="en-US" sz="1200" dirty="0" smtClean="0">
                <a:latin typeface="Century Gothic" panose="020B0502020202020204" pitchFamily="34" charset="0"/>
                <a:ea typeface="Work Sans"/>
                <a:cs typeface="Work Sans"/>
                <a:sym typeface="Work Sans"/>
              </a:rPr>
              <a:t>separated into </a:t>
            </a:r>
            <a:r>
              <a:rPr lang="en-US" sz="1200" b="1" dirty="0" smtClean="0">
                <a:solidFill>
                  <a:schemeClr val="accent1"/>
                </a:solidFill>
                <a:latin typeface="Century Gothic" panose="020B0502020202020204" pitchFamily="34" charset="0"/>
                <a:ea typeface="Work Sans"/>
                <a:cs typeface="Work Sans"/>
                <a:sym typeface="Work Sans"/>
              </a:rPr>
              <a:t>PRIZM segments,</a:t>
            </a:r>
            <a:r>
              <a:rPr lang="en-US" sz="1200" dirty="0" smtClean="0">
                <a:latin typeface="Century Gothic" panose="020B0502020202020204" pitchFamily="34" charset="0"/>
                <a:ea typeface="Work Sans"/>
                <a:cs typeface="Work Sans"/>
                <a:sym typeface="Work Sans"/>
              </a:rPr>
              <a:t> </a:t>
            </a:r>
            <a:r>
              <a:rPr lang="en-US" sz="1200" dirty="0">
                <a:latin typeface="Century Gothic" panose="020B0502020202020204" pitchFamily="34" charset="0"/>
                <a:ea typeface="Work Sans"/>
                <a:cs typeface="Work Sans"/>
                <a:sym typeface="Work Sans"/>
              </a:rPr>
              <a:t>which reveal valuable insights and helps determine the most effective </a:t>
            </a:r>
            <a:r>
              <a:rPr lang="en-US" sz="1200" dirty="0" smtClean="0">
                <a:latin typeface="Century Gothic" panose="020B0502020202020204" pitchFamily="34" charset="0"/>
                <a:ea typeface="Work Sans"/>
                <a:cs typeface="Work Sans"/>
                <a:sym typeface="Work Sans"/>
              </a:rPr>
              <a:t>media types to utilize in reaching them</a:t>
            </a:r>
            <a:r>
              <a:rPr lang="en-US" sz="1200" dirty="0">
                <a:latin typeface="Century Gothic" panose="020B0502020202020204" pitchFamily="34" charset="0"/>
                <a:ea typeface="Work Sans"/>
                <a:cs typeface="Work Sans"/>
                <a:sym typeface="Work Sans"/>
              </a:rPr>
              <a:t>.</a:t>
            </a:r>
            <a:endParaRPr sz="1200" dirty="0">
              <a:latin typeface="Century Gothic" panose="020B0502020202020204" pitchFamily="34" charset="0"/>
              <a:ea typeface="Work Sans"/>
              <a:cs typeface="Work Sans"/>
              <a:sym typeface="Work Sans"/>
            </a:endParaRPr>
          </a:p>
        </p:txBody>
      </p:sp>
      <p:sp>
        <p:nvSpPr>
          <p:cNvPr id="3" name="TextBox 2"/>
          <p:cNvSpPr txBox="1"/>
          <p:nvPr/>
        </p:nvSpPr>
        <p:spPr>
          <a:xfrm>
            <a:off x="518302" y="529072"/>
            <a:ext cx="3502968" cy="769441"/>
          </a:xfrm>
          <a:prstGeom prst="rect">
            <a:avLst/>
          </a:prstGeom>
          <a:noFill/>
        </p:spPr>
        <p:txBody>
          <a:bodyPr wrap="square" rtlCol="0">
            <a:spAutoFit/>
          </a:bodyPr>
          <a:lstStyle/>
          <a:p>
            <a:r>
              <a:rPr lang="en-US" sz="2000" dirty="0" smtClean="0"/>
              <a:t>THE POWER OF </a:t>
            </a:r>
          </a:p>
          <a:p>
            <a:r>
              <a:rPr lang="en-US" sz="2400" b="1" dirty="0" smtClean="0"/>
              <a:t>PRIZM PREMIER</a:t>
            </a:r>
            <a:endParaRPr lang="en-US" sz="2400" b="1" dirty="0"/>
          </a:p>
        </p:txBody>
      </p:sp>
    </p:spTree>
    <p:extLst>
      <p:ext uri="{BB962C8B-B14F-4D97-AF65-F5344CB8AC3E}">
        <p14:creationId xmlns:p14="http://schemas.microsoft.com/office/powerpoint/2010/main" val="1332986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4778457" y="3123599"/>
            <a:ext cx="826020" cy="553517"/>
          </a:xfrm>
          <a:prstGeom prst="rect">
            <a:avLst/>
          </a:prstGeom>
        </p:spPr>
        <p:txBody>
          <a:bodyPr wrap="square">
            <a:spAutoFit/>
          </a:bodyPr>
          <a:lstStyle/>
          <a:p>
            <a:pPr algn="ctr"/>
            <a:r>
              <a:rPr lang="en-US" sz="999" b="1" dirty="0">
                <a:solidFill>
                  <a:schemeClr val="bg1"/>
                </a:solidFill>
                <a:latin typeface="Century Gothic" panose="020B0502020202020204" pitchFamily="34" charset="0"/>
              </a:rPr>
              <a:t>Y3</a:t>
            </a:r>
          </a:p>
          <a:p>
            <a:pPr algn="ctr"/>
            <a:r>
              <a:rPr lang="en-US" sz="999" dirty="0">
                <a:solidFill>
                  <a:schemeClr val="bg1"/>
                </a:solidFill>
                <a:latin typeface="Century Gothic" panose="020B0502020202020204" pitchFamily="34" charset="0"/>
              </a:rPr>
              <a:t>Striving</a:t>
            </a:r>
          </a:p>
          <a:p>
            <a:pPr algn="ctr"/>
            <a:r>
              <a:rPr lang="en-US" sz="999" dirty="0">
                <a:solidFill>
                  <a:schemeClr val="bg1"/>
                </a:solidFill>
                <a:latin typeface="Century Gothic" panose="020B0502020202020204" pitchFamily="34" charset="0"/>
              </a:rPr>
              <a:t>Singles</a:t>
            </a:r>
            <a:endParaRPr lang="en-US" sz="999" dirty="0">
              <a:solidFill>
                <a:schemeClr val="bg1"/>
              </a:solidFill>
            </a:endParaRPr>
          </a:p>
        </p:txBody>
      </p:sp>
      <p:grpSp>
        <p:nvGrpSpPr>
          <p:cNvPr id="15" name="Group 14"/>
          <p:cNvGrpSpPr/>
          <p:nvPr/>
        </p:nvGrpSpPr>
        <p:grpSpPr>
          <a:xfrm>
            <a:off x="300831" y="1341679"/>
            <a:ext cx="2605841" cy="2943966"/>
            <a:chOff x="485992" y="1203954"/>
            <a:chExt cx="2608105" cy="2946524"/>
          </a:xfrm>
        </p:grpSpPr>
        <p:sp>
          <p:nvSpPr>
            <p:cNvPr id="77" name="Rectangle 76"/>
            <p:cNvSpPr/>
            <p:nvPr/>
          </p:nvSpPr>
          <p:spPr>
            <a:xfrm>
              <a:off x="1993207" y="1204834"/>
              <a:ext cx="1099419" cy="710764"/>
            </a:xfrm>
            <a:prstGeom prst="rect">
              <a:avLst/>
            </a:prstGeom>
            <a:solidFill>
              <a:srgbClr val="4A770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9" dirty="0">
                <a:latin typeface="Century Gothic" panose="020B0502020202020204" pitchFamily="34" charset="0"/>
              </a:endParaRPr>
            </a:p>
            <a:p>
              <a:pPr algn="ctr"/>
              <a:endParaRPr lang="en-US" sz="999" dirty="0">
                <a:latin typeface="Century Gothic" panose="020B0502020202020204" pitchFamily="34" charset="0"/>
              </a:endParaRPr>
            </a:p>
            <a:p>
              <a:pPr algn="ctr"/>
              <a:r>
                <a:rPr lang="en-US" sz="999" b="1" dirty="0">
                  <a:latin typeface="Century Gothic" panose="020B0502020202020204" pitchFamily="34" charset="0"/>
                </a:rPr>
                <a:t>Y1</a:t>
              </a:r>
            </a:p>
            <a:p>
              <a:pPr algn="ctr"/>
              <a:r>
                <a:rPr lang="en-US" sz="999" dirty="0">
                  <a:latin typeface="Century Gothic" panose="020B0502020202020204" pitchFamily="34" charset="0"/>
                </a:rPr>
                <a:t>Midlife Success</a:t>
              </a:r>
            </a:p>
            <a:p>
              <a:pPr algn="ctr"/>
              <a:endParaRPr lang="en-US" sz="999" spc="300" dirty="0">
                <a:solidFill>
                  <a:schemeClr val="bg1"/>
                </a:solidFill>
                <a:latin typeface="Century Gothic bold" panose="020B0702020202020204" pitchFamily="34" charset="0"/>
              </a:endParaRPr>
            </a:p>
            <a:p>
              <a:pPr algn="ctr"/>
              <a:endParaRPr lang="en-US" sz="999" dirty="0">
                <a:latin typeface="Century Gothic" panose="020B0502020202020204" pitchFamily="34" charset="0"/>
              </a:endParaRPr>
            </a:p>
          </p:txBody>
        </p:sp>
        <p:sp>
          <p:nvSpPr>
            <p:cNvPr id="78" name="Rectangle 77"/>
            <p:cNvSpPr/>
            <p:nvPr/>
          </p:nvSpPr>
          <p:spPr>
            <a:xfrm>
              <a:off x="1994678" y="1955452"/>
              <a:ext cx="1099419" cy="710764"/>
            </a:xfrm>
            <a:prstGeom prst="rect">
              <a:avLst/>
            </a:prstGeom>
            <a:solidFill>
              <a:srgbClr val="76AB2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Y2</a:t>
              </a:r>
            </a:p>
            <a:p>
              <a:pPr algn="ctr"/>
              <a:r>
                <a:rPr lang="en-US" sz="999" dirty="0">
                  <a:latin typeface="Century Gothic" panose="020B0502020202020204" pitchFamily="34" charset="0"/>
                </a:rPr>
                <a:t>Young</a:t>
              </a:r>
            </a:p>
            <a:p>
              <a:pPr algn="ctr"/>
              <a:r>
                <a:rPr lang="en-US" sz="999" dirty="0">
                  <a:latin typeface="Century Gothic" panose="020B0502020202020204" pitchFamily="34" charset="0"/>
                </a:rPr>
                <a:t>Achievers</a:t>
              </a:r>
            </a:p>
          </p:txBody>
        </p:sp>
        <p:sp>
          <p:nvSpPr>
            <p:cNvPr id="79" name="Rectangle 78"/>
            <p:cNvSpPr/>
            <p:nvPr/>
          </p:nvSpPr>
          <p:spPr>
            <a:xfrm>
              <a:off x="1986143" y="2696972"/>
              <a:ext cx="1099419" cy="710764"/>
            </a:xfrm>
            <a:prstGeom prst="rect">
              <a:avLst/>
            </a:prstGeom>
            <a:solidFill>
              <a:srgbClr val="8EC44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Y3</a:t>
              </a:r>
            </a:p>
            <a:p>
              <a:pPr algn="ctr"/>
              <a:r>
                <a:rPr lang="en-US" sz="999" dirty="0">
                  <a:latin typeface="Century Gothic" panose="020B0502020202020204" pitchFamily="34" charset="0"/>
                </a:rPr>
                <a:t>Striving Singles</a:t>
              </a:r>
            </a:p>
          </p:txBody>
        </p:sp>
        <p:sp>
          <p:nvSpPr>
            <p:cNvPr id="88" name="Rectangle 87"/>
            <p:cNvSpPr/>
            <p:nvPr/>
          </p:nvSpPr>
          <p:spPr>
            <a:xfrm>
              <a:off x="568698" y="1203954"/>
              <a:ext cx="1434188" cy="29465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11" name="TextBox 110"/>
            <p:cNvSpPr txBox="1"/>
            <p:nvPr/>
          </p:nvSpPr>
          <p:spPr>
            <a:xfrm>
              <a:off x="485992" y="1309466"/>
              <a:ext cx="1599600" cy="523675"/>
            </a:xfrm>
            <a:prstGeom prst="rect">
              <a:avLst/>
            </a:prstGeom>
            <a:noFill/>
          </p:spPr>
          <p:txBody>
            <a:bodyPr wrap="square" rtlCol="0">
              <a:spAutoFit/>
            </a:bodyPr>
            <a:lstStyle/>
            <a:p>
              <a:pPr algn="ctr"/>
              <a:r>
                <a:rPr lang="en-US" sz="1600" b="1" dirty="0">
                  <a:solidFill>
                    <a:schemeClr val="bg1"/>
                  </a:solidFill>
                </a:rPr>
                <a:t>YOUNGER</a:t>
              </a:r>
            </a:p>
            <a:p>
              <a:pPr algn="ctr" defTabSz="684909">
                <a:defRPr/>
              </a:pPr>
              <a:r>
                <a:rPr lang="en-US" sz="1100" b="1" dirty="0">
                  <a:solidFill>
                    <a:schemeClr val="bg1"/>
                  </a:solidFill>
                </a:rPr>
                <a:t>YEARS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551" y="1898292"/>
              <a:ext cx="1440572" cy="1000131"/>
            </a:xfrm>
            <a:prstGeom prst="rect">
              <a:avLst/>
            </a:prstGeom>
          </p:spPr>
        </p:pic>
        <p:sp>
          <p:nvSpPr>
            <p:cNvPr id="11" name="Rectangle 10"/>
            <p:cNvSpPr/>
            <p:nvPr/>
          </p:nvSpPr>
          <p:spPr>
            <a:xfrm>
              <a:off x="584469" y="3061847"/>
              <a:ext cx="1408738" cy="861774"/>
            </a:xfrm>
            <a:prstGeom prst="rect">
              <a:avLst/>
            </a:prstGeom>
          </p:spPr>
          <p:txBody>
            <a:bodyPr wrap="square">
              <a:spAutoFit/>
            </a:bodyPr>
            <a:lstStyle/>
            <a:p>
              <a:pPr algn="ctr"/>
              <a:r>
                <a:rPr lang="en-US" sz="999" dirty="0">
                  <a:solidFill>
                    <a:schemeClr val="bg1"/>
                  </a:solidFill>
                  <a:latin typeface="Century Gothic" panose="020B0502020202020204" pitchFamily="34" charset="0"/>
                </a:rPr>
                <a:t>Predominantly under age 45, singles and couples, mostly without children.</a:t>
              </a:r>
            </a:p>
          </p:txBody>
        </p:sp>
      </p:grpSp>
      <p:grpSp>
        <p:nvGrpSpPr>
          <p:cNvPr id="14" name="Group 13"/>
          <p:cNvGrpSpPr/>
          <p:nvPr/>
        </p:nvGrpSpPr>
        <p:grpSpPr>
          <a:xfrm>
            <a:off x="2706051" y="1341679"/>
            <a:ext cx="2941555" cy="2944901"/>
            <a:chOff x="2897063" y="1203954"/>
            <a:chExt cx="2944111" cy="2947460"/>
          </a:xfrm>
        </p:grpSpPr>
        <p:sp>
          <p:nvSpPr>
            <p:cNvPr id="89" name="Rectangle 88"/>
            <p:cNvSpPr/>
            <p:nvPr/>
          </p:nvSpPr>
          <p:spPr>
            <a:xfrm>
              <a:off x="3314670" y="1203954"/>
              <a:ext cx="1434188" cy="29465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90" name="TextBox 89"/>
            <p:cNvSpPr txBox="1"/>
            <p:nvPr/>
          </p:nvSpPr>
          <p:spPr>
            <a:xfrm>
              <a:off x="2897063" y="1302351"/>
              <a:ext cx="2269401" cy="508272"/>
            </a:xfrm>
            <a:prstGeom prst="rect">
              <a:avLst/>
            </a:prstGeom>
            <a:noFill/>
          </p:spPr>
          <p:txBody>
            <a:bodyPr wrap="square" rtlCol="0">
              <a:spAutoFit/>
            </a:bodyPr>
            <a:lstStyle/>
            <a:p>
              <a:pPr algn="ctr"/>
              <a:r>
                <a:rPr lang="en-US" sz="1600" b="1" dirty="0">
                  <a:solidFill>
                    <a:schemeClr val="bg1"/>
                  </a:solidFill>
                </a:rPr>
                <a:t>FAMILY</a:t>
              </a:r>
              <a:endParaRPr lang="en-US" sz="1400" b="1" dirty="0">
                <a:solidFill>
                  <a:schemeClr val="bg1"/>
                </a:solidFill>
              </a:endParaRPr>
            </a:p>
            <a:p>
              <a:pPr algn="ctr" defTabSz="684909">
                <a:defRPr/>
              </a:pPr>
              <a:r>
                <a:rPr lang="en-US" sz="1100" b="1" dirty="0">
                  <a:solidFill>
                    <a:schemeClr val="bg1"/>
                  </a:solidFill>
                </a:rPr>
                <a:t>LIFE</a:t>
              </a:r>
            </a:p>
          </p:txBody>
        </p:sp>
        <p:sp>
          <p:nvSpPr>
            <p:cNvPr id="107" name="Rectangle 106"/>
            <p:cNvSpPr/>
            <p:nvPr/>
          </p:nvSpPr>
          <p:spPr>
            <a:xfrm>
              <a:off x="4741755" y="1204834"/>
              <a:ext cx="1099419" cy="710764"/>
            </a:xfrm>
            <a:prstGeom prst="rect">
              <a:avLst/>
            </a:prstGeom>
            <a:solidFill>
              <a:srgbClr val="CA1D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F1</a:t>
              </a:r>
            </a:p>
            <a:p>
              <a:pPr algn="ctr"/>
              <a:r>
                <a:rPr lang="en-US" sz="999" dirty="0">
                  <a:latin typeface="Century Gothic" panose="020B0502020202020204" pitchFamily="34" charset="0"/>
                </a:rPr>
                <a:t>Accumulated</a:t>
              </a:r>
            </a:p>
            <a:p>
              <a:pPr algn="ctr"/>
              <a:r>
                <a:rPr lang="en-US" sz="999" dirty="0">
                  <a:latin typeface="Century Gothic" panose="020B0502020202020204" pitchFamily="34" charset="0"/>
                </a:rPr>
                <a:t>Wealth</a:t>
              </a:r>
              <a:endParaRPr lang="en-US" sz="999" dirty="0"/>
            </a:p>
          </p:txBody>
        </p:sp>
        <p:sp>
          <p:nvSpPr>
            <p:cNvPr id="108" name="Rectangle 107"/>
            <p:cNvSpPr/>
            <p:nvPr/>
          </p:nvSpPr>
          <p:spPr>
            <a:xfrm>
              <a:off x="4741755" y="1950106"/>
              <a:ext cx="1099419" cy="710764"/>
            </a:xfrm>
            <a:prstGeom prst="rect">
              <a:avLst/>
            </a:prstGeom>
            <a:solidFill>
              <a:srgbClr val="CE477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F2</a:t>
              </a:r>
            </a:p>
            <a:p>
              <a:pPr algn="ctr"/>
              <a:r>
                <a:rPr lang="en-US" sz="999" dirty="0">
                  <a:latin typeface="Century Gothic" panose="020B0502020202020204" pitchFamily="34" charset="0"/>
                </a:rPr>
                <a:t>Young</a:t>
              </a:r>
            </a:p>
            <a:p>
              <a:pPr algn="ctr"/>
              <a:r>
                <a:rPr lang="en-US" sz="999" dirty="0">
                  <a:latin typeface="Century Gothic" panose="020B0502020202020204" pitchFamily="34" charset="0"/>
                </a:rPr>
                <a:t>Accumulators</a:t>
              </a:r>
              <a:endParaRPr lang="en-US" sz="999" dirty="0"/>
            </a:p>
          </p:txBody>
        </p:sp>
        <p:sp>
          <p:nvSpPr>
            <p:cNvPr id="109" name="Rectangle 108"/>
            <p:cNvSpPr/>
            <p:nvPr/>
          </p:nvSpPr>
          <p:spPr>
            <a:xfrm>
              <a:off x="4741755" y="2695378"/>
              <a:ext cx="1099419" cy="710764"/>
            </a:xfrm>
            <a:prstGeom prst="rect">
              <a:avLst/>
            </a:prstGeom>
            <a:solidFill>
              <a:srgbClr val="D1648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F3</a:t>
              </a:r>
            </a:p>
            <a:p>
              <a:pPr algn="ctr"/>
              <a:r>
                <a:rPr lang="en-US" sz="999" dirty="0">
                  <a:latin typeface="Century Gothic" panose="020B0502020202020204" pitchFamily="34" charset="0"/>
                </a:rPr>
                <a:t>Mainstream Families</a:t>
              </a:r>
              <a:endParaRPr lang="en-US" sz="999" dirty="0"/>
            </a:p>
          </p:txBody>
        </p:sp>
        <p:sp>
          <p:nvSpPr>
            <p:cNvPr id="110" name="Rectangle 109"/>
            <p:cNvSpPr/>
            <p:nvPr/>
          </p:nvSpPr>
          <p:spPr>
            <a:xfrm>
              <a:off x="4741755" y="3440650"/>
              <a:ext cx="1099419" cy="710764"/>
            </a:xfrm>
            <a:prstGeom prst="rect">
              <a:avLst/>
            </a:prstGeom>
            <a:solidFill>
              <a:srgbClr val="D381A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F4</a:t>
              </a:r>
            </a:p>
            <a:p>
              <a:pPr algn="ctr"/>
              <a:r>
                <a:rPr lang="en-US" sz="999" dirty="0">
                  <a:latin typeface="Century Gothic" panose="020B0502020202020204" pitchFamily="34" charset="0"/>
                </a:rPr>
                <a:t>Sustaining Families</a:t>
              </a:r>
              <a:endParaRPr lang="en-US" sz="999"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13316" y="1898292"/>
              <a:ext cx="1432994" cy="1000131"/>
            </a:xfrm>
            <a:prstGeom prst="rect">
              <a:avLst/>
            </a:prstGeom>
          </p:spPr>
        </p:pic>
        <p:sp>
          <p:nvSpPr>
            <p:cNvPr id="35" name="Rectangle 34"/>
            <p:cNvSpPr/>
            <p:nvPr/>
          </p:nvSpPr>
          <p:spPr>
            <a:xfrm>
              <a:off x="3308935" y="3064429"/>
              <a:ext cx="1424151" cy="707886"/>
            </a:xfrm>
            <a:prstGeom prst="rect">
              <a:avLst/>
            </a:prstGeom>
          </p:spPr>
          <p:txBody>
            <a:bodyPr wrap="square">
              <a:spAutoFit/>
            </a:bodyPr>
            <a:lstStyle/>
            <a:p>
              <a:pPr algn="ctr"/>
              <a:r>
                <a:rPr lang="en-US" sz="999" dirty="0">
                  <a:solidFill>
                    <a:schemeClr val="bg1"/>
                  </a:solidFill>
                  <a:latin typeface="Century Gothic" panose="020B0502020202020204" pitchFamily="34" charset="0"/>
                </a:rPr>
                <a:t>Predominantly middle-aged with children in the household.</a:t>
              </a:r>
            </a:p>
          </p:txBody>
        </p:sp>
      </p:grpSp>
      <p:grpSp>
        <p:nvGrpSpPr>
          <p:cNvPr id="16" name="Group 15"/>
          <p:cNvGrpSpPr/>
          <p:nvPr/>
        </p:nvGrpSpPr>
        <p:grpSpPr>
          <a:xfrm>
            <a:off x="5866341" y="1340744"/>
            <a:ext cx="2537824" cy="2944901"/>
            <a:chOff x="6072039" y="1203954"/>
            <a:chExt cx="2540029" cy="2947460"/>
          </a:xfrm>
        </p:grpSpPr>
        <p:sp>
          <p:nvSpPr>
            <p:cNvPr id="86" name="Rectangle 85"/>
            <p:cNvSpPr/>
            <p:nvPr/>
          </p:nvSpPr>
          <p:spPr>
            <a:xfrm>
              <a:off x="7512648" y="2696972"/>
              <a:ext cx="1099419" cy="710764"/>
            </a:xfrm>
            <a:prstGeom prst="rect">
              <a:avLst/>
            </a:prstGeom>
            <a:solidFill>
              <a:srgbClr val="1E889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M3</a:t>
              </a:r>
            </a:p>
            <a:p>
              <a:pPr algn="ctr"/>
              <a:r>
                <a:rPr lang="en-US" sz="999" dirty="0">
                  <a:latin typeface="Century Gothic" panose="020B0502020202020204" pitchFamily="34" charset="0"/>
                </a:rPr>
                <a:t>Cautious Couples</a:t>
              </a:r>
              <a:endParaRPr lang="en-US" sz="999" dirty="0"/>
            </a:p>
          </p:txBody>
        </p:sp>
        <p:sp>
          <p:nvSpPr>
            <p:cNvPr id="87" name="Rectangle 86"/>
            <p:cNvSpPr/>
            <p:nvPr/>
          </p:nvSpPr>
          <p:spPr>
            <a:xfrm>
              <a:off x="7512649" y="3440650"/>
              <a:ext cx="1099419" cy="710764"/>
            </a:xfrm>
            <a:prstGeom prst="rect">
              <a:avLst/>
            </a:prstGeom>
            <a:solidFill>
              <a:srgbClr val="22AEB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M4</a:t>
              </a:r>
            </a:p>
            <a:p>
              <a:pPr algn="ctr"/>
              <a:r>
                <a:rPr lang="en-US" sz="999" dirty="0">
                  <a:latin typeface="Century Gothic" panose="020B0502020202020204" pitchFamily="34" charset="0"/>
                </a:rPr>
                <a:t>Sustaining Seniors</a:t>
              </a:r>
              <a:endParaRPr lang="en-US" sz="999" dirty="0"/>
            </a:p>
          </p:txBody>
        </p:sp>
        <p:grpSp>
          <p:nvGrpSpPr>
            <p:cNvPr id="13" name="Group 12"/>
            <p:cNvGrpSpPr/>
            <p:nvPr/>
          </p:nvGrpSpPr>
          <p:grpSpPr>
            <a:xfrm>
              <a:off x="6072039" y="1203954"/>
              <a:ext cx="2540029" cy="2946524"/>
              <a:chOff x="6072039" y="1203954"/>
              <a:chExt cx="2540029" cy="2946524"/>
            </a:xfrm>
          </p:grpSpPr>
          <p:sp>
            <p:nvSpPr>
              <p:cNvPr id="84" name="Rectangle 83"/>
              <p:cNvSpPr/>
              <p:nvPr/>
            </p:nvSpPr>
            <p:spPr>
              <a:xfrm>
                <a:off x="7512649" y="1206805"/>
                <a:ext cx="1099419" cy="710764"/>
              </a:xfrm>
              <a:prstGeom prst="rect">
                <a:avLst/>
              </a:prstGeom>
              <a:solidFill>
                <a:srgbClr val="12494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M1</a:t>
                </a:r>
              </a:p>
              <a:p>
                <a:pPr algn="ctr"/>
                <a:r>
                  <a:rPr lang="en-US" sz="999" dirty="0">
                    <a:latin typeface="Century Gothic" panose="020B0502020202020204" pitchFamily="34" charset="0"/>
                  </a:rPr>
                  <a:t>Affluent Empty</a:t>
                </a:r>
              </a:p>
              <a:p>
                <a:pPr algn="ctr"/>
                <a:r>
                  <a:rPr lang="en-US" sz="999" dirty="0">
                    <a:latin typeface="Century Gothic" panose="020B0502020202020204" pitchFamily="34" charset="0"/>
                  </a:rPr>
                  <a:t>Nesters</a:t>
                </a:r>
                <a:endParaRPr lang="en-US" sz="999" dirty="0"/>
              </a:p>
            </p:txBody>
          </p:sp>
          <p:sp>
            <p:nvSpPr>
              <p:cNvPr id="85" name="Rectangle 84"/>
              <p:cNvSpPr/>
              <p:nvPr/>
            </p:nvSpPr>
            <p:spPr>
              <a:xfrm>
                <a:off x="7512649" y="1950106"/>
                <a:ext cx="1099419" cy="710764"/>
              </a:xfrm>
              <a:prstGeom prst="rect">
                <a:avLst/>
              </a:prstGeom>
              <a:solidFill>
                <a:srgbClr val="17626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9" b="1" dirty="0">
                    <a:latin typeface="Century Gothic" panose="020B0502020202020204" pitchFamily="34" charset="0"/>
                  </a:rPr>
                  <a:t>M2</a:t>
                </a:r>
              </a:p>
              <a:p>
                <a:pPr algn="ctr"/>
                <a:r>
                  <a:rPr lang="en-US" sz="999" dirty="0">
                    <a:latin typeface="Century Gothic" panose="020B0502020202020204" pitchFamily="34" charset="0"/>
                  </a:rPr>
                  <a:t>Conservative Couples</a:t>
                </a:r>
                <a:endParaRPr lang="en-US" sz="999" dirty="0"/>
              </a:p>
            </p:txBody>
          </p:sp>
          <p:sp>
            <p:nvSpPr>
              <p:cNvPr id="91" name="Rectangle 90"/>
              <p:cNvSpPr/>
              <p:nvPr/>
            </p:nvSpPr>
            <p:spPr>
              <a:xfrm>
                <a:off x="6081969" y="1203954"/>
                <a:ext cx="1434188" cy="29465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92" name="TextBox 91"/>
              <p:cNvSpPr txBox="1"/>
              <p:nvPr/>
            </p:nvSpPr>
            <p:spPr>
              <a:xfrm>
                <a:off x="6072039" y="1330765"/>
                <a:ext cx="1450758" cy="508272"/>
              </a:xfrm>
              <a:prstGeom prst="rect">
                <a:avLst/>
              </a:prstGeom>
              <a:noFill/>
            </p:spPr>
            <p:txBody>
              <a:bodyPr wrap="square" rtlCol="0">
                <a:spAutoFit/>
              </a:bodyPr>
              <a:lstStyle/>
              <a:p>
                <a:pPr algn="ctr"/>
                <a:r>
                  <a:rPr lang="en-US" sz="1600" b="1" dirty="0">
                    <a:solidFill>
                      <a:schemeClr val="bg1"/>
                    </a:solidFill>
                  </a:rPr>
                  <a:t>MATURE</a:t>
                </a:r>
              </a:p>
              <a:p>
                <a:pPr algn="ctr" defTabSz="684909">
                  <a:defRPr/>
                </a:pPr>
                <a:r>
                  <a:rPr lang="en-US" sz="1100" b="1" dirty="0">
                    <a:solidFill>
                      <a:schemeClr val="bg1"/>
                    </a:solidFill>
                  </a:rPr>
                  <a:t>YEARS</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79576" y="1915598"/>
                <a:ext cx="1435684" cy="998009"/>
              </a:xfrm>
              <a:prstGeom prst="rect">
                <a:avLst/>
              </a:prstGeom>
            </p:spPr>
          </p:pic>
          <p:sp>
            <p:nvSpPr>
              <p:cNvPr id="37" name="Rectangle 36"/>
              <p:cNvSpPr/>
              <p:nvPr/>
            </p:nvSpPr>
            <p:spPr>
              <a:xfrm>
                <a:off x="6081326" y="3062783"/>
                <a:ext cx="1433934" cy="707886"/>
              </a:xfrm>
              <a:prstGeom prst="rect">
                <a:avLst/>
              </a:prstGeom>
            </p:spPr>
            <p:txBody>
              <a:bodyPr wrap="square">
                <a:spAutoFit/>
              </a:bodyPr>
              <a:lstStyle/>
              <a:p>
                <a:pPr algn="ctr"/>
                <a:r>
                  <a:rPr lang="en-US" sz="999" dirty="0">
                    <a:solidFill>
                      <a:schemeClr val="bg1"/>
                    </a:solidFill>
                    <a:latin typeface="Century Gothic" panose="020B0502020202020204" pitchFamily="34" charset="0"/>
                  </a:rPr>
                  <a:t>Predominantly age 55 and above, empty nest couples and mature singles.</a:t>
                </a:r>
              </a:p>
            </p:txBody>
          </p:sp>
        </p:grpSp>
      </p:grpSp>
      <p:sp>
        <p:nvSpPr>
          <p:cNvPr id="44" name="Right Arrow 43"/>
          <p:cNvSpPr/>
          <p:nvPr/>
        </p:nvSpPr>
        <p:spPr>
          <a:xfrm rot="16200000">
            <a:off x="7683974" y="2773037"/>
            <a:ext cx="2052963" cy="446807"/>
          </a:xfrm>
          <a:prstGeom prst="rightArrow">
            <a:avLst/>
          </a:prstGeom>
          <a:gradFill>
            <a:gsLst>
              <a:gs pos="0">
                <a:schemeClr val="accent3"/>
              </a:gs>
              <a:gs pos="100000">
                <a:schemeClr val="accent3">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rgbClr val="CA1D60"/>
              </a:solidFill>
            </a:endParaRPr>
          </a:p>
        </p:txBody>
      </p:sp>
      <p:sp>
        <p:nvSpPr>
          <p:cNvPr id="45" name="Rectangle 44"/>
          <p:cNvSpPr/>
          <p:nvPr/>
        </p:nvSpPr>
        <p:spPr>
          <a:xfrm rot="16200000">
            <a:off x="8143323" y="3023376"/>
            <a:ext cx="1134262" cy="276759"/>
          </a:xfrm>
          <a:prstGeom prst="rect">
            <a:avLst/>
          </a:prstGeom>
        </p:spPr>
        <p:txBody>
          <a:bodyPr wrap="none">
            <a:spAutoFit/>
          </a:bodyPr>
          <a:lstStyle/>
          <a:p>
            <a:r>
              <a:rPr lang="en-US" sz="1199" b="1" dirty="0">
                <a:solidFill>
                  <a:schemeClr val="bg1"/>
                </a:solidFill>
                <a:latin typeface="Century Gothic" panose="020B0502020202020204" pitchFamily="34" charset="0"/>
              </a:rPr>
              <a:t>AFFLUENCE $</a:t>
            </a:r>
            <a:endParaRPr lang="en-US" sz="1199" dirty="0">
              <a:solidFill>
                <a:schemeClr val="bg1"/>
              </a:solidFill>
            </a:endParaRPr>
          </a:p>
        </p:txBody>
      </p:sp>
      <p:grpSp>
        <p:nvGrpSpPr>
          <p:cNvPr id="3" name="Group 2"/>
          <p:cNvGrpSpPr/>
          <p:nvPr/>
        </p:nvGrpSpPr>
        <p:grpSpPr>
          <a:xfrm>
            <a:off x="3003707" y="4408562"/>
            <a:ext cx="3159422" cy="446807"/>
            <a:chOff x="3074246" y="4740064"/>
            <a:chExt cx="3159422" cy="446807"/>
          </a:xfrm>
        </p:grpSpPr>
        <p:sp>
          <p:nvSpPr>
            <p:cNvPr id="36" name="Right Arrow 35"/>
            <p:cNvSpPr/>
            <p:nvPr/>
          </p:nvSpPr>
          <p:spPr>
            <a:xfrm>
              <a:off x="3074246" y="4740064"/>
              <a:ext cx="3159422" cy="446807"/>
            </a:xfrm>
            <a:prstGeom prst="rightArrow">
              <a:avLst/>
            </a:prstGeom>
            <a:gradFill>
              <a:gsLst>
                <a:gs pos="96552">
                  <a:schemeClr val="accent3"/>
                </a:gs>
                <a:gs pos="25000">
                  <a:srgbClr val="8EC441"/>
                </a:gs>
                <a:gs pos="0">
                  <a:schemeClr val="accent1"/>
                </a:gs>
                <a:gs pos="90000">
                  <a:srgbClr val="1E8895"/>
                </a:gs>
                <a:gs pos="81000">
                  <a:srgbClr val="17626B"/>
                </a:gs>
                <a:gs pos="72000">
                  <a:srgbClr val="12494F"/>
                </a:gs>
                <a:gs pos="63000">
                  <a:srgbClr val="D381A1"/>
                </a:gs>
                <a:gs pos="54000">
                  <a:srgbClr val="D1648E"/>
                </a:gs>
                <a:gs pos="45000">
                  <a:srgbClr val="CE477B"/>
                </a:gs>
                <a:gs pos="36000">
                  <a:srgbClr val="CA1D6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3" name="Rectangle 42"/>
            <p:cNvSpPr/>
            <p:nvPr/>
          </p:nvSpPr>
          <p:spPr>
            <a:xfrm>
              <a:off x="4167843" y="4810501"/>
              <a:ext cx="942069" cy="307510"/>
            </a:xfrm>
            <a:prstGeom prst="rect">
              <a:avLst/>
            </a:prstGeom>
          </p:spPr>
          <p:txBody>
            <a:bodyPr wrap="none">
              <a:spAutoFit/>
            </a:bodyPr>
            <a:lstStyle/>
            <a:p>
              <a:r>
                <a:rPr lang="en-US" sz="1399" b="1" dirty="0">
                  <a:solidFill>
                    <a:schemeClr val="bg1"/>
                  </a:solidFill>
                  <a:latin typeface="Century Gothic" panose="020B0502020202020204" pitchFamily="34" charset="0"/>
                </a:rPr>
                <a:t>LIFESTYLE</a:t>
              </a:r>
              <a:endParaRPr lang="en-US" sz="1399" dirty="0">
                <a:solidFill>
                  <a:schemeClr val="bg1"/>
                </a:solidFill>
              </a:endParaRPr>
            </a:p>
          </p:txBody>
        </p:sp>
      </p:grpSp>
      <p:sp>
        <p:nvSpPr>
          <p:cNvPr id="4" name="TextBox 3"/>
          <p:cNvSpPr txBox="1"/>
          <p:nvPr/>
        </p:nvSpPr>
        <p:spPr>
          <a:xfrm>
            <a:off x="499871" y="345578"/>
            <a:ext cx="3698082" cy="769441"/>
          </a:xfrm>
          <a:prstGeom prst="rect">
            <a:avLst/>
          </a:prstGeom>
          <a:noFill/>
        </p:spPr>
        <p:txBody>
          <a:bodyPr wrap="square" rtlCol="0">
            <a:spAutoFit/>
          </a:bodyPr>
          <a:lstStyle/>
          <a:p>
            <a:r>
              <a:rPr lang="en-US" sz="2000" dirty="0" smtClean="0"/>
              <a:t>BUILDING CONSUMER </a:t>
            </a:r>
            <a:r>
              <a:rPr lang="en-US" sz="2400" b="1" dirty="0" smtClean="0"/>
              <a:t>NARRATIVES &amp; PROFILES</a:t>
            </a:r>
            <a:endParaRPr lang="en-US" sz="2400" b="1" dirty="0"/>
          </a:p>
        </p:txBody>
      </p:sp>
    </p:spTree>
    <p:extLst>
      <p:ext uri="{BB962C8B-B14F-4D97-AF65-F5344CB8AC3E}">
        <p14:creationId xmlns:p14="http://schemas.microsoft.com/office/powerpoint/2010/main" val="1821951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a:xfrm>
            <a:off x="3529623" y="298216"/>
            <a:ext cx="2078404" cy="1995152"/>
          </a:xfrm>
        </p:spPr>
      </p:pic>
      <p:grpSp>
        <p:nvGrpSpPr>
          <p:cNvPr id="43" name="Group 42"/>
          <p:cNvGrpSpPr/>
          <p:nvPr/>
        </p:nvGrpSpPr>
        <p:grpSpPr>
          <a:xfrm>
            <a:off x="333902" y="1502569"/>
            <a:ext cx="1854228" cy="3361392"/>
            <a:chOff x="4551658" y="2033525"/>
            <a:chExt cx="1258972" cy="2797149"/>
          </a:xfrm>
        </p:grpSpPr>
        <p:grpSp>
          <p:nvGrpSpPr>
            <p:cNvPr id="44" name="Group 43"/>
            <p:cNvGrpSpPr/>
            <p:nvPr/>
          </p:nvGrpSpPr>
          <p:grpSpPr>
            <a:xfrm rot="5400000">
              <a:off x="3814274" y="2770909"/>
              <a:ext cx="2733740" cy="1258972"/>
              <a:chOff x="1416114" y="4264646"/>
              <a:chExt cx="17242463" cy="3854326"/>
            </a:xfrm>
            <a:solidFill>
              <a:srgbClr val="26AEBF"/>
            </a:solidFill>
          </p:grpSpPr>
          <p:sp>
            <p:nvSpPr>
              <p:cNvPr id="49" name="Chevron 48"/>
              <p:cNvSpPr/>
              <p:nvPr/>
            </p:nvSpPr>
            <p:spPr>
              <a:xfrm>
                <a:off x="13709859" y="4264646"/>
                <a:ext cx="4948718" cy="3854326"/>
              </a:xfrm>
              <a:prstGeom prst="chevron">
                <a:avLst>
                  <a:gd name="adj" fmla="val 20758"/>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82552" tIns="0" bIns="91276" rtlCol="0" anchor="ctr" anchorCtr="0"/>
              <a:lstStyle/>
              <a:p>
                <a:pPr algn="ctr"/>
                <a:endParaRPr lang="en-US" sz="1331" dirty="0">
                  <a:solidFill>
                    <a:srgbClr val="FFFFFF"/>
                  </a:solidFill>
                </a:endParaRPr>
              </a:p>
            </p:txBody>
          </p:sp>
          <p:sp>
            <p:nvSpPr>
              <p:cNvPr id="50" name="Chevron 49"/>
              <p:cNvSpPr/>
              <p:nvPr/>
            </p:nvSpPr>
            <p:spPr>
              <a:xfrm>
                <a:off x="9348674" y="4264646"/>
                <a:ext cx="4948718" cy="3854326"/>
              </a:xfrm>
              <a:prstGeom prst="chevron">
                <a:avLst>
                  <a:gd name="adj" fmla="val 20758"/>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82552" tIns="0" bIns="91276" rtlCol="0" anchor="ctr" anchorCtr="0"/>
              <a:lstStyle/>
              <a:p>
                <a:pPr algn="ctr"/>
                <a:endParaRPr lang="en-US" sz="1331" dirty="0">
                  <a:solidFill>
                    <a:srgbClr val="FFFFFF"/>
                  </a:solidFill>
                </a:endParaRPr>
              </a:p>
            </p:txBody>
          </p:sp>
          <p:sp>
            <p:nvSpPr>
              <p:cNvPr id="51" name="Chevron 50"/>
              <p:cNvSpPr/>
              <p:nvPr/>
            </p:nvSpPr>
            <p:spPr>
              <a:xfrm>
                <a:off x="4987486" y="4264646"/>
                <a:ext cx="4948722" cy="3854326"/>
              </a:xfrm>
              <a:prstGeom prst="chevron">
                <a:avLst>
                  <a:gd name="adj" fmla="val 20758"/>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82552" tIns="0" bIns="91276" rtlCol="0" anchor="ctr" anchorCtr="0"/>
              <a:lstStyle/>
              <a:p>
                <a:pPr algn="ctr"/>
                <a:endParaRPr lang="en-US" sz="1331" dirty="0">
                  <a:solidFill>
                    <a:srgbClr val="FFFFFF"/>
                  </a:solidFill>
                </a:endParaRPr>
              </a:p>
            </p:txBody>
          </p:sp>
          <p:sp>
            <p:nvSpPr>
              <p:cNvPr id="52" name="Pentagon 51"/>
              <p:cNvSpPr/>
              <p:nvPr/>
            </p:nvSpPr>
            <p:spPr>
              <a:xfrm>
                <a:off x="1416114" y="4264646"/>
                <a:ext cx="4158903" cy="3854326"/>
              </a:xfrm>
              <a:prstGeom prst="homePlate">
                <a:avLst>
                  <a:gd name="adj" fmla="val 22102"/>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91276" tIns="0" bIns="91276" rtlCol="0" anchor="ctr" anchorCtr="0"/>
              <a:lstStyle/>
              <a:p>
                <a:pPr algn="ctr"/>
                <a:endParaRPr lang="en-US" sz="1331" dirty="0">
                  <a:solidFill>
                    <a:srgbClr val="FFFFFF"/>
                  </a:solidFill>
                </a:endParaRPr>
              </a:p>
            </p:txBody>
          </p:sp>
        </p:grpSp>
        <p:sp>
          <p:nvSpPr>
            <p:cNvPr id="45" name="Rectangle 44"/>
            <p:cNvSpPr/>
            <p:nvPr/>
          </p:nvSpPr>
          <p:spPr>
            <a:xfrm>
              <a:off x="4811717" y="2726319"/>
              <a:ext cx="738853" cy="645946"/>
            </a:xfrm>
            <a:prstGeom prst="rect">
              <a:avLst/>
            </a:prstGeom>
          </p:spPr>
          <p:txBody>
            <a:bodyPr wrap="none">
              <a:spAutoFit/>
            </a:bodyPr>
            <a:lstStyle/>
            <a:p>
              <a:pPr algn="ctr"/>
              <a:r>
                <a:rPr lang="en-US" sz="1598" b="1" dirty="0">
                  <a:solidFill>
                    <a:schemeClr val="bg1"/>
                  </a:solidFill>
                  <a:latin typeface="Century Gothic" panose="020B0502020202020204" pitchFamily="34" charset="0"/>
                </a:rPr>
                <a:t>F2</a:t>
              </a:r>
            </a:p>
            <a:p>
              <a:pPr algn="ctr"/>
              <a:r>
                <a:rPr lang="en-US" sz="998" dirty="0">
                  <a:solidFill>
                    <a:schemeClr val="bg1"/>
                  </a:solidFill>
                  <a:latin typeface="Century Gothic" panose="020B0502020202020204" pitchFamily="34" charset="0"/>
                </a:rPr>
                <a:t>Young</a:t>
              </a:r>
            </a:p>
            <a:p>
              <a:pPr algn="ctr"/>
              <a:r>
                <a:rPr lang="en-US" sz="998" dirty="0">
                  <a:solidFill>
                    <a:schemeClr val="bg1"/>
                  </a:solidFill>
                  <a:latin typeface="Century Gothic" panose="020B0502020202020204" pitchFamily="34" charset="0"/>
                </a:rPr>
                <a:t>Accumulators</a:t>
              </a:r>
            </a:p>
          </p:txBody>
        </p:sp>
        <p:sp>
          <p:nvSpPr>
            <p:cNvPr id="46" name="Rectangle 45"/>
            <p:cNvSpPr/>
            <p:nvPr/>
          </p:nvSpPr>
          <p:spPr>
            <a:xfrm>
              <a:off x="4811552" y="2092229"/>
              <a:ext cx="738853" cy="645946"/>
            </a:xfrm>
            <a:prstGeom prst="rect">
              <a:avLst/>
            </a:prstGeom>
          </p:spPr>
          <p:txBody>
            <a:bodyPr wrap="none">
              <a:spAutoFit/>
            </a:bodyPr>
            <a:lstStyle/>
            <a:p>
              <a:pPr algn="ctr"/>
              <a:r>
                <a:rPr lang="en-US" sz="1598" b="1" dirty="0">
                  <a:solidFill>
                    <a:schemeClr val="bg1"/>
                  </a:solidFill>
                  <a:latin typeface="Century Gothic" panose="020B0502020202020204" pitchFamily="34" charset="0"/>
                </a:rPr>
                <a:t>F1</a:t>
              </a:r>
            </a:p>
            <a:p>
              <a:pPr algn="ctr"/>
              <a:r>
                <a:rPr lang="en-US" sz="998" dirty="0">
                  <a:solidFill>
                    <a:schemeClr val="bg1"/>
                  </a:solidFill>
                  <a:latin typeface="Century Gothic" panose="020B0502020202020204" pitchFamily="34" charset="0"/>
                </a:rPr>
                <a:t>Accumulated</a:t>
              </a:r>
            </a:p>
            <a:p>
              <a:pPr algn="ctr"/>
              <a:r>
                <a:rPr lang="en-US" sz="998" dirty="0">
                  <a:solidFill>
                    <a:schemeClr val="bg1"/>
                  </a:solidFill>
                  <a:latin typeface="Century Gothic" panose="020B0502020202020204" pitchFamily="34" charset="0"/>
                </a:rPr>
                <a:t>Wealth</a:t>
              </a:r>
            </a:p>
          </p:txBody>
        </p:sp>
        <p:sp>
          <p:nvSpPr>
            <p:cNvPr id="47" name="Rectangle 46"/>
            <p:cNvSpPr/>
            <p:nvPr/>
          </p:nvSpPr>
          <p:spPr>
            <a:xfrm>
              <a:off x="4861368" y="3487228"/>
              <a:ext cx="644273" cy="645946"/>
            </a:xfrm>
            <a:prstGeom prst="rect">
              <a:avLst/>
            </a:prstGeom>
          </p:spPr>
          <p:txBody>
            <a:bodyPr wrap="none">
              <a:spAutoFit/>
            </a:bodyPr>
            <a:lstStyle/>
            <a:p>
              <a:pPr algn="ctr"/>
              <a:r>
                <a:rPr lang="en-US" sz="1598" b="1" dirty="0">
                  <a:solidFill>
                    <a:schemeClr val="bg1"/>
                  </a:solidFill>
                  <a:latin typeface="Century Gothic" panose="020B0502020202020204" pitchFamily="34" charset="0"/>
                </a:rPr>
                <a:t>F3</a:t>
              </a:r>
            </a:p>
            <a:p>
              <a:pPr algn="ctr"/>
              <a:r>
                <a:rPr lang="en-US" sz="998" dirty="0">
                  <a:solidFill>
                    <a:schemeClr val="bg1"/>
                  </a:solidFill>
                  <a:latin typeface="Century Gothic" panose="020B0502020202020204" pitchFamily="34" charset="0"/>
                </a:rPr>
                <a:t>Mainstream</a:t>
              </a:r>
            </a:p>
            <a:p>
              <a:pPr algn="ctr"/>
              <a:r>
                <a:rPr lang="en-US" sz="998" dirty="0">
                  <a:solidFill>
                    <a:schemeClr val="bg1"/>
                  </a:solidFill>
                  <a:latin typeface="Century Gothic" panose="020B0502020202020204" pitchFamily="34" charset="0"/>
                </a:rPr>
                <a:t>Families</a:t>
              </a:r>
            </a:p>
          </p:txBody>
        </p:sp>
        <p:sp>
          <p:nvSpPr>
            <p:cNvPr id="48" name="Rectangle 47"/>
            <p:cNvSpPr/>
            <p:nvPr/>
          </p:nvSpPr>
          <p:spPr>
            <a:xfrm>
              <a:off x="4898816" y="4184728"/>
              <a:ext cx="564330" cy="645946"/>
            </a:xfrm>
            <a:prstGeom prst="rect">
              <a:avLst/>
            </a:prstGeom>
          </p:spPr>
          <p:txBody>
            <a:bodyPr wrap="none">
              <a:spAutoFit/>
            </a:bodyPr>
            <a:lstStyle/>
            <a:p>
              <a:pPr algn="ctr"/>
              <a:r>
                <a:rPr lang="en-US" sz="1598" b="1" dirty="0">
                  <a:solidFill>
                    <a:schemeClr val="bg1"/>
                  </a:solidFill>
                  <a:latin typeface="Century Gothic" panose="020B0502020202020204" pitchFamily="34" charset="0"/>
                </a:rPr>
                <a:t>F4</a:t>
              </a:r>
            </a:p>
            <a:p>
              <a:pPr algn="ctr"/>
              <a:r>
                <a:rPr lang="en-US" sz="998" dirty="0">
                  <a:solidFill>
                    <a:schemeClr val="bg1"/>
                  </a:solidFill>
                  <a:latin typeface="Century Gothic" panose="020B0502020202020204" pitchFamily="34" charset="0"/>
                </a:rPr>
                <a:t>Sustaining</a:t>
              </a:r>
            </a:p>
            <a:p>
              <a:pPr algn="ctr"/>
              <a:r>
                <a:rPr lang="en-US" sz="998" dirty="0">
                  <a:solidFill>
                    <a:schemeClr val="bg1"/>
                  </a:solidFill>
                  <a:latin typeface="Century Gothic" panose="020B0502020202020204" pitchFamily="34" charset="0"/>
                </a:rPr>
                <a:t>Families</a:t>
              </a:r>
            </a:p>
          </p:txBody>
        </p:sp>
      </p:grpSp>
      <p:sp>
        <p:nvSpPr>
          <p:cNvPr id="53" name="Rounded Rectangle 52"/>
          <p:cNvSpPr/>
          <p:nvPr/>
        </p:nvSpPr>
        <p:spPr>
          <a:xfrm>
            <a:off x="5886512" y="1443554"/>
            <a:ext cx="2948719" cy="921549"/>
          </a:xfrm>
          <a:prstGeom prst="round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7"/>
          </a:p>
        </p:txBody>
      </p:sp>
      <p:sp>
        <p:nvSpPr>
          <p:cNvPr id="54" name="TextBox 53"/>
          <p:cNvSpPr txBox="1"/>
          <p:nvPr/>
        </p:nvSpPr>
        <p:spPr>
          <a:xfrm>
            <a:off x="5962993" y="1508640"/>
            <a:ext cx="2872238" cy="769441"/>
          </a:xfrm>
          <a:prstGeom prst="rect">
            <a:avLst/>
          </a:prstGeom>
          <a:noFill/>
        </p:spPr>
        <p:txBody>
          <a:bodyPr wrap="square" rtlCol="0">
            <a:spAutoFit/>
          </a:bodyPr>
          <a:lstStyle/>
          <a:p>
            <a:r>
              <a:rPr lang="en-US" sz="1100" b="1" dirty="0"/>
              <a:t>FAMILY YEARS</a:t>
            </a:r>
          </a:p>
          <a:p>
            <a:r>
              <a:rPr lang="en-US" sz="1100" dirty="0"/>
              <a:t>Predominantly middle-aged families with children present in the household.</a:t>
            </a:r>
          </a:p>
          <a:p>
            <a:r>
              <a:rPr lang="en-US" sz="1100" dirty="0"/>
              <a:t>Accounts for 35% of U.S. households. </a:t>
            </a:r>
          </a:p>
        </p:txBody>
      </p:sp>
      <p:sp>
        <p:nvSpPr>
          <p:cNvPr id="55" name="Google Shape;4237;p40"/>
          <p:cNvSpPr/>
          <p:nvPr/>
        </p:nvSpPr>
        <p:spPr>
          <a:xfrm>
            <a:off x="2617698" y="3236966"/>
            <a:ext cx="228030" cy="259358"/>
          </a:xfrm>
          <a:custGeom>
            <a:avLst/>
            <a:gdLst/>
            <a:ahLst/>
            <a:cxnLst/>
            <a:rect l="l" t="t" r="r" b="b"/>
            <a:pathLst>
              <a:path w="16989" h="19323" extrusionOk="0">
                <a:moveTo>
                  <a:pt x="8495" y="2378"/>
                </a:moveTo>
                <a:cubicBezTo>
                  <a:pt x="9434" y="2378"/>
                  <a:pt x="10195" y="3136"/>
                  <a:pt x="10195" y="4075"/>
                </a:cubicBezTo>
                <a:lnTo>
                  <a:pt x="10195" y="4642"/>
                </a:lnTo>
                <a:lnTo>
                  <a:pt x="6798" y="4642"/>
                </a:lnTo>
                <a:lnTo>
                  <a:pt x="6798" y="4075"/>
                </a:lnTo>
                <a:cubicBezTo>
                  <a:pt x="6798" y="3136"/>
                  <a:pt x="7556" y="2378"/>
                  <a:pt x="8495" y="2378"/>
                </a:cubicBezTo>
                <a:close/>
                <a:moveTo>
                  <a:pt x="4242" y="1130"/>
                </a:moveTo>
                <a:cubicBezTo>
                  <a:pt x="4665" y="1130"/>
                  <a:pt x="5096" y="1267"/>
                  <a:pt x="5469" y="1565"/>
                </a:cubicBezTo>
                <a:lnTo>
                  <a:pt x="6330" y="2251"/>
                </a:lnTo>
                <a:cubicBezTo>
                  <a:pt x="5901" y="2761"/>
                  <a:pt x="5662" y="3407"/>
                  <a:pt x="5665" y="4075"/>
                </a:cubicBezTo>
                <a:lnTo>
                  <a:pt x="5665" y="4642"/>
                </a:lnTo>
                <a:lnTo>
                  <a:pt x="3872" y="4642"/>
                </a:lnTo>
                <a:cubicBezTo>
                  <a:pt x="3870" y="4642"/>
                  <a:pt x="3869" y="4642"/>
                  <a:pt x="3867" y="4642"/>
                </a:cubicBezTo>
                <a:cubicBezTo>
                  <a:pt x="2879" y="4642"/>
                  <a:pt x="2127" y="3756"/>
                  <a:pt x="2290" y="2782"/>
                </a:cubicBezTo>
                <a:cubicBezTo>
                  <a:pt x="2459" y="1765"/>
                  <a:pt x="3331" y="1130"/>
                  <a:pt x="4242" y="1130"/>
                </a:cubicBezTo>
                <a:close/>
                <a:moveTo>
                  <a:pt x="12746" y="1131"/>
                </a:moveTo>
                <a:cubicBezTo>
                  <a:pt x="13657" y="1131"/>
                  <a:pt x="14530" y="1767"/>
                  <a:pt x="14700" y="2782"/>
                </a:cubicBezTo>
                <a:cubicBezTo>
                  <a:pt x="14862" y="3756"/>
                  <a:pt x="14110" y="4642"/>
                  <a:pt x="13122" y="4642"/>
                </a:cubicBezTo>
                <a:cubicBezTo>
                  <a:pt x="13121" y="4642"/>
                  <a:pt x="13119" y="4642"/>
                  <a:pt x="13117" y="4642"/>
                </a:cubicBezTo>
                <a:lnTo>
                  <a:pt x="11327" y="4642"/>
                </a:lnTo>
                <a:lnTo>
                  <a:pt x="11327" y="4075"/>
                </a:lnTo>
                <a:cubicBezTo>
                  <a:pt x="11327" y="3407"/>
                  <a:pt x="11088" y="2761"/>
                  <a:pt x="10660" y="2251"/>
                </a:cubicBezTo>
                <a:lnTo>
                  <a:pt x="11523" y="1565"/>
                </a:lnTo>
                <a:cubicBezTo>
                  <a:pt x="11895" y="1267"/>
                  <a:pt x="12325" y="1131"/>
                  <a:pt x="12746" y="1131"/>
                </a:cubicBezTo>
                <a:close/>
                <a:moveTo>
                  <a:pt x="6798" y="5775"/>
                </a:moveTo>
                <a:lnTo>
                  <a:pt x="6798" y="8039"/>
                </a:lnTo>
                <a:lnTo>
                  <a:pt x="1136" y="8039"/>
                </a:lnTo>
                <a:lnTo>
                  <a:pt x="1136" y="6339"/>
                </a:lnTo>
                <a:cubicBezTo>
                  <a:pt x="1136" y="6025"/>
                  <a:pt x="1387" y="5775"/>
                  <a:pt x="1701" y="5775"/>
                </a:cubicBezTo>
                <a:close/>
                <a:moveTo>
                  <a:pt x="15288" y="5775"/>
                </a:moveTo>
                <a:cubicBezTo>
                  <a:pt x="15602" y="5775"/>
                  <a:pt x="15856" y="6025"/>
                  <a:pt x="15856" y="6339"/>
                </a:cubicBezTo>
                <a:lnTo>
                  <a:pt x="15856" y="8039"/>
                </a:lnTo>
                <a:lnTo>
                  <a:pt x="10195" y="8039"/>
                </a:lnTo>
                <a:lnTo>
                  <a:pt x="10195" y="5775"/>
                </a:lnTo>
                <a:close/>
                <a:moveTo>
                  <a:pt x="6798" y="9171"/>
                </a:moveTo>
                <a:lnTo>
                  <a:pt x="6798" y="11361"/>
                </a:lnTo>
                <a:lnTo>
                  <a:pt x="2269" y="11361"/>
                </a:lnTo>
                <a:lnTo>
                  <a:pt x="2269" y="9171"/>
                </a:lnTo>
                <a:close/>
                <a:moveTo>
                  <a:pt x="14724" y="9171"/>
                </a:moveTo>
                <a:lnTo>
                  <a:pt x="14724" y="11361"/>
                </a:lnTo>
                <a:lnTo>
                  <a:pt x="10195" y="11361"/>
                </a:lnTo>
                <a:lnTo>
                  <a:pt x="10195" y="9171"/>
                </a:lnTo>
                <a:close/>
                <a:moveTo>
                  <a:pt x="6798" y="12493"/>
                </a:moveTo>
                <a:lnTo>
                  <a:pt x="6798" y="13625"/>
                </a:lnTo>
                <a:lnTo>
                  <a:pt x="2269" y="13625"/>
                </a:lnTo>
                <a:lnTo>
                  <a:pt x="2269" y="12493"/>
                </a:lnTo>
                <a:close/>
                <a:moveTo>
                  <a:pt x="14724" y="12493"/>
                </a:moveTo>
                <a:lnTo>
                  <a:pt x="14724" y="13625"/>
                </a:lnTo>
                <a:lnTo>
                  <a:pt x="10195" y="13625"/>
                </a:lnTo>
                <a:lnTo>
                  <a:pt x="10195" y="12493"/>
                </a:lnTo>
                <a:close/>
                <a:moveTo>
                  <a:pt x="6798" y="14757"/>
                </a:moveTo>
                <a:lnTo>
                  <a:pt x="6798" y="18191"/>
                </a:lnTo>
                <a:lnTo>
                  <a:pt x="2833" y="18191"/>
                </a:lnTo>
                <a:cubicBezTo>
                  <a:pt x="2519" y="18191"/>
                  <a:pt x="2269" y="17937"/>
                  <a:pt x="2269" y="17626"/>
                </a:cubicBezTo>
                <a:lnTo>
                  <a:pt x="2269" y="14757"/>
                </a:lnTo>
                <a:close/>
                <a:moveTo>
                  <a:pt x="9062" y="5775"/>
                </a:moveTo>
                <a:lnTo>
                  <a:pt x="9062" y="18191"/>
                </a:lnTo>
                <a:lnTo>
                  <a:pt x="7930" y="18191"/>
                </a:lnTo>
                <a:lnTo>
                  <a:pt x="7930" y="5775"/>
                </a:lnTo>
                <a:close/>
                <a:moveTo>
                  <a:pt x="14724" y="14757"/>
                </a:moveTo>
                <a:lnTo>
                  <a:pt x="14724" y="17626"/>
                </a:lnTo>
                <a:cubicBezTo>
                  <a:pt x="14724" y="17937"/>
                  <a:pt x="14470" y="18191"/>
                  <a:pt x="14156" y="18191"/>
                </a:cubicBezTo>
                <a:lnTo>
                  <a:pt x="10195" y="18191"/>
                </a:lnTo>
                <a:lnTo>
                  <a:pt x="10195" y="14757"/>
                </a:lnTo>
                <a:close/>
                <a:moveTo>
                  <a:pt x="4235" y="0"/>
                </a:moveTo>
                <a:cubicBezTo>
                  <a:pt x="3860" y="0"/>
                  <a:pt x="3484" y="68"/>
                  <a:pt x="3123" y="207"/>
                </a:cubicBezTo>
                <a:cubicBezTo>
                  <a:pt x="2096" y="599"/>
                  <a:pt x="1351" y="1508"/>
                  <a:pt x="1172" y="2595"/>
                </a:cubicBezTo>
                <a:cubicBezTo>
                  <a:pt x="1052" y="3314"/>
                  <a:pt x="1224" y="4050"/>
                  <a:pt x="1653" y="4642"/>
                </a:cubicBezTo>
                <a:cubicBezTo>
                  <a:pt x="732" y="4666"/>
                  <a:pt x="1" y="5421"/>
                  <a:pt x="1" y="6339"/>
                </a:cubicBezTo>
                <a:lnTo>
                  <a:pt x="4" y="8604"/>
                </a:lnTo>
                <a:cubicBezTo>
                  <a:pt x="4" y="8918"/>
                  <a:pt x="255" y="9171"/>
                  <a:pt x="569" y="9171"/>
                </a:cubicBezTo>
                <a:lnTo>
                  <a:pt x="1136" y="9171"/>
                </a:lnTo>
                <a:lnTo>
                  <a:pt x="1136" y="17626"/>
                </a:lnTo>
                <a:cubicBezTo>
                  <a:pt x="1136" y="18562"/>
                  <a:pt x="1894" y="19323"/>
                  <a:pt x="2833" y="19323"/>
                </a:cubicBezTo>
                <a:lnTo>
                  <a:pt x="14156" y="19323"/>
                </a:lnTo>
                <a:cubicBezTo>
                  <a:pt x="15095" y="19323"/>
                  <a:pt x="15853" y="18562"/>
                  <a:pt x="15856" y="17626"/>
                </a:cubicBezTo>
                <a:lnTo>
                  <a:pt x="15856" y="9171"/>
                </a:lnTo>
                <a:lnTo>
                  <a:pt x="16421" y="9171"/>
                </a:lnTo>
                <a:cubicBezTo>
                  <a:pt x="16735" y="9171"/>
                  <a:pt x="16988" y="8918"/>
                  <a:pt x="16988" y="8604"/>
                </a:cubicBezTo>
                <a:lnTo>
                  <a:pt x="16988" y="6339"/>
                </a:lnTo>
                <a:cubicBezTo>
                  <a:pt x="16988" y="5418"/>
                  <a:pt x="16255" y="4666"/>
                  <a:pt x="15337" y="4642"/>
                </a:cubicBezTo>
                <a:cubicBezTo>
                  <a:pt x="15762" y="4050"/>
                  <a:pt x="15938" y="3314"/>
                  <a:pt x="15817" y="2595"/>
                </a:cubicBezTo>
                <a:cubicBezTo>
                  <a:pt x="15636" y="1508"/>
                  <a:pt x="14893" y="599"/>
                  <a:pt x="13866" y="207"/>
                </a:cubicBezTo>
                <a:cubicBezTo>
                  <a:pt x="13506" y="68"/>
                  <a:pt x="13129" y="0"/>
                  <a:pt x="12755" y="0"/>
                </a:cubicBezTo>
                <a:cubicBezTo>
                  <a:pt x="12061" y="0"/>
                  <a:pt x="11376" y="233"/>
                  <a:pt x="10817" y="681"/>
                </a:cubicBezTo>
                <a:lnTo>
                  <a:pt x="9742" y="1535"/>
                </a:lnTo>
                <a:cubicBezTo>
                  <a:pt x="9348" y="1340"/>
                  <a:pt x="8920" y="1243"/>
                  <a:pt x="8494" y="1243"/>
                </a:cubicBezTo>
                <a:cubicBezTo>
                  <a:pt x="8067" y="1243"/>
                  <a:pt x="7640" y="1340"/>
                  <a:pt x="7248" y="1535"/>
                </a:cubicBezTo>
                <a:lnTo>
                  <a:pt x="6173" y="681"/>
                </a:lnTo>
                <a:cubicBezTo>
                  <a:pt x="5614" y="233"/>
                  <a:pt x="4928" y="0"/>
                  <a:pt x="4235" y="0"/>
                </a:cubicBezTo>
                <a:close/>
              </a:path>
            </a:pathLst>
          </a:custGeom>
          <a:solidFill>
            <a:schemeClr val="accent4"/>
          </a:solidFill>
          <a:ln>
            <a:noFill/>
          </a:ln>
        </p:spPr>
        <p:txBody>
          <a:bodyPr spcFirstLastPara="1" wrap="square" lIns="243300" tIns="243300" rIns="243300" bIns="243300" anchor="ctr" anchorCtr="0">
            <a:noAutofit/>
          </a:bodyPr>
          <a:lstStyle/>
          <a:p>
            <a:endParaRPr sz="3793">
              <a:solidFill>
                <a:srgbClr val="435D74"/>
              </a:solidFill>
            </a:endParaRPr>
          </a:p>
        </p:txBody>
      </p:sp>
      <p:grpSp>
        <p:nvGrpSpPr>
          <p:cNvPr id="56" name="Group 55"/>
          <p:cNvGrpSpPr/>
          <p:nvPr/>
        </p:nvGrpSpPr>
        <p:grpSpPr>
          <a:xfrm>
            <a:off x="2592573" y="3859856"/>
            <a:ext cx="280983" cy="286131"/>
            <a:chOff x="3528512" y="3573108"/>
            <a:chExt cx="611497" cy="622699"/>
          </a:xfrm>
          <a:solidFill>
            <a:schemeClr val="accent4"/>
          </a:solidFill>
        </p:grpSpPr>
        <p:sp>
          <p:nvSpPr>
            <p:cNvPr id="57" name="Google Shape;5981;p44"/>
            <p:cNvSpPr/>
            <p:nvPr/>
          </p:nvSpPr>
          <p:spPr>
            <a:xfrm>
              <a:off x="3613665" y="3859865"/>
              <a:ext cx="445860" cy="199737"/>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grpFill/>
            <a:ln>
              <a:noFill/>
            </a:ln>
          </p:spPr>
          <p:txBody>
            <a:bodyPr spcFirstLastPara="1" wrap="square" lIns="121681" tIns="121681" rIns="121681" bIns="121681" anchor="ctr" anchorCtr="0">
              <a:noAutofit/>
            </a:bodyPr>
            <a:lstStyle/>
            <a:p>
              <a:endParaRPr sz="1347"/>
            </a:p>
          </p:txBody>
        </p:sp>
        <p:sp>
          <p:nvSpPr>
            <p:cNvPr id="58" name="Google Shape;5982;p44"/>
            <p:cNvSpPr/>
            <p:nvPr/>
          </p:nvSpPr>
          <p:spPr>
            <a:xfrm>
              <a:off x="3528512" y="3573108"/>
              <a:ext cx="611497" cy="622699"/>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grpFill/>
            <a:ln>
              <a:noFill/>
            </a:ln>
          </p:spPr>
          <p:txBody>
            <a:bodyPr spcFirstLastPara="1" wrap="square" lIns="121681" tIns="121681" rIns="121681" bIns="121681" anchor="ctr" anchorCtr="0">
              <a:noAutofit/>
            </a:bodyPr>
            <a:lstStyle/>
            <a:p>
              <a:endParaRPr sz="1347"/>
            </a:p>
          </p:txBody>
        </p:sp>
      </p:grpSp>
      <p:grpSp>
        <p:nvGrpSpPr>
          <p:cNvPr id="59" name="Group 58"/>
          <p:cNvGrpSpPr/>
          <p:nvPr/>
        </p:nvGrpSpPr>
        <p:grpSpPr>
          <a:xfrm>
            <a:off x="3907611" y="3202734"/>
            <a:ext cx="332302" cy="315452"/>
            <a:chOff x="5238300" y="1662013"/>
            <a:chExt cx="560146" cy="531743"/>
          </a:xfrm>
          <a:solidFill>
            <a:schemeClr val="accent4"/>
          </a:solidFill>
        </p:grpSpPr>
        <p:sp>
          <p:nvSpPr>
            <p:cNvPr id="60" name="Google Shape;4128;p40"/>
            <p:cNvSpPr/>
            <p:nvPr/>
          </p:nvSpPr>
          <p:spPr>
            <a:xfrm>
              <a:off x="5238300" y="1662013"/>
              <a:ext cx="560146" cy="531743"/>
            </a:xfrm>
            <a:custGeom>
              <a:avLst/>
              <a:gdLst/>
              <a:ahLst/>
              <a:cxnLst/>
              <a:rect l="l" t="t" r="r" b="b"/>
              <a:pathLst>
                <a:path w="19978" h="18965" extrusionOk="0">
                  <a:moveTo>
                    <a:pt x="10490" y="1134"/>
                  </a:moveTo>
                  <a:cubicBezTo>
                    <a:pt x="15095" y="1134"/>
                    <a:pt x="18839" y="4878"/>
                    <a:pt x="18839" y="9483"/>
                  </a:cubicBezTo>
                  <a:cubicBezTo>
                    <a:pt x="18839" y="14087"/>
                    <a:pt x="15095" y="17832"/>
                    <a:pt x="10490" y="17832"/>
                  </a:cubicBezTo>
                  <a:cubicBezTo>
                    <a:pt x="5886" y="17832"/>
                    <a:pt x="2142" y="14087"/>
                    <a:pt x="2142" y="9483"/>
                  </a:cubicBezTo>
                  <a:cubicBezTo>
                    <a:pt x="2142" y="4878"/>
                    <a:pt x="5886" y="1134"/>
                    <a:pt x="10490" y="1134"/>
                  </a:cubicBezTo>
                  <a:close/>
                  <a:moveTo>
                    <a:pt x="10488" y="0"/>
                  </a:moveTo>
                  <a:cubicBezTo>
                    <a:pt x="6717" y="0"/>
                    <a:pt x="3222" y="2259"/>
                    <a:pt x="1731" y="5853"/>
                  </a:cubicBezTo>
                  <a:cubicBezTo>
                    <a:pt x="1" y="10032"/>
                    <a:pt x="1462" y="14854"/>
                    <a:pt x="5222" y="17367"/>
                  </a:cubicBezTo>
                  <a:cubicBezTo>
                    <a:pt x="6828" y="18439"/>
                    <a:pt x="8663" y="18964"/>
                    <a:pt x="10487" y="18964"/>
                  </a:cubicBezTo>
                  <a:cubicBezTo>
                    <a:pt x="12934" y="18964"/>
                    <a:pt x="15362" y="18020"/>
                    <a:pt x="17194" y="16186"/>
                  </a:cubicBezTo>
                  <a:cubicBezTo>
                    <a:pt x="18978" y="14414"/>
                    <a:pt x="19978" y="11998"/>
                    <a:pt x="19972" y="9483"/>
                  </a:cubicBezTo>
                  <a:cubicBezTo>
                    <a:pt x="19972" y="4960"/>
                    <a:pt x="16777" y="1065"/>
                    <a:pt x="12341" y="183"/>
                  </a:cubicBezTo>
                  <a:cubicBezTo>
                    <a:pt x="11721" y="60"/>
                    <a:pt x="11101" y="0"/>
                    <a:pt x="10488" y="0"/>
                  </a:cubicBezTo>
                  <a:close/>
                </a:path>
              </a:pathLst>
            </a:custGeom>
            <a:grpFill/>
            <a:ln>
              <a:noFill/>
            </a:ln>
          </p:spPr>
          <p:txBody>
            <a:bodyPr spcFirstLastPara="1" wrap="square" lIns="243300" tIns="243300" rIns="243300" bIns="243300" anchor="ctr" anchorCtr="0">
              <a:noAutofit/>
            </a:bodyPr>
            <a:lstStyle/>
            <a:p>
              <a:endParaRPr sz="3793">
                <a:solidFill>
                  <a:srgbClr val="435D74"/>
                </a:solidFill>
              </a:endParaRPr>
            </a:p>
          </p:txBody>
        </p:sp>
        <p:sp>
          <p:nvSpPr>
            <p:cNvPr id="61" name="Google Shape;4129;p40"/>
            <p:cNvSpPr/>
            <p:nvPr/>
          </p:nvSpPr>
          <p:spPr>
            <a:xfrm>
              <a:off x="5335929" y="1731380"/>
              <a:ext cx="393012" cy="393010"/>
            </a:xfrm>
            <a:custGeom>
              <a:avLst/>
              <a:gdLst/>
              <a:ahLst/>
              <a:cxnLst/>
              <a:rect l="l" t="t" r="r" b="b"/>
              <a:pathLst>
                <a:path w="14017" h="14017" extrusionOk="0">
                  <a:moveTo>
                    <a:pt x="7008" y="1133"/>
                  </a:moveTo>
                  <a:cubicBezTo>
                    <a:pt x="10248" y="1133"/>
                    <a:pt x="12884" y="3769"/>
                    <a:pt x="12884" y="7009"/>
                  </a:cubicBezTo>
                  <a:cubicBezTo>
                    <a:pt x="12884" y="10249"/>
                    <a:pt x="10248" y="12885"/>
                    <a:pt x="7008" y="12885"/>
                  </a:cubicBezTo>
                  <a:cubicBezTo>
                    <a:pt x="3769" y="12885"/>
                    <a:pt x="1133" y="10249"/>
                    <a:pt x="1133" y="7009"/>
                  </a:cubicBezTo>
                  <a:cubicBezTo>
                    <a:pt x="1133" y="3769"/>
                    <a:pt x="3769" y="1133"/>
                    <a:pt x="7008" y="1133"/>
                  </a:cubicBezTo>
                  <a:close/>
                  <a:moveTo>
                    <a:pt x="7008" y="1"/>
                  </a:moveTo>
                  <a:cubicBezTo>
                    <a:pt x="3144" y="1"/>
                    <a:pt x="0" y="3144"/>
                    <a:pt x="0" y="7009"/>
                  </a:cubicBezTo>
                  <a:cubicBezTo>
                    <a:pt x="0" y="10874"/>
                    <a:pt x="3144" y="14017"/>
                    <a:pt x="7008" y="14017"/>
                  </a:cubicBezTo>
                  <a:cubicBezTo>
                    <a:pt x="10873" y="14017"/>
                    <a:pt x="14017" y="10874"/>
                    <a:pt x="14017" y="7009"/>
                  </a:cubicBezTo>
                  <a:cubicBezTo>
                    <a:pt x="14017" y="3144"/>
                    <a:pt x="10873" y="1"/>
                    <a:pt x="7008" y="1"/>
                  </a:cubicBezTo>
                  <a:close/>
                </a:path>
              </a:pathLst>
            </a:custGeom>
            <a:grpFill/>
            <a:ln>
              <a:noFill/>
            </a:ln>
          </p:spPr>
          <p:txBody>
            <a:bodyPr spcFirstLastPara="1" wrap="square" lIns="243300" tIns="243300" rIns="243300" bIns="243300" anchor="ctr" anchorCtr="0">
              <a:noAutofit/>
            </a:bodyPr>
            <a:lstStyle/>
            <a:p>
              <a:endParaRPr sz="3793">
                <a:solidFill>
                  <a:srgbClr val="435D74"/>
                </a:solidFill>
              </a:endParaRPr>
            </a:p>
          </p:txBody>
        </p:sp>
        <p:sp>
          <p:nvSpPr>
            <p:cNvPr id="62" name="Google Shape;4130;p40"/>
            <p:cNvSpPr/>
            <p:nvPr/>
          </p:nvSpPr>
          <p:spPr>
            <a:xfrm>
              <a:off x="5473232" y="1792419"/>
              <a:ext cx="118405" cy="270933"/>
            </a:xfrm>
            <a:custGeom>
              <a:avLst/>
              <a:gdLst/>
              <a:ahLst/>
              <a:cxnLst/>
              <a:rect l="l" t="t" r="r" b="b"/>
              <a:pathLst>
                <a:path w="4223" h="9663" extrusionOk="0">
                  <a:moveTo>
                    <a:pt x="2111" y="1"/>
                  </a:moveTo>
                  <a:cubicBezTo>
                    <a:pt x="1797" y="1"/>
                    <a:pt x="1547" y="254"/>
                    <a:pt x="1547" y="568"/>
                  </a:cubicBezTo>
                  <a:lnTo>
                    <a:pt x="1547" y="1504"/>
                  </a:lnTo>
                  <a:cubicBezTo>
                    <a:pt x="599" y="1785"/>
                    <a:pt x="1" y="2718"/>
                    <a:pt x="143" y="3697"/>
                  </a:cubicBezTo>
                  <a:cubicBezTo>
                    <a:pt x="285" y="4675"/>
                    <a:pt x="1124" y="5399"/>
                    <a:pt x="2111" y="5399"/>
                  </a:cubicBezTo>
                  <a:cubicBezTo>
                    <a:pt x="2872" y="5399"/>
                    <a:pt x="3256" y="6320"/>
                    <a:pt x="2715" y="6858"/>
                  </a:cubicBezTo>
                  <a:cubicBezTo>
                    <a:pt x="2542" y="7033"/>
                    <a:pt x="2328" y="7111"/>
                    <a:pt x="2118" y="7111"/>
                  </a:cubicBezTo>
                  <a:cubicBezTo>
                    <a:pt x="1679" y="7111"/>
                    <a:pt x="1257" y="6769"/>
                    <a:pt x="1257" y="6254"/>
                  </a:cubicBezTo>
                  <a:cubicBezTo>
                    <a:pt x="1257" y="5940"/>
                    <a:pt x="1003" y="5686"/>
                    <a:pt x="689" y="5686"/>
                  </a:cubicBezTo>
                  <a:cubicBezTo>
                    <a:pt x="378" y="5686"/>
                    <a:pt x="125" y="5940"/>
                    <a:pt x="125" y="6254"/>
                  </a:cubicBezTo>
                  <a:cubicBezTo>
                    <a:pt x="125" y="7133"/>
                    <a:pt x="701" y="7909"/>
                    <a:pt x="1547" y="8159"/>
                  </a:cubicBezTo>
                  <a:lnTo>
                    <a:pt x="1547" y="9098"/>
                  </a:lnTo>
                  <a:cubicBezTo>
                    <a:pt x="1547" y="9409"/>
                    <a:pt x="1797" y="9663"/>
                    <a:pt x="2111" y="9663"/>
                  </a:cubicBezTo>
                  <a:cubicBezTo>
                    <a:pt x="2425" y="9663"/>
                    <a:pt x="2679" y="9409"/>
                    <a:pt x="2679" y="9098"/>
                  </a:cubicBezTo>
                  <a:lnTo>
                    <a:pt x="2679" y="8159"/>
                  </a:lnTo>
                  <a:cubicBezTo>
                    <a:pt x="3624" y="7878"/>
                    <a:pt x="4222" y="6945"/>
                    <a:pt x="4080" y="5967"/>
                  </a:cubicBezTo>
                  <a:cubicBezTo>
                    <a:pt x="3939" y="4991"/>
                    <a:pt x="3102" y="4267"/>
                    <a:pt x="2118" y="4267"/>
                  </a:cubicBezTo>
                  <a:cubicBezTo>
                    <a:pt x="2116" y="4267"/>
                    <a:pt x="2114" y="4267"/>
                    <a:pt x="2111" y="4267"/>
                  </a:cubicBezTo>
                  <a:cubicBezTo>
                    <a:pt x="2106" y="4267"/>
                    <a:pt x="2100" y="4267"/>
                    <a:pt x="2095" y="4267"/>
                  </a:cubicBezTo>
                  <a:cubicBezTo>
                    <a:pt x="1622" y="4267"/>
                    <a:pt x="1239" y="3884"/>
                    <a:pt x="1239" y="3410"/>
                  </a:cubicBezTo>
                  <a:cubicBezTo>
                    <a:pt x="1239" y="2935"/>
                    <a:pt x="1622" y="2555"/>
                    <a:pt x="2095" y="2555"/>
                  </a:cubicBezTo>
                  <a:cubicBezTo>
                    <a:pt x="2100" y="2555"/>
                    <a:pt x="2106" y="2555"/>
                    <a:pt x="2111" y="2555"/>
                  </a:cubicBezTo>
                  <a:cubicBezTo>
                    <a:pt x="2582" y="2555"/>
                    <a:pt x="2966" y="2939"/>
                    <a:pt x="2966" y="3410"/>
                  </a:cubicBezTo>
                  <a:cubicBezTo>
                    <a:pt x="2966" y="3724"/>
                    <a:pt x="3220" y="3977"/>
                    <a:pt x="3534" y="3977"/>
                  </a:cubicBezTo>
                  <a:cubicBezTo>
                    <a:pt x="3845" y="3977"/>
                    <a:pt x="4098" y="3724"/>
                    <a:pt x="4098" y="3410"/>
                  </a:cubicBezTo>
                  <a:cubicBezTo>
                    <a:pt x="4098" y="2531"/>
                    <a:pt x="3522" y="1755"/>
                    <a:pt x="2679" y="1504"/>
                  </a:cubicBezTo>
                  <a:lnTo>
                    <a:pt x="2679" y="568"/>
                  </a:lnTo>
                  <a:cubicBezTo>
                    <a:pt x="2679" y="254"/>
                    <a:pt x="2425" y="1"/>
                    <a:pt x="2111" y="1"/>
                  </a:cubicBezTo>
                  <a:close/>
                </a:path>
              </a:pathLst>
            </a:custGeom>
            <a:grpFill/>
            <a:ln>
              <a:noFill/>
            </a:ln>
          </p:spPr>
          <p:txBody>
            <a:bodyPr spcFirstLastPara="1" wrap="square" lIns="243300" tIns="243300" rIns="243300" bIns="243300" anchor="ctr" anchorCtr="0">
              <a:noAutofit/>
            </a:bodyPr>
            <a:lstStyle/>
            <a:p>
              <a:endParaRPr sz="3793">
                <a:solidFill>
                  <a:srgbClr val="435D74"/>
                </a:solidFill>
              </a:endParaRPr>
            </a:p>
          </p:txBody>
        </p:sp>
      </p:grpSp>
      <p:grpSp>
        <p:nvGrpSpPr>
          <p:cNvPr id="63" name="Google Shape;4090;p40"/>
          <p:cNvGrpSpPr/>
          <p:nvPr/>
        </p:nvGrpSpPr>
        <p:grpSpPr>
          <a:xfrm>
            <a:off x="3906788" y="3846841"/>
            <a:ext cx="294457" cy="290680"/>
            <a:chOff x="6546280" y="1426974"/>
            <a:chExt cx="489450" cy="483175"/>
          </a:xfrm>
          <a:solidFill>
            <a:schemeClr val="accent4"/>
          </a:solidFill>
        </p:grpSpPr>
        <p:sp>
          <p:nvSpPr>
            <p:cNvPr id="64" name="Google Shape;4091;p40"/>
            <p:cNvSpPr/>
            <p:nvPr/>
          </p:nvSpPr>
          <p:spPr>
            <a:xfrm>
              <a:off x="6546280" y="1426974"/>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grpFill/>
            <a:ln>
              <a:noFill/>
            </a:ln>
          </p:spPr>
          <p:txBody>
            <a:bodyPr spcFirstLastPara="1" wrap="square" lIns="243300" tIns="243300" rIns="243300" bIns="243300" anchor="ctr" anchorCtr="0">
              <a:noAutofit/>
            </a:bodyPr>
            <a:lstStyle/>
            <a:p>
              <a:endParaRPr sz="3793">
                <a:solidFill>
                  <a:srgbClr val="435D74"/>
                </a:solidFill>
              </a:endParaRPr>
            </a:p>
          </p:txBody>
        </p:sp>
        <p:sp>
          <p:nvSpPr>
            <p:cNvPr id="65" name="Google Shape;4092;p40"/>
            <p:cNvSpPr/>
            <p:nvPr/>
          </p:nvSpPr>
          <p:spPr>
            <a:xfrm>
              <a:off x="6734831"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grpFill/>
            <a:ln>
              <a:noFill/>
            </a:ln>
          </p:spPr>
          <p:txBody>
            <a:bodyPr spcFirstLastPara="1" wrap="square" lIns="243300" tIns="243300" rIns="243300" bIns="243300" anchor="ctr" anchorCtr="0">
              <a:noAutofit/>
            </a:bodyPr>
            <a:lstStyle/>
            <a:p>
              <a:endParaRPr sz="3793">
                <a:solidFill>
                  <a:srgbClr val="435D74"/>
                </a:solidFill>
              </a:endParaRPr>
            </a:p>
          </p:txBody>
        </p:sp>
        <p:sp>
          <p:nvSpPr>
            <p:cNvPr id="66" name="Google Shape;4093;p40"/>
            <p:cNvSpPr/>
            <p:nvPr/>
          </p:nvSpPr>
          <p:spPr>
            <a:xfrm>
              <a:off x="6793331"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grpFill/>
            <a:ln>
              <a:noFill/>
            </a:ln>
          </p:spPr>
          <p:txBody>
            <a:bodyPr spcFirstLastPara="1" wrap="square" lIns="243300" tIns="243300" rIns="243300" bIns="243300" anchor="ctr" anchorCtr="0">
              <a:noAutofit/>
            </a:bodyPr>
            <a:lstStyle/>
            <a:p>
              <a:endParaRPr sz="3793">
                <a:solidFill>
                  <a:srgbClr val="435D74"/>
                </a:solidFill>
              </a:endParaRPr>
            </a:p>
          </p:txBody>
        </p:sp>
      </p:grpSp>
      <p:sp>
        <p:nvSpPr>
          <p:cNvPr id="67" name="Rounded Rectangle 66"/>
          <p:cNvSpPr/>
          <p:nvPr/>
        </p:nvSpPr>
        <p:spPr>
          <a:xfrm>
            <a:off x="5863337" y="2972811"/>
            <a:ext cx="2721101" cy="1443366"/>
          </a:xfrm>
          <a:prstGeom prst="round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7" dirty="0"/>
          </a:p>
        </p:txBody>
      </p:sp>
      <p:sp>
        <p:nvSpPr>
          <p:cNvPr id="68" name="Rectangle 67"/>
          <p:cNvSpPr/>
          <p:nvPr/>
        </p:nvSpPr>
        <p:spPr>
          <a:xfrm>
            <a:off x="2898319" y="3175657"/>
            <a:ext cx="574196" cy="430887"/>
          </a:xfrm>
          <a:prstGeom prst="rect">
            <a:avLst/>
          </a:prstGeom>
        </p:spPr>
        <p:txBody>
          <a:bodyPr wrap="none">
            <a:spAutoFit/>
          </a:bodyPr>
          <a:lstStyle/>
          <a:p>
            <a:r>
              <a:rPr lang="en-US" sz="1100" dirty="0" smtClean="0"/>
              <a:t>Ages</a:t>
            </a:r>
            <a:r>
              <a:rPr lang="en-US" sz="1100" b="1" dirty="0" smtClean="0"/>
              <a:t> </a:t>
            </a:r>
            <a:br>
              <a:rPr lang="en-US" sz="1100" b="1" dirty="0" smtClean="0"/>
            </a:br>
            <a:r>
              <a:rPr lang="en-US" sz="1100" b="1" dirty="0" smtClean="0"/>
              <a:t>25-64</a:t>
            </a:r>
            <a:endParaRPr lang="en-US" sz="1100" dirty="0"/>
          </a:p>
        </p:txBody>
      </p:sp>
      <p:sp>
        <p:nvSpPr>
          <p:cNvPr id="69" name="Rectangle 68"/>
          <p:cNvSpPr/>
          <p:nvPr/>
        </p:nvSpPr>
        <p:spPr>
          <a:xfrm>
            <a:off x="2874109" y="3708782"/>
            <a:ext cx="948628" cy="600164"/>
          </a:xfrm>
          <a:prstGeom prst="rect">
            <a:avLst/>
          </a:prstGeom>
        </p:spPr>
        <p:txBody>
          <a:bodyPr wrap="square">
            <a:spAutoFit/>
          </a:bodyPr>
          <a:lstStyle/>
          <a:p>
            <a:r>
              <a:rPr lang="en-US" sz="1100" dirty="0"/>
              <a:t>Mostly </a:t>
            </a:r>
            <a:r>
              <a:rPr lang="en-US" sz="1100" b="1" dirty="0" smtClean="0"/>
              <a:t>College Educated</a:t>
            </a:r>
            <a:endParaRPr lang="en-US" sz="1100" b="1" dirty="0"/>
          </a:p>
        </p:txBody>
      </p:sp>
      <p:sp>
        <p:nvSpPr>
          <p:cNvPr id="70" name="Rectangle 69"/>
          <p:cNvSpPr/>
          <p:nvPr/>
        </p:nvSpPr>
        <p:spPr>
          <a:xfrm>
            <a:off x="4189957" y="3151733"/>
            <a:ext cx="1331792" cy="615553"/>
          </a:xfrm>
          <a:prstGeom prst="rect">
            <a:avLst/>
          </a:prstGeom>
        </p:spPr>
        <p:txBody>
          <a:bodyPr wrap="square">
            <a:spAutoFit/>
          </a:bodyPr>
          <a:lstStyle/>
          <a:p>
            <a:r>
              <a:rPr lang="en-US" sz="1100" b="1" dirty="0"/>
              <a:t>$71,732 </a:t>
            </a:r>
            <a:r>
              <a:rPr lang="en-US" sz="1100" dirty="0" smtClean="0"/>
              <a:t>Median Household </a:t>
            </a:r>
            <a:r>
              <a:rPr lang="en-US" sz="1100" b="1" dirty="0" smtClean="0"/>
              <a:t>Income</a:t>
            </a:r>
            <a:endParaRPr lang="en-US" sz="1100" b="1" dirty="0"/>
          </a:p>
        </p:txBody>
      </p:sp>
      <p:sp>
        <p:nvSpPr>
          <p:cNvPr id="71" name="Rectangle 70"/>
          <p:cNvSpPr/>
          <p:nvPr/>
        </p:nvSpPr>
        <p:spPr>
          <a:xfrm>
            <a:off x="4191823" y="3815655"/>
            <a:ext cx="1110634" cy="430114"/>
          </a:xfrm>
          <a:prstGeom prst="rect">
            <a:avLst/>
          </a:prstGeom>
        </p:spPr>
        <p:txBody>
          <a:bodyPr wrap="square">
            <a:spAutoFit/>
          </a:bodyPr>
          <a:lstStyle/>
          <a:p>
            <a:r>
              <a:rPr lang="en-US" sz="1100" b="1" dirty="0"/>
              <a:t>69.8% </a:t>
            </a:r>
            <a:r>
              <a:rPr lang="en-US" sz="1100" dirty="0"/>
              <a:t>are</a:t>
            </a:r>
          </a:p>
          <a:p>
            <a:r>
              <a:rPr lang="en-US" sz="1100" b="1" dirty="0" smtClean="0"/>
              <a:t>Homeowners</a:t>
            </a:r>
            <a:endParaRPr lang="en-US" sz="1100" b="1" dirty="0"/>
          </a:p>
        </p:txBody>
      </p:sp>
      <p:grpSp>
        <p:nvGrpSpPr>
          <p:cNvPr id="72" name="Group 71"/>
          <p:cNvGrpSpPr/>
          <p:nvPr/>
        </p:nvGrpSpPr>
        <p:grpSpPr>
          <a:xfrm>
            <a:off x="6085107" y="3221042"/>
            <a:ext cx="344275" cy="320562"/>
            <a:chOff x="5464926" y="4656328"/>
            <a:chExt cx="445645" cy="414950"/>
          </a:xfrm>
          <a:solidFill>
            <a:schemeClr val="accent4"/>
          </a:solidFill>
        </p:grpSpPr>
        <p:sp>
          <p:nvSpPr>
            <p:cNvPr id="73" name="Freeform 75"/>
            <p:cNvSpPr>
              <a:spLocks noChangeArrowheads="1"/>
            </p:cNvSpPr>
            <p:nvPr/>
          </p:nvSpPr>
          <p:spPr bwMode="auto">
            <a:xfrm>
              <a:off x="5678964" y="4656328"/>
              <a:ext cx="123133" cy="228736"/>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a:extLst/>
          </p:spPr>
          <p:txBody>
            <a:bodyPr wrap="none" lIns="91260" tIns="45630" rIns="91260" bIns="45630" anchor="ctr"/>
            <a:lstStyle/>
            <a:p>
              <a:pPr>
                <a:defRPr/>
              </a:pPr>
              <a:endParaRPr lang="en-US" sz="1347" dirty="0">
                <a:ln>
                  <a:solidFill>
                    <a:sysClr val="windowText" lastClr="000000"/>
                  </a:solidFill>
                </a:ln>
              </a:endParaRPr>
            </a:p>
          </p:txBody>
        </p:sp>
        <p:sp>
          <p:nvSpPr>
            <p:cNvPr id="74" name="Freeform 85"/>
            <p:cNvSpPr>
              <a:spLocks noChangeArrowheads="1"/>
            </p:cNvSpPr>
            <p:nvPr/>
          </p:nvSpPr>
          <p:spPr bwMode="auto">
            <a:xfrm>
              <a:off x="5678963" y="4885063"/>
              <a:ext cx="231608" cy="186215"/>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a:extLst/>
          </p:spPr>
          <p:txBody>
            <a:bodyPr wrap="none" lIns="91260" tIns="45630" rIns="91260" bIns="45630" anchor="ctr"/>
            <a:lstStyle/>
            <a:p>
              <a:pPr>
                <a:defRPr/>
              </a:pPr>
              <a:endParaRPr lang="en-US" sz="1347" dirty="0">
                <a:ln>
                  <a:solidFill>
                    <a:sysClr val="windowText" lastClr="000000"/>
                  </a:solidFill>
                </a:ln>
              </a:endParaRPr>
            </a:p>
          </p:txBody>
        </p:sp>
        <p:sp>
          <p:nvSpPr>
            <p:cNvPr id="75" name="Freeform 87"/>
            <p:cNvSpPr>
              <a:spLocks noChangeArrowheads="1"/>
            </p:cNvSpPr>
            <p:nvPr/>
          </p:nvSpPr>
          <p:spPr bwMode="auto">
            <a:xfrm>
              <a:off x="5464926" y="4823085"/>
              <a:ext cx="214018" cy="218473"/>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grpFill/>
            <a:ln>
              <a:noFill/>
            </a:ln>
            <a:effectLst/>
            <a:extLst/>
          </p:spPr>
          <p:txBody>
            <a:bodyPr wrap="none" lIns="91260" tIns="45630" rIns="91260" bIns="45630" anchor="ctr"/>
            <a:lstStyle/>
            <a:p>
              <a:pPr>
                <a:defRPr/>
              </a:pPr>
              <a:endParaRPr lang="en-US" sz="1347" dirty="0">
                <a:ln>
                  <a:solidFill>
                    <a:sysClr val="windowText" lastClr="000000"/>
                  </a:solidFill>
                </a:ln>
              </a:endParaRPr>
            </a:p>
          </p:txBody>
        </p:sp>
      </p:grpSp>
      <p:grpSp>
        <p:nvGrpSpPr>
          <p:cNvPr id="76" name="Group 75"/>
          <p:cNvGrpSpPr/>
          <p:nvPr/>
        </p:nvGrpSpPr>
        <p:grpSpPr>
          <a:xfrm>
            <a:off x="6072096" y="3814321"/>
            <a:ext cx="352389" cy="290900"/>
            <a:chOff x="9386664" y="3631065"/>
            <a:chExt cx="739856" cy="610759"/>
          </a:xfrm>
          <a:solidFill>
            <a:schemeClr val="accent4"/>
          </a:solidFill>
        </p:grpSpPr>
        <p:sp>
          <p:nvSpPr>
            <p:cNvPr id="77" name="AutoShape 119"/>
            <p:cNvSpPr>
              <a:spLocks/>
            </p:cNvSpPr>
            <p:nvPr/>
          </p:nvSpPr>
          <p:spPr bwMode="auto">
            <a:xfrm>
              <a:off x="9754190" y="3870886"/>
              <a:ext cx="372330" cy="370938"/>
            </a:xfrm>
            <a:custGeom>
              <a:avLst/>
              <a:gdLst>
                <a:gd name="T0" fmla="*/ 198438 w 21600"/>
                <a:gd name="T1" fmla="*/ 197644 h 21600"/>
                <a:gd name="T2" fmla="*/ 198438 w 21600"/>
                <a:gd name="T3" fmla="*/ 197644 h 21600"/>
                <a:gd name="T4" fmla="*/ 198438 w 21600"/>
                <a:gd name="T5" fmla="*/ 197644 h 21600"/>
                <a:gd name="T6" fmla="*/ 198438 w 21600"/>
                <a:gd name="T7" fmla="*/ 1976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grpFill/>
            <a:ln>
              <a:noFill/>
            </a:ln>
            <a:effectLst/>
            <a:extLst/>
          </p:spPr>
          <p:txBody>
            <a:bodyPr lIns="38032" tIns="38032" rIns="38032" bIns="38032" anchor="ctr"/>
            <a:lstStyle/>
            <a:p>
              <a:endParaRPr lang="en-US" sz="1347"/>
            </a:p>
          </p:txBody>
        </p:sp>
        <p:sp>
          <p:nvSpPr>
            <p:cNvPr id="78" name="Freeform 70"/>
            <p:cNvSpPr>
              <a:spLocks noChangeArrowheads="1"/>
            </p:cNvSpPr>
            <p:nvPr/>
          </p:nvSpPr>
          <p:spPr bwMode="auto">
            <a:xfrm>
              <a:off x="9386664" y="3631065"/>
              <a:ext cx="454341" cy="443953"/>
            </a:xfrm>
            <a:custGeom>
              <a:avLst/>
              <a:gdLst>
                <a:gd name="T0" fmla="*/ 633 w 634"/>
                <a:gd name="T1" fmla="*/ 235 h 619"/>
                <a:gd name="T2" fmla="*/ 412 w 634"/>
                <a:gd name="T3" fmla="*/ 206 h 619"/>
                <a:gd name="T4" fmla="*/ 309 w 634"/>
                <a:gd name="T5" fmla="*/ 0 h 619"/>
                <a:gd name="T6" fmla="*/ 220 w 634"/>
                <a:gd name="T7" fmla="*/ 206 h 619"/>
                <a:gd name="T8" fmla="*/ 0 w 634"/>
                <a:gd name="T9" fmla="*/ 235 h 619"/>
                <a:gd name="T10" fmla="*/ 162 w 634"/>
                <a:gd name="T11" fmla="*/ 398 h 619"/>
                <a:gd name="T12" fmla="*/ 117 w 634"/>
                <a:gd name="T13" fmla="*/ 618 h 619"/>
                <a:gd name="T14" fmla="*/ 309 w 634"/>
                <a:gd name="T15" fmla="*/ 515 h 619"/>
                <a:gd name="T16" fmla="*/ 515 w 634"/>
                <a:gd name="T17" fmla="*/ 618 h 619"/>
                <a:gd name="T18" fmla="*/ 471 w 634"/>
                <a:gd name="T19" fmla="*/ 398 h 619"/>
                <a:gd name="T20" fmla="*/ 633 w 634"/>
                <a:gd name="T21" fmla="*/ 235 h 619"/>
                <a:gd name="T22" fmla="*/ 309 w 634"/>
                <a:gd name="T23" fmla="*/ 471 h 619"/>
                <a:gd name="T24" fmla="*/ 162 w 634"/>
                <a:gd name="T25" fmla="*/ 545 h 619"/>
                <a:gd name="T26" fmla="*/ 191 w 634"/>
                <a:gd name="T27" fmla="*/ 382 h 619"/>
                <a:gd name="T28" fmla="*/ 73 w 634"/>
                <a:gd name="T29" fmla="*/ 265 h 619"/>
                <a:gd name="T30" fmla="*/ 235 w 634"/>
                <a:gd name="T31" fmla="*/ 235 h 619"/>
                <a:gd name="T32" fmla="*/ 309 w 634"/>
                <a:gd name="T33" fmla="*/ 73 h 619"/>
                <a:gd name="T34" fmla="*/ 383 w 634"/>
                <a:gd name="T35" fmla="*/ 235 h 619"/>
                <a:gd name="T36" fmla="*/ 559 w 634"/>
                <a:gd name="T37" fmla="*/ 265 h 619"/>
                <a:gd name="T38" fmla="*/ 426 w 634"/>
                <a:gd name="T39" fmla="*/ 382 h 619"/>
                <a:gd name="T40" fmla="*/ 456 w 634"/>
                <a:gd name="T41" fmla="*/ 559 h 619"/>
                <a:gd name="T42" fmla="*/ 309 w 634"/>
                <a:gd name="T43" fmla="*/ 47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4" h="619">
                  <a:moveTo>
                    <a:pt x="633" y="235"/>
                  </a:moveTo>
                  <a:lnTo>
                    <a:pt x="412" y="206"/>
                  </a:lnTo>
                  <a:lnTo>
                    <a:pt x="309" y="0"/>
                  </a:lnTo>
                  <a:lnTo>
                    <a:pt x="220" y="206"/>
                  </a:lnTo>
                  <a:lnTo>
                    <a:pt x="0" y="235"/>
                  </a:lnTo>
                  <a:lnTo>
                    <a:pt x="162" y="398"/>
                  </a:lnTo>
                  <a:lnTo>
                    <a:pt x="117" y="618"/>
                  </a:lnTo>
                  <a:lnTo>
                    <a:pt x="309" y="515"/>
                  </a:lnTo>
                  <a:lnTo>
                    <a:pt x="515" y="618"/>
                  </a:lnTo>
                  <a:lnTo>
                    <a:pt x="471" y="398"/>
                  </a:lnTo>
                  <a:lnTo>
                    <a:pt x="633" y="235"/>
                  </a:lnTo>
                  <a:close/>
                  <a:moveTo>
                    <a:pt x="309" y="471"/>
                  </a:moveTo>
                  <a:lnTo>
                    <a:pt x="162" y="545"/>
                  </a:lnTo>
                  <a:lnTo>
                    <a:pt x="191" y="382"/>
                  </a:lnTo>
                  <a:lnTo>
                    <a:pt x="73" y="265"/>
                  </a:lnTo>
                  <a:lnTo>
                    <a:pt x="235" y="235"/>
                  </a:lnTo>
                  <a:lnTo>
                    <a:pt x="309" y="73"/>
                  </a:lnTo>
                  <a:lnTo>
                    <a:pt x="383" y="235"/>
                  </a:lnTo>
                  <a:lnTo>
                    <a:pt x="559" y="265"/>
                  </a:lnTo>
                  <a:lnTo>
                    <a:pt x="426" y="382"/>
                  </a:lnTo>
                  <a:lnTo>
                    <a:pt x="456" y="559"/>
                  </a:lnTo>
                  <a:lnTo>
                    <a:pt x="309" y="471"/>
                  </a:lnTo>
                  <a:close/>
                </a:path>
              </a:pathLst>
            </a:custGeom>
            <a:grpFill/>
            <a:ln>
              <a:noFill/>
            </a:ln>
            <a:effectLst/>
            <a:extLst/>
          </p:spPr>
          <p:txBody>
            <a:bodyPr wrap="none" anchor="ctr"/>
            <a:lstStyle/>
            <a:p>
              <a:pPr>
                <a:defRPr/>
              </a:pPr>
              <a:endParaRPr lang="en-US" sz="1347"/>
            </a:p>
          </p:txBody>
        </p:sp>
      </p:grpSp>
      <p:sp>
        <p:nvSpPr>
          <p:cNvPr id="79" name="Rectangle 78"/>
          <p:cNvSpPr/>
          <p:nvPr/>
        </p:nvSpPr>
        <p:spPr>
          <a:xfrm>
            <a:off x="6395400" y="3164757"/>
            <a:ext cx="2189926" cy="430114"/>
          </a:xfrm>
          <a:prstGeom prst="rect">
            <a:avLst/>
          </a:prstGeom>
        </p:spPr>
        <p:txBody>
          <a:bodyPr wrap="square">
            <a:spAutoFit/>
          </a:bodyPr>
          <a:lstStyle/>
          <a:p>
            <a:r>
              <a:rPr lang="en-US" sz="1100" b="1" dirty="0"/>
              <a:t>1+ hour</a:t>
            </a:r>
            <a:r>
              <a:rPr lang="en-US" sz="1100" dirty="0"/>
              <a:t> daily on </a:t>
            </a:r>
            <a:r>
              <a:rPr lang="en-US" sz="1100" b="1" dirty="0"/>
              <a:t>social</a:t>
            </a:r>
            <a:r>
              <a:rPr lang="en-US" sz="1100" dirty="0"/>
              <a:t> &amp; use </a:t>
            </a:r>
            <a:r>
              <a:rPr lang="en-US" sz="1100" b="1" dirty="0"/>
              <a:t>social </a:t>
            </a:r>
            <a:r>
              <a:rPr lang="en-US" sz="1100" dirty="0"/>
              <a:t>to interact with brands</a:t>
            </a:r>
          </a:p>
        </p:txBody>
      </p:sp>
      <p:sp>
        <p:nvSpPr>
          <p:cNvPr id="80" name="Rectangle 79"/>
          <p:cNvSpPr/>
          <p:nvPr/>
        </p:nvSpPr>
        <p:spPr>
          <a:xfrm>
            <a:off x="6395400" y="3783355"/>
            <a:ext cx="2189926" cy="430114"/>
          </a:xfrm>
          <a:prstGeom prst="rect">
            <a:avLst/>
          </a:prstGeom>
        </p:spPr>
        <p:txBody>
          <a:bodyPr wrap="square">
            <a:spAutoFit/>
          </a:bodyPr>
          <a:lstStyle/>
          <a:p>
            <a:r>
              <a:rPr lang="en-US" sz="1100" dirty="0" smtClean="0"/>
              <a:t>Likely </a:t>
            </a:r>
            <a:r>
              <a:rPr lang="en-US" sz="1100" dirty="0"/>
              <a:t>to </a:t>
            </a:r>
            <a:r>
              <a:rPr lang="en-US" sz="1100" b="1" dirty="0"/>
              <a:t>rate</a:t>
            </a:r>
            <a:r>
              <a:rPr lang="en-US" sz="1100" dirty="0"/>
              <a:t> and </a:t>
            </a:r>
            <a:r>
              <a:rPr lang="en-US" sz="1100" b="1" dirty="0"/>
              <a:t>review</a:t>
            </a:r>
            <a:r>
              <a:rPr lang="en-US" sz="1100" dirty="0"/>
              <a:t> services </a:t>
            </a:r>
            <a:r>
              <a:rPr lang="en-US" sz="1100" b="1" dirty="0"/>
              <a:t>online</a:t>
            </a:r>
            <a:endParaRPr lang="en-US" sz="1100" dirty="0"/>
          </a:p>
        </p:txBody>
      </p:sp>
      <p:sp>
        <p:nvSpPr>
          <p:cNvPr id="81" name="Rectangle 80"/>
          <p:cNvSpPr/>
          <p:nvPr/>
        </p:nvSpPr>
        <p:spPr>
          <a:xfrm>
            <a:off x="6335815" y="2667040"/>
            <a:ext cx="1750800" cy="276679"/>
          </a:xfrm>
          <a:prstGeom prst="rect">
            <a:avLst/>
          </a:prstGeom>
        </p:spPr>
        <p:txBody>
          <a:bodyPr wrap="none">
            <a:spAutoFit/>
          </a:bodyPr>
          <a:lstStyle/>
          <a:p>
            <a:r>
              <a:rPr lang="en-US" sz="1198" b="1" dirty="0" smtClean="0"/>
              <a:t>MEDIA ENGAGEMENT</a:t>
            </a:r>
            <a:endParaRPr lang="en-US" sz="1198" dirty="0"/>
          </a:p>
        </p:txBody>
      </p:sp>
      <p:sp>
        <p:nvSpPr>
          <p:cNvPr id="82" name="Rectangle 81"/>
          <p:cNvSpPr/>
          <p:nvPr/>
        </p:nvSpPr>
        <p:spPr>
          <a:xfrm>
            <a:off x="538622" y="319862"/>
            <a:ext cx="2746022" cy="769441"/>
          </a:xfrm>
          <a:prstGeom prst="rect">
            <a:avLst/>
          </a:prstGeom>
        </p:spPr>
        <p:txBody>
          <a:bodyPr wrap="square">
            <a:spAutoFit/>
          </a:bodyPr>
          <a:lstStyle/>
          <a:p>
            <a:r>
              <a:rPr lang="en-US" sz="2000" dirty="0">
                <a:solidFill>
                  <a:schemeClr val="bg1"/>
                </a:solidFill>
              </a:rPr>
              <a:t>MEET THE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SMITH </a:t>
            </a:r>
            <a:r>
              <a:rPr lang="en-US" sz="2400" b="1" dirty="0">
                <a:solidFill>
                  <a:schemeClr val="bg1"/>
                </a:solidFill>
              </a:rPr>
              <a:t>FAMILY</a:t>
            </a:r>
          </a:p>
        </p:txBody>
      </p:sp>
      <p:sp>
        <p:nvSpPr>
          <p:cNvPr id="83" name="Rectangle 82"/>
          <p:cNvSpPr/>
          <p:nvPr/>
        </p:nvSpPr>
        <p:spPr>
          <a:xfrm>
            <a:off x="3183534" y="2667040"/>
            <a:ext cx="1404552" cy="276679"/>
          </a:xfrm>
          <a:prstGeom prst="rect">
            <a:avLst/>
          </a:prstGeom>
        </p:spPr>
        <p:txBody>
          <a:bodyPr wrap="none">
            <a:spAutoFit/>
          </a:bodyPr>
          <a:lstStyle/>
          <a:p>
            <a:r>
              <a:rPr lang="en-US" sz="1198" b="1" dirty="0" smtClean="0"/>
              <a:t>DEMOGRAPHICS</a:t>
            </a:r>
            <a:endParaRPr lang="en-US" sz="1198" dirty="0"/>
          </a:p>
        </p:txBody>
      </p:sp>
      <p:sp>
        <p:nvSpPr>
          <p:cNvPr id="85" name="Rounded Rectangle 84"/>
          <p:cNvSpPr/>
          <p:nvPr/>
        </p:nvSpPr>
        <p:spPr>
          <a:xfrm>
            <a:off x="2367131" y="2972811"/>
            <a:ext cx="3115582" cy="1443366"/>
          </a:xfrm>
          <a:prstGeom prst="round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7" dirty="0"/>
          </a:p>
        </p:txBody>
      </p:sp>
    </p:spTree>
    <p:extLst>
      <p:ext uri="{BB962C8B-B14F-4D97-AF65-F5344CB8AC3E}">
        <p14:creationId xmlns:p14="http://schemas.microsoft.com/office/powerpoint/2010/main" val="2954249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9431" y="2066925"/>
            <a:ext cx="2544763" cy="993775"/>
          </a:xfrm>
        </p:spPr>
        <p:txBody>
          <a:bodyPr>
            <a:noAutofit/>
          </a:bodyPr>
          <a:lstStyle/>
          <a:p>
            <a:pPr>
              <a:lnSpc>
                <a:spcPct val="114000"/>
              </a:lnSpc>
            </a:pPr>
            <a:r>
              <a:rPr lang="en-US" sz="2800" dirty="0" smtClean="0">
                <a:solidFill>
                  <a:schemeClr val="bg1"/>
                </a:solidFill>
              </a:rPr>
              <a:t>EVERY BRAND </a:t>
            </a:r>
            <a:r>
              <a:rPr lang="en-US" sz="2800" b="1" dirty="0" smtClean="0">
                <a:solidFill>
                  <a:schemeClr val="bg1"/>
                </a:solidFill>
              </a:rPr>
              <a:t>HAS A STORY</a:t>
            </a:r>
            <a:br>
              <a:rPr lang="en-US" sz="2800" b="1" dirty="0" smtClean="0">
                <a:solidFill>
                  <a:schemeClr val="bg1"/>
                </a:solidFill>
              </a:rPr>
            </a:br>
            <a:r>
              <a:rPr lang="en-US" sz="2800" dirty="0" smtClean="0">
                <a:solidFill>
                  <a:schemeClr val="bg1"/>
                </a:solidFill>
              </a:rPr>
              <a:t>TO TELL</a:t>
            </a:r>
            <a:endParaRPr lang="en-US" sz="2800" dirty="0">
              <a:solidFill>
                <a:schemeClr val="bg1"/>
              </a:solidFill>
            </a:endParaRPr>
          </a:p>
        </p:txBody>
      </p:sp>
      <p:sp>
        <p:nvSpPr>
          <p:cNvPr id="9" name="TextBox 8"/>
          <p:cNvSpPr txBox="1"/>
          <p:nvPr/>
        </p:nvSpPr>
        <p:spPr>
          <a:xfrm>
            <a:off x="4013744" y="1046463"/>
            <a:ext cx="4191000" cy="3416320"/>
          </a:xfrm>
          <a:prstGeom prst="rect">
            <a:avLst/>
          </a:prstGeom>
          <a:noFill/>
        </p:spPr>
        <p:txBody>
          <a:bodyPr wrap="square" rtlCol="0">
            <a:spAutoFit/>
          </a:bodyPr>
          <a:lstStyle/>
          <a:p>
            <a:r>
              <a:rPr lang="en-US" sz="1200" dirty="0"/>
              <a:t>Creative and </a:t>
            </a:r>
            <a:r>
              <a:rPr lang="en-US" sz="1200" dirty="0" smtClean="0"/>
              <a:t>ad messaging </a:t>
            </a:r>
            <a:r>
              <a:rPr lang="en-US" sz="1200" dirty="0"/>
              <a:t>bring </a:t>
            </a:r>
            <a:r>
              <a:rPr lang="en-US" sz="1200" dirty="0" smtClean="0"/>
              <a:t>a company’s voice </a:t>
            </a:r>
            <a:r>
              <a:rPr lang="en-US" sz="1200" dirty="0"/>
              <a:t>to life. The Amplified </a:t>
            </a:r>
            <a:r>
              <a:rPr lang="en-US" sz="1200" dirty="0" smtClean="0"/>
              <a:t>Digital Creative team </a:t>
            </a:r>
            <a:r>
              <a:rPr lang="en-US" sz="1200" dirty="0"/>
              <a:t>develops creative </a:t>
            </a:r>
            <a:r>
              <a:rPr lang="en-US" sz="1200" dirty="0" smtClean="0"/>
              <a:t>storyboards and ad concepts</a:t>
            </a:r>
            <a:r>
              <a:rPr lang="en-US" sz="1200" dirty="0"/>
              <a:t>, branding elements, website </a:t>
            </a:r>
            <a:r>
              <a:rPr lang="en-US" sz="1200" dirty="0" smtClean="0"/>
              <a:t>designs, </a:t>
            </a:r>
            <a:r>
              <a:rPr lang="en-US" sz="1200" dirty="0"/>
              <a:t>and various </a:t>
            </a:r>
            <a:r>
              <a:rPr lang="en-US" sz="1200" dirty="0" smtClean="0"/>
              <a:t>components for </a:t>
            </a:r>
            <a:r>
              <a:rPr lang="en-US" sz="1200" dirty="0"/>
              <a:t>marketing </a:t>
            </a:r>
            <a:r>
              <a:rPr lang="en-US" sz="1200" dirty="0" smtClean="0"/>
              <a:t>campaigns and business materials. </a:t>
            </a:r>
          </a:p>
          <a:p>
            <a:endParaRPr lang="en-US" sz="1200" dirty="0" smtClean="0"/>
          </a:p>
          <a:p>
            <a:r>
              <a:rPr lang="en-US" sz="1200" dirty="0" smtClean="0"/>
              <a:t>With </a:t>
            </a:r>
            <a:r>
              <a:rPr lang="en-US" sz="1200" dirty="0"/>
              <a:t>an extensive background in deploying successful creative campaigns from ideation to execution, the team strives to enhance and strengthen brand presence, messaging, and identity through the development of </a:t>
            </a:r>
            <a:r>
              <a:rPr lang="en-US" sz="1200" dirty="0" smtClean="0"/>
              <a:t>high-quality, engaging </a:t>
            </a:r>
            <a:r>
              <a:rPr lang="en-US" sz="1200" dirty="0"/>
              <a:t>creative. </a:t>
            </a:r>
            <a:endParaRPr lang="en-US" sz="1200" dirty="0" smtClean="0"/>
          </a:p>
          <a:p>
            <a:endParaRPr lang="en-US" sz="1200" dirty="0"/>
          </a:p>
          <a:p>
            <a:pPr marL="171450" indent="-171450">
              <a:buFont typeface="Arial" panose="020B0604020202020204" pitchFamily="34" charset="0"/>
              <a:buChar char="•"/>
            </a:pPr>
            <a:r>
              <a:rPr lang="en-US" sz="1200" dirty="0" smtClean="0"/>
              <a:t>Creative Ad Storyboards &amp; Concepts</a:t>
            </a:r>
          </a:p>
          <a:p>
            <a:pPr marL="171450" indent="-171450">
              <a:buFont typeface="Arial" panose="020B0604020202020204" pitchFamily="34" charset="0"/>
              <a:buChar char="•"/>
            </a:pPr>
            <a:r>
              <a:rPr lang="en-US" sz="1200" dirty="0" smtClean="0"/>
              <a:t>Ad Campaign Designs</a:t>
            </a:r>
          </a:p>
          <a:p>
            <a:pPr marL="171450" indent="-171450">
              <a:buFont typeface="Arial" panose="020B0604020202020204" pitchFamily="34" charset="0"/>
              <a:buChar char="•"/>
            </a:pPr>
            <a:r>
              <a:rPr lang="en-US" sz="1200" dirty="0" smtClean="0"/>
              <a:t>Brand Development &amp; Guidelines</a:t>
            </a:r>
          </a:p>
          <a:p>
            <a:pPr marL="171450" indent="-171450">
              <a:buFont typeface="Arial" panose="020B0604020202020204" pitchFamily="34" charset="0"/>
              <a:buChar char="•"/>
            </a:pPr>
            <a:r>
              <a:rPr lang="en-US" sz="1200" dirty="0" smtClean="0"/>
              <a:t>Website Designs</a:t>
            </a:r>
          </a:p>
          <a:p>
            <a:pPr marL="171450" indent="-171450">
              <a:buFont typeface="Arial" panose="020B0604020202020204" pitchFamily="34" charset="0"/>
              <a:buChar char="•"/>
            </a:pPr>
            <a:r>
              <a:rPr lang="en-US" sz="1200" dirty="0" smtClean="0"/>
              <a:t>Business Marketing Material Development</a:t>
            </a:r>
          </a:p>
          <a:p>
            <a:endParaRPr lang="en-US" sz="1200" dirty="0" smtClean="0"/>
          </a:p>
        </p:txBody>
      </p:sp>
      <p:grpSp>
        <p:nvGrpSpPr>
          <p:cNvPr id="10" name="Group 9"/>
          <p:cNvGrpSpPr/>
          <p:nvPr/>
        </p:nvGrpSpPr>
        <p:grpSpPr>
          <a:xfrm>
            <a:off x="-3969" y="0"/>
            <a:ext cx="9136062" cy="54769"/>
            <a:chOff x="0" y="232560"/>
            <a:chExt cx="9143999" cy="83820"/>
          </a:xfrm>
        </p:grpSpPr>
        <p:sp>
          <p:nvSpPr>
            <p:cNvPr id="11" name="Rectangle 10"/>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2" name="Rectangle 11"/>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3" name="Rectangle 12"/>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2144684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3" y="54769"/>
            <a:ext cx="9135270" cy="5083968"/>
          </a:xfrm>
          <a:prstGeom prst="rect">
            <a:avLst/>
          </a:prstGeom>
        </p:spPr>
      </p:pic>
      <p:sp>
        <p:nvSpPr>
          <p:cNvPr id="20" name="Rectangle 19"/>
          <p:cNvSpPr/>
          <p:nvPr/>
        </p:nvSpPr>
        <p:spPr>
          <a:xfrm>
            <a:off x="793" y="54770"/>
            <a:ext cx="9136063" cy="508396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pic>
        <p:nvPicPr>
          <p:cNvPr id="13" name="Picture 12"/>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7938" y="54774"/>
            <a:ext cx="2522538" cy="1767126"/>
          </a:xfrm>
          <a:prstGeom prst="rect">
            <a:avLst/>
          </a:prstGeom>
        </p:spPr>
      </p:pic>
      <p:pic>
        <p:nvPicPr>
          <p:cNvPr id="9" name="Picture 8"/>
          <p:cNvPicPr>
            <a:picLocks noChangeAspect="1"/>
          </p:cNvPicPr>
          <p:nvPr/>
        </p:nvPicPr>
        <p:blipFill rotWithShape="1">
          <a:blip r:embed="rId6" cstate="print">
            <a:grayscl/>
            <a:extLst>
              <a:ext uri="{28A0092B-C50C-407E-A947-70E740481C1C}">
                <a14:useLocalDpi xmlns:a14="http://schemas.microsoft.com/office/drawing/2010/main"/>
              </a:ext>
            </a:extLst>
          </a:blip>
          <a:srcRect l="-1"/>
          <a:stretch/>
        </p:blipFill>
        <p:spPr>
          <a:xfrm>
            <a:off x="2213494" y="3465261"/>
            <a:ext cx="1912418" cy="1680374"/>
          </a:xfrm>
          <a:prstGeom prst="rect">
            <a:avLst/>
          </a:prstGeom>
        </p:spPr>
      </p:pic>
      <p:pic>
        <p:nvPicPr>
          <p:cNvPr id="11" name="Picture 10"/>
          <p:cNvPicPr>
            <a:picLocks noChangeAspect="1"/>
          </p:cNvPicPr>
          <p:nvPr/>
        </p:nvPicPr>
        <p:blipFill rotWithShape="1">
          <a:blip r:embed="rId7" cstate="print">
            <a:grayscl/>
            <a:extLst>
              <a:ext uri="{28A0092B-C50C-407E-A947-70E740481C1C}">
                <a14:useLocalDpi xmlns:a14="http://schemas.microsoft.com/office/drawing/2010/main"/>
              </a:ext>
            </a:extLst>
          </a:blip>
          <a:srcRect/>
          <a:stretch/>
        </p:blipFill>
        <p:spPr>
          <a:xfrm>
            <a:off x="0" y="1807369"/>
            <a:ext cx="2514600" cy="1676398"/>
          </a:xfrm>
          <a:prstGeom prst="rect">
            <a:avLst/>
          </a:prstGeom>
        </p:spPr>
      </p:pic>
      <p:pic>
        <p:nvPicPr>
          <p:cNvPr id="12" name="Picture 11"/>
          <p:cNvPicPr>
            <a:picLocks noChangeAspect="1"/>
          </p:cNvPicPr>
          <p:nvPr/>
        </p:nvPicPr>
        <p:blipFill rotWithShape="1">
          <a:blip r:embed="rId8" cstate="print">
            <a:grayscl/>
            <a:extLst>
              <a:ext uri="{28A0092B-C50C-407E-A947-70E740481C1C}">
                <a14:useLocalDpi xmlns:a14="http://schemas.microsoft.com/office/drawing/2010/main"/>
              </a:ext>
            </a:extLst>
          </a:blip>
          <a:srcRect/>
          <a:stretch/>
        </p:blipFill>
        <p:spPr>
          <a:xfrm>
            <a:off x="-3969" y="3483769"/>
            <a:ext cx="2211481" cy="1657890"/>
          </a:xfrm>
          <a:prstGeom prst="rect">
            <a:avLst/>
          </a:prstGeom>
        </p:spPr>
      </p:pic>
      <p:pic>
        <p:nvPicPr>
          <p:cNvPr id="14" name="Picture 13"/>
          <p:cNvPicPr>
            <a:picLocks noChangeAspect="1"/>
          </p:cNvPicPr>
          <p:nvPr/>
        </p:nvPicPr>
        <p:blipFill rotWithShape="1">
          <a:blip r:embed="rId9" cstate="print">
            <a:grayscl/>
            <a:extLst>
              <a:ext uri="{28A0092B-C50C-407E-A947-70E740481C1C}">
                <a14:useLocalDpi xmlns:a14="http://schemas.microsoft.com/office/drawing/2010/main"/>
              </a:ext>
            </a:extLst>
          </a:blip>
          <a:srcRect r="-752"/>
          <a:stretch/>
        </p:blipFill>
        <p:spPr>
          <a:xfrm>
            <a:off x="2427368" y="1783441"/>
            <a:ext cx="1704526" cy="1700328"/>
          </a:xfrm>
          <a:prstGeom prst="rect">
            <a:avLst/>
          </a:prstGeom>
        </p:spPr>
      </p:pic>
      <p:pic>
        <p:nvPicPr>
          <p:cNvPr id="15" name="Picture 14"/>
          <p:cNvPicPr>
            <a:picLocks noChangeAspect="1"/>
          </p:cNvPicPr>
          <p:nvPr/>
        </p:nvPicPr>
        <p:blipFill rotWithShape="1">
          <a:blip r:embed="rId10" cstate="print">
            <a:grayscl/>
            <a:extLst>
              <a:ext uri="{28A0092B-C50C-407E-A947-70E740481C1C}">
                <a14:useLocalDpi xmlns:a14="http://schemas.microsoft.com/office/drawing/2010/main"/>
              </a:ext>
            </a:extLst>
          </a:blip>
          <a:srcRect/>
          <a:stretch/>
        </p:blipFill>
        <p:spPr>
          <a:xfrm>
            <a:off x="2434431" y="54772"/>
            <a:ext cx="1676400" cy="1728669"/>
          </a:xfrm>
          <a:prstGeom prst="rect">
            <a:avLst/>
          </a:prstGeom>
        </p:spPr>
      </p:pic>
      <p:sp>
        <p:nvSpPr>
          <p:cNvPr id="18" name="Rectangle 17"/>
          <p:cNvSpPr/>
          <p:nvPr/>
        </p:nvSpPr>
        <p:spPr>
          <a:xfrm>
            <a:off x="0" y="54772"/>
            <a:ext cx="4110831" cy="509086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74215" y="664369"/>
            <a:ext cx="3960416" cy="3477875"/>
          </a:xfrm>
          <a:prstGeom prst="rect">
            <a:avLst/>
          </a:prstGeom>
          <a:noFill/>
        </p:spPr>
        <p:txBody>
          <a:bodyPr wrap="square" rtlCol="0" anchor="ctr">
            <a:spAutoFit/>
          </a:bodyPr>
          <a:lstStyle/>
          <a:p>
            <a:pPr algn="ctr">
              <a:spcAft>
                <a:spcPts val="1800"/>
              </a:spcAft>
            </a:pPr>
            <a:r>
              <a:rPr lang="en-US" sz="3200" spc="599" dirty="0" smtClean="0">
                <a:solidFill>
                  <a:schemeClr val="bg1"/>
                </a:solidFill>
                <a:latin typeface="+mj-lt"/>
              </a:rPr>
              <a:t>WE’RE</a:t>
            </a:r>
          </a:p>
          <a:p>
            <a:pPr algn="ctr">
              <a:spcAft>
                <a:spcPts val="1800"/>
              </a:spcAft>
            </a:pPr>
            <a:r>
              <a:rPr lang="en-US" sz="3200" b="1" spc="599" dirty="0" smtClean="0">
                <a:solidFill>
                  <a:schemeClr val="bg1"/>
                </a:solidFill>
                <a:latin typeface="+mj-lt"/>
              </a:rPr>
              <a:t>TRANSPARENT</a:t>
            </a:r>
          </a:p>
          <a:p>
            <a:pPr algn="ctr">
              <a:spcAft>
                <a:spcPts val="1800"/>
              </a:spcAft>
            </a:pPr>
            <a:r>
              <a:rPr lang="en-US" sz="3200" b="1" spc="599" baseline="0" dirty="0" smtClean="0">
                <a:solidFill>
                  <a:schemeClr val="bg1"/>
                </a:solidFill>
                <a:latin typeface="+mj-lt"/>
              </a:rPr>
              <a:t>STRATEGIC</a:t>
            </a:r>
          </a:p>
          <a:p>
            <a:pPr algn="ctr">
              <a:spcAft>
                <a:spcPts val="1800"/>
              </a:spcAft>
            </a:pPr>
            <a:r>
              <a:rPr lang="en-US" sz="3200" b="1" spc="599" baseline="0" dirty="0" smtClean="0">
                <a:solidFill>
                  <a:schemeClr val="bg1"/>
                </a:solidFill>
                <a:latin typeface="+mj-lt"/>
              </a:rPr>
              <a:t>CREATIVE</a:t>
            </a:r>
            <a:endParaRPr lang="en-US" sz="3200" spc="599" dirty="0">
              <a:solidFill>
                <a:schemeClr val="bg1"/>
              </a:solidFill>
              <a:latin typeface="+mj-lt"/>
            </a:endParaRPr>
          </a:p>
          <a:p>
            <a:pPr algn="ctr">
              <a:spcAft>
                <a:spcPts val="1800"/>
              </a:spcAft>
            </a:pPr>
            <a:r>
              <a:rPr lang="en-US" sz="3200" b="1" spc="599" baseline="0" dirty="0" smtClean="0">
                <a:solidFill>
                  <a:schemeClr val="bg1"/>
                </a:solidFill>
                <a:latin typeface="+mj-lt"/>
              </a:rPr>
              <a:t>BOLD</a:t>
            </a:r>
          </a:p>
        </p:txBody>
      </p:sp>
      <p:sp>
        <p:nvSpPr>
          <p:cNvPr id="2" name="TextBox 1"/>
          <p:cNvSpPr txBox="1"/>
          <p:nvPr/>
        </p:nvSpPr>
        <p:spPr>
          <a:xfrm>
            <a:off x="4499259" y="429576"/>
            <a:ext cx="4259771" cy="4431983"/>
          </a:xfrm>
          <a:prstGeom prst="rect">
            <a:avLst/>
          </a:prstGeom>
          <a:noFill/>
        </p:spPr>
        <p:txBody>
          <a:bodyPr wrap="square" rtlCol="0">
            <a:spAutoFit/>
          </a:bodyPr>
          <a:lstStyle/>
          <a:p>
            <a:pPr>
              <a:spcAft>
                <a:spcPts val="1200"/>
              </a:spcAft>
            </a:pPr>
            <a:r>
              <a:rPr lang="en-US" sz="1100" dirty="0" smtClean="0"/>
              <a:t>At Amplified Digital, we </a:t>
            </a:r>
            <a:r>
              <a:rPr lang="en-US" sz="1100" dirty="0"/>
              <a:t>have a four step process that has proven </a:t>
            </a:r>
            <a:r>
              <a:rPr lang="en-US" sz="1100" dirty="0" smtClean="0"/>
              <a:t>successful </a:t>
            </a:r>
            <a:r>
              <a:rPr lang="en-US" sz="1100" dirty="0"/>
              <a:t>for our clients time and time </a:t>
            </a:r>
            <a:r>
              <a:rPr lang="en-US" sz="1100" dirty="0" smtClean="0"/>
              <a:t>again.</a:t>
            </a:r>
          </a:p>
          <a:p>
            <a:pPr>
              <a:spcAft>
                <a:spcPts val="1200"/>
              </a:spcAft>
            </a:pPr>
            <a:r>
              <a:rPr lang="en-US" sz="1100" b="1" dirty="0" smtClean="0">
                <a:solidFill>
                  <a:schemeClr val="accent1"/>
                </a:solidFill>
              </a:rPr>
              <a:t>BE TRANSPARENT</a:t>
            </a:r>
            <a:br>
              <a:rPr lang="en-US" sz="1100" b="1" dirty="0" smtClean="0">
                <a:solidFill>
                  <a:schemeClr val="accent1"/>
                </a:solidFill>
              </a:rPr>
            </a:br>
            <a:r>
              <a:rPr lang="en-US" sz="1100" dirty="0" smtClean="0"/>
              <a:t>Share </a:t>
            </a:r>
            <a:r>
              <a:rPr lang="en-US" sz="1100" dirty="0"/>
              <a:t>audience data, research and performance metrics, even if it exposes </a:t>
            </a:r>
            <a:r>
              <a:rPr lang="en-US" sz="1100" dirty="0" smtClean="0"/>
              <a:t>weaknesses (or opportunities), </a:t>
            </a:r>
            <a:r>
              <a:rPr lang="en-US" sz="1100" dirty="0"/>
              <a:t>ensuring transparency throughout </a:t>
            </a:r>
            <a:r>
              <a:rPr lang="en-US" sz="1100" dirty="0" smtClean="0"/>
              <a:t>the relationship </a:t>
            </a:r>
            <a:r>
              <a:rPr lang="en-US" sz="1100" dirty="0"/>
              <a:t>and </a:t>
            </a:r>
            <a:r>
              <a:rPr lang="en-US" sz="1100" dirty="0" smtClean="0"/>
              <a:t>building a strong foundation for growth.</a:t>
            </a:r>
            <a:endParaRPr lang="en-US" sz="1100" b="1" dirty="0"/>
          </a:p>
          <a:p>
            <a:pPr>
              <a:spcAft>
                <a:spcPts val="1200"/>
              </a:spcAft>
            </a:pPr>
            <a:r>
              <a:rPr lang="en-US" sz="1100" b="1" dirty="0" smtClean="0">
                <a:solidFill>
                  <a:schemeClr val="accent1"/>
                </a:solidFill>
              </a:rPr>
              <a:t>BE STRATEGIC</a:t>
            </a:r>
            <a:br>
              <a:rPr lang="en-US" sz="1100" b="1" dirty="0" smtClean="0">
                <a:solidFill>
                  <a:schemeClr val="accent1"/>
                </a:solidFill>
              </a:rPr>
            </a:br>
            <a:r>
              <a:rPr lang="en-US" sz="1100" dirty="0" smtClean="0"/>
              <a:t>Build </a:t>
            </a:r>
            <a:r>
              <a:rPr lang="en-US" sz="1100" dirty="0"/>
              <a:t>smart, </a:t>
            </a:r>
            <a:r>
              <a:rPr lang="en-US" sz="1100" dirty="0" smtClean="0"/>
              <a:t>data-driven </a:t>
            </a:r>
            <a:r>
              <a:rPr lang="en-US" sz="1100" dirty="0"/>
              <a:t>marketing campaign </a:t>
            </a:r>
            <a:r>
              <a:rPr lang="en-US" sz="1100" dirty="0" smtClean="0"/>
              <a:t>plans – </a:t>
            </a:r>
            <a:r>
              <a:rPr lang="en-US" sz="1100" dirty="0"/>
              <a:t>utilizing  research, industry trends, and several thousand campaign learnings to reach </a:t>
            </a:r>
            <a:r>
              <a:rPr lang="en-US" sz="1100" dirty="0" smtClean="0"/>
              <a:t>ideal audiences.</a:t>
            </a:r>
            <a:endParaRPr lang="en-US" sz="1100" dirty="0"/>
          </a:p>
          <a:p>
            <a:pPr>
              <a:spcAft>
                <a:spcPts val="1200"/>
              </a:spcAft>
            </a:pPr>
            <a:r>
              <a:rPr lang="en-US" sz="1100" b="1" dirty="0" smtClean="0">
                <a:solidFill>
                  <a:schemeClr val="accent1"/>
                </a:solidFill>
              </a:rPr>
              <a:t>BE CREATIVE</a:t>
            </a:r>
            <a:br>
              <a:rPr lang="en-US" sz="1100" b="1" dirty="0" smtClean="0">
                <a:solidFill>
                  <a:schemeClr val="accent1"/>
                </a:solidFill>
              </a:rPr>
            </a:br>
            <a:r>
              <a:rPr lang="en-US" sz="1100" dirty="0" smtClean="0"/>
              <a:t>Design </a:t>
            </a:r>
            <a:r>
              <a:rPr lang="en-US" sz="1100" dirty="0"/>
              <a:t>powerful campaign messaging and creative elements that aim to not only resonate with targeted audiences, but inspire them to </a:t>
            </a:r>
            <a:r>
              <a:rPr lang="en-US" sz="1100" dirty="0" smtClean="0"/>
              <a:t>take action – connecting with brands in meaningful ways. </a:t>
            </a:r>
            <a:endParaRPr lang="en-US" sz="1100" b="1" dirty="0">
              <a:solidFill>
                <a:schemeClr val="accent1"/>
              </a:solidFill>
            </a:endParaRPr>
          </a:p>
          <a:p>
            <a:pPr>
              <a:spcAft>
                <a:spcPts val="1200"/>
              </a:spcAft>
            </a:pPr>
            <a:r>
              <a:rPr lang="en-US" sz="1100" b="1" dirty="0" smtClean="0">
                <a:solidFill>
                  <a:schemeClr val="accent1"/>
                </a:solidFill>
              </a:rPr>
              <a:t>BE BOLD</a:t>
            </a:r>
            <a:br>
              <a:rPr lang="en-US" sz="1100" b="1" dirty="0" smtClean="0">
                <a:solidFill>
                  <a:schemeClr val="accent1"/>
                </a:solidFill>
              </a:rPr>
            </a:br>
            <a:r>
              <a:rPr lang="en-US" sz="1100" dirty="0" smtClean="0"/>
              <a:t>Develop </a:t>
            </a:r>
            <a:r>
              <a:rPr lang="en-US" sz="1100" dirty="0"/>
              <a:t>sound </a:t>
            </a:r>
            <a:r>
              <a:rPr lang="en-US" sz="1100" dirty="0" smtClean="0"/>
              <a:t>campaign conversion goals and </a:t>
            </a:r>
            <a:r>
              <a:rPr lang="en-US" sz="1100" dirty="0"/>
              <a:t>benchmarks to measure the campaign against. Continually optimize each </a:t>
            </a:r>
            <a:r>
              <a:rPr lang="en-US" sz="1100" dirty="0" smtClean="0"/>
              <a:t>placement’s </a:t>
            </a:r>
            <a:r>
              <a:rPr lang="en-US" sz="1100" dirty="0"/>
              <a:t>targeting, budget, and creative to drive growth &amp; maximize goal </a:t>
            </a:r>
            <a:r>
              <a:rPr lang="en-US" sz="1100" dirty="0" smtClean="0"/>
              <a:t>conversions.</a:t>
            </a:r>
            <a:endParaRPr lang="en-US" sz="1100" dirty="0"/>
          </a:p>
        </p:txBody>
      </p:sp>
    </p:spTree>
    <p:extLst>
      <p:ext uri="{BB962C8B-B14F-4D97-AF65-F5344CB8AC3E}">
        <p14:creationId xmlns:p14="http://schemas.microsoft.com/office/powerpoint/2010/main" val="15136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206" y="2617510"/>
            <a:ext cx="1771225" cy="147602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62583" y="2617510"/>
            <a:ext cx="1956625" cy="1476021"/>
          </a:xfrm>
          <a:prstGeom prst="rect">
            <a:avLst/>
          </a:prstGeom>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7904" y="120060"/>
            <a:ext cx="1225052" cy="2450103"/>
          </a:xfrm>
          <a:prstGeom prst="rect">
            <a:avLst/>
          </a:prstGeom>
          <a:ln w="3175">
            <a:noFill/>
          </a:ln>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83240" y="130969"/>
            <a:ext cx="1135968" cy="2439194"/>
          </a:xfrm>
          <a:prstGeom prst="rect">
            <a:avLst/>
          </a:prstGeom>
          <a:ln w="3175">
            <a:noFill/>
          </a:ln>
          <a:effec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39375" y="120060"/>
            <a:ext cx="1224258" cy="2448515"/>
          </a:xfrm>
          <a:prstGeom prst="rect">
            <a:avLst/>
          </a:prstGeom>
          <a:ln w="3175">
            <a:noFill/>
          </a:ln>
          <a:effectLst/>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81627" y="130969"/>
            <a:ext cx="2575282" cy="2701750"/>
          </a:xfrm>
          <a:prstGeom prst="rect">
            <a:avLst/>
          </a:prstGeom>
          <a:ln w="3175">
            <a:noFill/>
          </a:ln>
        </p:spPr>
      </p:pic>
      <p:pic>
        <p:nvPicPr>
          <p:cNvPr id="14" name="Picture 8" descr="https://public.boxcloud.com/api/2.0/internal_files/283078735380/versions/297837844308/representations/jpg_paged_2048x2048/content/1.jpg?access_token=1!5m9VNeimPcdrpM9pEEuNVOc2uaPP9fRFzg-lwwPxnRrYJb8jwI1wGDrOUU24CfJvFm0tpYlOwFqpNYYKNWQ4gW8Vhd6_cN9qJ37jM6k4_HF6V0rrXsdz05vWvqsR9fhIPuAhfyMom7MBBB5L5eYiVesu7xIEEa5l_fR12PgpSGlFPEgG6n6q2YESa51tXIcUWuijCMMcpAQLd2A7Jb835fcCcd3lM1TsqHjNoIUYWg3s0JXHnTU_EI2sESQuimra-GY2Z6eptOtdPLe6gDvbW5YTfSY7JST-jNH8b2WikrGah7h1aMJc69WgqZDfeuvHrnRgKEZgaql3vtvNapLKpBqlcgrexmxGJauo410pWAqiiut2TEDUObE6sD3wA72XeH-aWLLMnRq4HuTvwhm4mGE5T8XxXDFyDSPcOzAFqBiKHsf7m3hxNtonihUltGFtPwYfr7fE8VmOi15QqS3wLwKLuk5IOfdggj5WShgnkD-25Qjxpg_PDyMwMxLYYBsboep8hz5KuxQzr0UuqjGm38eheKlHUJM7lo7IDsKF7vxVunS3drYhE45MdvZY0Y_ovA..&amp;shared_link=https%3A%2F%2Fleeent.app.box.com%2Fs%2Fmg4n3wveznqsllxwphe7r01d9rq047ci&amp;box_client_name=box-content-preview&amp;box_client_version=1.55.0"/>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33107" y="933724"/>
            <a:ext cx="2370223" cy="13308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77657" y="2915734"/>
            <a:ext cx="2579252" cy="1711035"/>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3107" y="4007786"/>
            <a:ext cx="2366253" cy="618983"/>
          </a:xfrm>
          <a:prstGeom prst="rect">
            <a:avLst/>
          </a:prstGeom>
          <a:effectLst/>
        </p:spPr>
      </p:pic>
      <p:pic>
        <p:nvPicPr>
          <p:cNvPr id="19" name="Picture 18"/>
          <p:cNvPicPr>
            <a:picLocks noChangeAspect="1"/>
          </p:cNvPicPr>
          <p:nvPr/>
        </p:nvPicPr>
        <p:blipFill>
          <a:blip r:embed="rId11"/>
          <a:stretch>
            <a:fillRect/>
          </a:stretch>
        </p:blipFill>
        <p:spPr>
          <a:xfrm>
            <a:off x="5235206" y="4156436"/>
            <a:ext cx="3784002" cy="461209"/>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48530" y="2357928"/>
            <a:ext cx="2350830" cy="1565882"/>
          </a:xfrm>
          <a:prstGeom prst="rect">
            <a:avLst/>
          </a:prstGeom>
        </p:spPr>
      </p:pic>
      <p:sp>
        <p:nvSpPr>
          <p:cNvPr id="25" name="TextBox 24"/>
          <p:cNvSpPr txBox="1"/>
          <p:nvPr/>
        </p:nvSpPr>
        <p:spPr>
          <a:xfrm>
            <a:off x="529431" y="234970"/>
            <a:ext cx="2361406" cy="276999"/>
          </a:xfrm>
          <a:prstGeom prst="rect">
            <a:avLst/>
          </a:prstGeom>
          <a:noFill/>
        </p:spPr>
        <p:txBody>
          <a:bodyPr wrap="square" rtlCol="0">
            <a:spAutoFit/>
          </a:bodyPr>
          <a:lstStyle/>
          <a:p>
            <a:r>
              <a:rPr lang="en-US" sz="1200" b="1" spc="100" dirty="0" smtClean="0">
                <a:solidFill>
                  <a:schemeClr val="tx2"/>
                </a:solidFill>
              </a:rPr>
              <a:t>EXAMPLE CREATIVE</a:t>
            </a:r>
            <a:endParaRPr lang="en-US" sz="1200" b="1" spc="100" dirty="0">
              <a:solidFill>
                <a:schemeClr val="tx2"/>
              </a:solidFill>
            </a:endParaRPr>
          </a:p>
        </p:txBody>
      </p:sp>
    </p:spTree>
    <p:extLst>
      <p:ext uri="{BB962C8B-B14F-4D97-AF65-F5344CB8AC3E}">
        <p14:creationId xmlns:p14="http://schemas.microsoft.com/office/powerpoint/2010/main" val="8740592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3608" y="2066925"/>
            <a:ext cx="3368623" cy="993775"/>
          </a:xfrm>
        </p:spPr>
        <p:txBody>
          <a:bodyPr>
            <a:noAutofit/>
          </a:bodyPr>
          <a:lstStyle/>
          <a:p>
            <a:pPr>
              <a:lnSpc>
                <a:spcPct val="114000"/>
              </a:lnSpc>
            </a:pPr>
            <a:r>
              <a:rPr lang="en-US" sz="2800" dirty="0" smtClean="0">
                <a:solidFill>
                  <a:schemeClr val="bg1"/>
                </a:solidFill>
              </a:rPr>
              <a:t>WEBSITE</a:t>
            </a:r>
            <a:r>
              <a:rPr lang="en-US" sz="2800" b="1" dirty="0" smtClean="0">
                <a:solidFill>
                  <a:schemeClr val="bg1"/>
                </a:solidFill>
              </a:rPr>
              <a:t> DEVELOPMENT </a:t>
            </a:r>
            <a:r>
              <a:rPr lang="en-US" sz="2800" dirty="0" smtClean="0">
                <a:solidFill>
                  <a:schemeClr val="bg1"/>
                </a:solidFill>
              </a:rPr>
              <a:t>&amp; SEARCH ENGINE </a:t>
            </a:r>
            <a:r>
              <a:rPr lang="en-US" sz="2800" b="1" dirty="0" smtClean="0">
                <a:solidFill>
                  <a:schemeClr val="bg1"/>
                </a:solidFill>
              </a:rPr>
              <a:t>OPTIMIZATION</a:t>
            </a:r>
            <a:endParaRPr lang="en-US" sz="2800" b="1" dirty="0">
              <a:solidFill>
                <a:schemeClr val="bg1"/>
              </a:solidFill>
            </a:endParaRPr>
          </a:p>
        </p:txBody>
      </p:sp>
      <p:sp>
        <p:nvSpPr>
          <p:cNvPr id="9" name="TextBox 8"/>
          <p:cNvSpPr txBox="1"/>
          <p:nvPr/>
        </p:nvSpPr>
        <p:spPr>
          <a:xfrm>
            <a:off x="4013743" y="826473"/>
            <a:ext cx="4364287" cy="3539430"/>
          </a:xfrm>
          <a:prstGeom prst="rect">
            <a:avLst/>
          </a:prstGeom>
          <a:noFill/>
        </p:spPr>
        <p:txBody>
          <a:bodyPr wrap="square" rtlCol="0">
            <a:spAutoFit/>
          </a:bodyPr>
          <a:lstStyle/>
          <a:p>
            <a:pPr>
              <a:spcAft>
                <a:spcPts val="1200"/>
              </a:spcAft>
            </a:pPr>
            <a:r>
              <a:rPr lang="en-US" sz="1100" dirty="0" smtClean="0"/>
              <a:t>Amplified Digital believes that a brand’s website </a:t>
            </a:r>
            <a:r>
              <a:rPr lang="en-US" sz="1100" dirty="0"/>
              <a:t>is the </a:t>
            </a:r>
            <a:r>
              <a:rPr lang="en-US" sz="1100" dirty="0" smtClean="0"/>
              <a:t>center and foundation </a:t>
            </a:r>
            <a:r>
              <a:rPr lang="en-US" sz="1100" dirty="0"/>
              <a:t>of </a:t>
            </a:r>
            <a:r>
              <a:rPr lang="en-US" sz="1100" dirty="0" smtClean="0"/>
              <a:t>a strong online </a:t>
            </a:r>
            <a:r>
              <a:rPr lang="en-US" sz="1100" dirty="0"/>
              <a:t>presence</a:t>
            </a:r>
            <a:r>
              <a:rPr lang="en-US" sz="1100" dirty="0" smtClean="0"/>
              <a:t>.</a:t>
            </a:r>
            <a:r>
              <a:rPr lang="en-US" sz="1100" dirty="0"/>
              <a:t> A mobile responsive website, built specifically with </a:t>
            </a:r>
            <a:r>
              <a:rPr lang="en-US" sz="1100" dirty="0" smtClean="0"/>
              <a:t>the target </a:t>
            </a:r>
            <a:r>
              <a:rPr lang="en-US" sz="1100" dirty="0"/>
              <a:t>audience’s interests and experience in mind helps </a:t>
            </a:r>
            <a:r>
              <a:rPr lang="en-US" sz="1100" dirty="0" smtClean="0"/>
              <a:t>establish </a:t>
            </a:r>
            <a:r>
              <a:rPr lang="en-US" sz="1100" dirty="0"/>
              <a:t>credibility and make the right first impression. </a:t>
            </a:r>
          </a:p>
          <a:p>
            <a:pPr>
              <a:spcAft>
                <a:spcPts val="1200"/>
              </a:spcAft>
            </a:pPr>
            <a:r>
              <a:rPr lang="en-US" sz="1100" dirty="0" smtClean="0"/>
              <a:t>Our in-house team of developers takes a goal-oriented approach to your website, ensuring each site is built to scale along with the business it serves, and is developed with the audience’s experience in mind. </a:t>
            </a:r>
          </a:p>
          <a:p>
            <a:pPr marL="171450" indent="-171450">
              <a:buFont typeface="Arial" panose="020B0604020202020204" pitchFamily="34" charset="0"/>
              <a:buChar char="•"/>
            </a:pPr>
            <a:r>
              <a:rPr lang="en-US" sz="1050" dirty="0" smtClean="0"/>
              <a:t>Responsive Website </a:t>
            </a:r>
            <a:r>
              <a:rPr lang="en-US" sz="1050" dirty="0"/>
              <a:t>Design and </a:t>
            </a:r>
            <a:r>
              <a:rPr lang="en-US" sz="1050" dirty="0" smtClean="0"/>
              <a:t>Development</a:t>
            </a:r>
          </a:p>
          <a:p>
            <a:pPr marL="171450" indent="-171450">
              <a:buFont typeface="Arial" panose="020B0604020202020204" pitchFamily="34" charset="0"/>
              <a:buChar char="•"/>
            </a:pPr>
            <a:r>
              <a:rPr lang="en-US" sz="1050" dirty="0" err="1" smtClean="0"/>
              <a:t>eCommerce</a:t>
            </a:r>
            <a:r>
              <a:rPr lang="en-US" sz="1050" dirty="0" smtClean="0"/>
              <a:t> &amp; Custom Development</a:t>
            </a:r>
          </a:p>
          <a:p>
            <a:pPr marL="171450" indent="-171450">
              <a:buFont typeface="Arial" panose="020B0604020202020204" pitchFamily="34" charset="0"/>
              <a:buChar char="•"/>
            </a:pPr>
            <a:r>
              <a:rPr lang="en-US" sz="1050" dirty="0" smtClean="0"/>
              <a:t>Built with On-Page Search Engine Friendliness in Mind</a:t>
            </a:r>
            <a:endParaRPr lang="en-US" sz="1050" dirty="0"/>
          </a:p>
          <a:p>
            <a:pPr marL="171450" indent="-171450">
              <a:buFont typeface="Arial" panose="020B0604020202020204" pitchFamily="34" charset="0"/>
              <a:buChar char="•"/>
            </a:pPr>
            <a:r>
              <a:rPr lang="en-US" sz="1050" dirty="0" smtClean="0"/>
              <a:t>Website </a:t>
            </a:r>
            <a:r>
              <a:rPr lang="en-US" sz="1050" dirty="0"/>
              <a:t>Content Development </a:t>
            </a:r>
            <a:endParaRPr lang="en-US" sz="1050" dirty="0" smtClean="0"/>
          </a:p>
          <a:p>
            <a:pPr marL="171450" indent="-171450">
              <a:buFont typeface="Arial" panose="020B0604020202020204" pitchFamily="34" charset="0"/>
              <a:buChar char="•"/>
            </a:pPr>
            <a:r>
              <a:rPr lang="en-US" sz="1050" dirty="0" smtClean="0"/>
              <a:t>Monthly Website Maintenance </a:t>
            </a:r>
          </a:p>
          <a:p>
            <a:pPr marL="171450" indent="-171450">
              <a:buFont typeface="Arial" panose="020B0604020202020204" pitchFamily="34" charset="0"/>
              <a:buChar char="•"/>
            </a:pPr>
            <a:r>
              <a:rPr lang="en-US" sz="1050" dirty="0" smtClean="0"/>
              <a:t>Secure </a:t>
            </a:r>
            <a:r>
              <a:rPr lang="en-US" sz="1050" dirty="0" err="1" smtClean="0"/>
              <a:t>Wordpress</a:t>
            </a:r>
            <a:r>
              <a:rPr lang="en-US" sz="1050" dirty="0" smtClean="0"/>
              <a:t> Specific Hosting</a:t>
            </a:r>
          </a:p>
          <a:p>
            <a:pPr marL="171450" indent="-171450">
              <a:buFont typeface="Arial" panose="020B0604020202020204" pitchFamily="34" charset="0"/>
              <a:buChar char="•"/>
            </a:pPr>
            <a:r>
              <a:rPr lang="en-US" sz="1050" dirty="0" smtClean="0"/>
              <a:t>Search Engine Registration</a:t>
            </a:r>
          </a:p>
          <a:p>
            <a:pPr marL="171450" indent="-171450">
              <a:buFont typeface="Arial" panose="020B0604020202020204" pitchFamily="34" charset="0"/>
              <a:buChar char="•"/>
            </a:pPr>
            <a:r>
              <a:rPr lang="en-US" sz="1050" dirty="0" smtClean="0"/>
              <a:t>Google Analytics Reporting</a:t>
            </a:r>
          </a:p>
          <a:p>
            <a:pPr marL="171450" indent="-171450">
              <a:buFont typeface="Arial" panose="020B0604020202020204" pitchFamily="34" charset="0"/>
              <a:buChar char="•"/>
            </a:pPr>
            <a:r>
              <a:rPr lang="en-US" sz="1050" dirty="0" smtClean="0"/>
              <a:t>Search </a:t>
            </a:r>
            <a:r>
              <a:rPr lang="en-US" sz="1050" dirty="0"/>
              <a:t>Engine Optimization </a:t>
            </a:r>
          </a:p>
          <a:p>
            <a:pPr marL="171450" indent="-171450">
              <a:buFont typeface="Arial" panose="020B0604020202020204" pitchFamily="34" charset="0"/>
              <a:buChar char="•"/>
            </a:pPr>
            <a:r>
              <a:rPr lang="en-US" sz="1050" dirty="0" smtClean="0"/>
              <a:t>Mobile Applications</a:t>
            </a:r>
            <a:endParaRPr lang="en-US" sz="1050" dirty="0"/>
          </a:p>
        </p:txBody>
      </p:sp>
      <p:grpSp>
        <p:nvGrpSpPr>
          <p:cNvPr id="10" name="Group 9"/>
          <p:cNvGrpSpPr/>
          <p:nvPr/>
        </p:nvGrpSpPr>
        <p:grpSpPr>
          <a:xfrm>
            <a:off x="-3969" y="0"/>
            <a:ext cx="9136062" cy="54769"/>
            <a:chOff x="0" y="232560"/>
            <a:chExt cx="9143999" cy="83820"/>
          </a:xfrm>
        </p:grpSpPr>
        <p:sp>
          <p:nvSpPr>
            <p:cNvPr id="11" name="Rectangle 10"/>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2" name="Rectangle 11"/>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3" name="Rectangle 12"/>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 name="Rectangle 13"/>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Tree>
    <p:extLst>
      <p:ext uri="{BB962C8B-B14F-4D97-AF65-F5344CB8AC3E}">
        <p14:creationId xmlns:p14="http://schemas.microsoft.com/office/powerpoint/2010/main" val="2514172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0741" y="234970"/>
            <a:ext cx="2361406" cy="276999"/>
          </a:xfrm>
          <a:prstGeom prst="rect">
            <a:avLst/>
          </a:prstGeom>
          <a:noFill/>
        </p:spPr>
        <p:txBody>
          <a:bodyPr wrap="square" rtlCol="0">
            <a:spAutoFit/>
          </a:bodyPr>
          <a:lstStyle/>
          <a:p>
            <a:r>
              <a:rPr lang="en-US" sz="1200" b="1" spc="100" dirty="0" smtClean="0">
                <a:solidFill>
                  <a:schemeClr val="tx2"/>
                </a:solidFill>
              </a:rPr>
              <a:t>EXAMPLE WEBSITES</a:t>
            </a:r>
            <a:endParaRPr lang="en-US" sz="1200" b="1" spc="100" dirty="0">
              <a:solidFill>
                <a:schemeClr val="tx2"/>
              </a:solidFill>
            </a:endParaRPr>
          </a:p>
        </p:txBody>
      </p:sp>
      <p:grpSp>
        <p:nvGrpSpPr>
          <p:cNvPr id="19" name="Group 18"/>
          <p:cNvGrpSpPr/>
          <p:nvPr/>
        </p:nvGrpSpPr>
        <p:grpSpPr>
          <a:xfrm>
            <a:off x="4435488" y="511969"/>
            <a:ext cx="1017856" cy="4468832"/>
            <a:chOff x="5353991" y="-68705"/>
            <a:chExt cx="1150115" cy="5049506"/>
          </a:xfrm>
        </p:grpSpPr>
        <p:grpSp>
          <p:nvGrpSpPr>
            <p:cNvPr id="15" name="Group 14"/>
            <p:cNvGrpSpPr/>
            <p:nvPr/>
          </p:nvGrpSpPr>
          <p:grpSpPr>
            <a:xfrm>
              <a:off x="5359824" y="1223610"/>
              <a:ext cx="1143736" cy="3757191"/>
              <a:chOff x="4710956" y="-4226650"/>
              <a:chExt cx="3934286" cy="1292419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0431" y="3559969"/>
                <a:ext cx="3915339" cy="272868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0431" y="6254319"/>
                <a:ext cx="3915339" cy="244322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0430" y="868708"/>
                <a:ext cx="3915339" cy="272559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0429" y="-1497683"/>
                <a:ext cx="3899372" cy="251879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10956" y="-4226650"/>
                <a:ext cx="3934286" cy="2728967"/>
              </a:xfrm>
              <a:prstGeom prst="rect">
                <a:avLst/>
              </a:prstGeom>
            </p:spPr>
          </p:pic>
        </p:grpSp>
        <p:grpSp>
          <p:nvGrpSpPr>
            <p:cNvPr id="18" name="Group 17"/>
            <p:cNvGrpSpPr/>
            <p:nvPr/>
          </p:nvGrpSpPr>
          <p:grpSpPr>
            <a:xfrm>
              <a:off x="5353991" y="-68705"/>
              <a:ext cx="1150115" cy="1313746"/>
              <a:chOff x="628745" y="-3860745"/>
              <a:chExt cx="7878572" cy="8999483"/>
            </a:xfrm>
          </p:grpSpPr>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8745" y="0"/>
                <a:ext cx="7878572" cy="513873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8745" y="-3860745"/>
                <a:ext cx="7878572" cy="5493202"/>
              </a:xfrm>
              <a:prstGeom prst="rect">
                <a:avLst/>
              </a:prstGeom>
            </p:spPr>
          </p:pic>
        </p:grpSp>
      </p:grpSp>
      <p:grpSp>
        <p:nvGrpSpPr>
          <p:cNvPr id="23" name="Group 22"/>
          <p:cNvGrpSpPr/>
          <p:nvPr/>
        </p:nvGrpSpPr>
        <p:grpSpPr>
          <a:xfrm>
            <a:off x="606426" y="511969"/>
            <a:ext cx="2230036" cy="4468832"/>
            <a:chOff x="2331495" y="664368"/>
            <a:chExt cx="4370136" cy="8757440"/>
          </a:xfrm>
        </p:grpSpPr>
        <p:pic>
          <p:nvPicPr>
            <p:cNvPr id="21" name="Picture 2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331495" y="664368"/>
              <a:ext cx="4370136" cy="4474369"/>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31495" y="4947439"/>
              <a:ext cx="4370136" cy="4474369"/>
            </a:xfrm>
            <a:prstGeom prst="rect">
              <a:avLst/>
            </a:prstGeom>
          </p:spPr>
        </p:pic>
      </p:grpSp>
      <p:pic>
        <p:nvPicPr>
          <p:cNvPr id="24" name="Picture 2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87860" y="511969"/>
            <a:ext cx="1538343" cy="4468832"/>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67748" y="511969"/>
            <a:ext cx="1204610" cy="4485531"/>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951179" y="511969"/>
            <a:ext cx="1340402" cy="4485531"/>
          </a:xfrm>
          <a:prstGeom prst="rect">
            <a:avLst/>
          </a:prstGeom>
        </p:spPr>
      </p:pic>
    </p:spTree>
    <p:extLst>
      <p:ext uri="{BB962C8B-B14F-4D97-AF65-F5344CB8AC3E}">
        <p14:creationId xmlns:p14="http://schemas.microsoft.com/office/powerpoint/2010/main" val="1268708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9431" y="2066925"/>
            <a:ext cx="2949575" cy="993775"/>
          </a:xfrm>
        </p:spPr>
        <p:txBody>
          <a:bodyPr>
            <a:noAutofit/>
          </a:bodyPr>
          <a:lstStyle/>
          <a:p>
            <a:pPr>
              <a:lnSpc>
                <a:spcPct val="114000"/>
              </a:lnSpc>
            </a:pPr>
            <a:r>
              <a:rPr lang="en-US" sz="2800" b="1" dirty="0" smtClean="0">
                <a:solidFill>
                  <a:schemeClr val="bg1"/>
                </a:solidFill>
              </a:rPr>
              <a:t>CONTENT </a:t>
            </a:r>
            <a:r>
              <a:rPr lang="en-US" sz="2800" dirty="0" smtClean="0">
                <a:solidFill>
                  <a:schemeClr val="bg1"/>
                </a:solidFill>
              </a:rPr>
              <a:t>DEVELOPMENT &amp; MARKETING</a:t>
            </a:r>
            <a:endParaRPr lang="en-US" sz="2800" dirty="0">
              <a:solidFill>
                <a:schemeClr val="bg1"/>
              </a:solidFill>
            </a:endParaRPr>
          </a:p>
        </p:txBody>
      </p:sp>
      <p:sp>
        <p:nvSpPr>
          <p:cNvPr id="9" name="TextBox 8"/>
          <p:cNvSpPr txBox="1"/>
          <p:nvPr/>
        </p:nvSpPr>
        <p:spPr>
          <a:xfrm>
            <a:off x="4013743" y="1039922"/>
            <a:ext cx="4364287" cy="3231654"/>
          </a:xfrm>
          <a:prstGeom prst="rect">
            <a:avLst/>
          </a:prstGeom>
          <a:noFill/>
        </p:spPr>
        <p:txBody>
          <a:bodyPr wrap="square" rtlCol="0">
            <a:spAutoFit/>
          </a:bodyPr>
          <a:lstStyle/>
          <a:p>
            <a:r>
              <a:rPr lang="en-US" sz="1200" dirty="0" smtClean="0"/>
              <a:t>Content has many implications for a brand’s online presence. It can lead consumers to want to learn more, it can build or enhance a website’s search optimization, and it can help ensure consumers have something to come back for after making a purchase. </a:t>
            </a:r>
          </a:p>
          <a:p>
            <a:endParaRPr lang="en-US" sz="1200" dirty="0"/>
          </a:p>
          <a:p>
            <a:r>
              <a:rPr lang="en-US" sz="1200" dirty="0" smtClean="0"/>
              <a:t>Amplified Digital’s in-house content team works with clients to ensure they put their brand’s </a:t>
            </a:r>
            <a:r>
              <a:rPr lang="en-US" sz="1200" dirty="0"/>
              <a:t>best foot forward online with </a:t>
            </a:r>
            <a:r>
              <a:rPr lang="en-US" sz="1200" dirty="0" smtClean="0"/>
              <a:t>content reflecting </a:t>
            </a:r>
            <a:r>
              <a:rPr lang="en-US" sz="1200" dirty="0"/>
              <a:t>the tone that best speaks to </a:t>
            </a:r>
            <a:r>
              <a:rPr lang="en-US" sz="1200" dirty="0" smtClean="0"/>
              <a:t>viewers </a:t>
            </a:r>
            <a:r>
              <a:rPr lang="en-US" sz="1200" dirty="0">
                <a:ea typeface="Adobe Fan Heiti Std B" pitchFamily="34" charset="-128"/>
              </a:rPr>
              <a:t>–</a:t>
            </a:r>
            <a:r>
              <a:rPr lang="en-US" sz="1200" dirty="0"/>
              <a:t> </a:t>
            </a:r>
            <a:r>
              <a:rPr lang="en-US" sz="1200" dirty="0" smtClean="0"/>
              <a:t>with each piece carefully </a:t>
            </a:r>
            <a:r>
              <a:rPr lang="en-US" sz="1200" dirty="0"/>
              <a:t>crafted, researched, and edited. </a:t>
            </a:r>
          </a:p>
          <a:p>
            <a:endParaRPr lang="en-US" sz="1200" dirty="0" smtClean="0">
              <a:solidFill>
                <a:schemeClr val="accent2"/>
              </a:solidFill>
            </a:endParaRPr>
          </a:p>
          <a:p>
            <a:pPr marL="171450" indent="-171450">
              <a:buFont typeface="Arial" panose="020B0604020202020204" pitchFamily="34" charset="0"/>
              <a:buChar char="•"/>
            </a:pPr>
            <a:r>
              <a:rPr lang="en-US" sz="1200" dirty="0" smtClean="0"/>
              <a:t>Website copywriting</a:t>
            </a:r>
          </a:p>
          <a:p>
            <a:pPr marL="171450" indent="-171450">
              <a:buFont typeface="Arial" panose="020B0604020202020204" pitchFamily="34" charset="0"/>
              <a:buChar char="•"/>
            </a:pPr>
            <a:r>
              <a:rPr lang="en-US" sz="1200" dirty="0" err="1" smtClean="0"/>
              <a:t>eCommerce</a:t>
            </a:r>
            <a:r>
              <a:rPr lang="en-US" sz="1200" dirty="0" smtClean="0"/>
              <a:t> product descriptions</a:t>
            </a:r>
          </a:p>
          <a:p>
            <a:pPr marL="171450" indent="-171450">
              <a:buFont typeface="Arial" panose="020B0604020202020204" pitchFamily="34" charset="0"/>
              <a:buChar char="•"/>
            </a:pPr>
            <a:r>
              <a:rPr lang="en-US" sz="1200" dirty="0" smtClean="0"/>
              <a:t>Sponsored / native content writing</a:t>
            </a:r>
          </a:p>
          <a:p>
            <a:pPr marL="171450" indent="-171450">
              <a:buFont typeface="Arial" panose="020B0604020202020204" pitchFamily="34" charset="0"/>
              <a:buChar char="•"/>
            </a:pPr>
            <a:r>
              <a:rPr lang="en-US" sz="1200" dirty="0" smtClean="0"/>
              <a:t>Search engine optimized content creation</a:t>
            </a:r>
          </a:p>
          <a:p>
            <a:pPr marL="171450" indent="-171450">
              <a:buFont typeface="Arial" panose="020B0604020202020204" pitchFamily="34" charset="0"/>
              <a:buChar char="•"/>
            </a:pPr>
            <a:r>
              <a:rPr lang="en-US" sz="1200" dirty="0" smtClean="0"/>
              <a:t>Blog article/post content creation</a:t>
            </a:r>
            <a:endParaRPr lang="en-US" sz="1200" dirty="0"/>
          </a:p>
        </p:txBody>
      </p:sp>
    </p:spTree>
    <p:extLst>
      <p:ext uri="{BB962C8B-B14F-4D97-AF65-F5344CB8AC3E}">
        <p14:creationId xmlns:p14="http://schemas.microsoft.com/office/powerpoint/2010/main" val="141101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29431" y="234970"/>
            <a:ext cx="2361406" cy="276999"/>
          </a:xfrm>
          <a:prstGeom prst="rect">
            <a:avLst/>
          </a:prstGeom>
          <a:noFill/>
        </p:spPr>
        <p:txBody>
          <a:bodyPr wrap="square" rtlCol="0">
            <a:spAutoFit/>
          </a:bodyPr>
          <a:lstStyle/>
          <a:p>
            <a:r>
              <a:rPr lang="en-US" sz="1200" b="1" spc="100" dirty="0" smtClean="0">
                <a:solidFill>
                  <a:schemeClr val="tx2"/>
                </a:solidFill>
              </a:rPr>
              <a:t>EXAMPLE CONTENT</a:t>
            </a:r>
            <a:endParaRPr lang="en-US" sz="1200" b="1" spc="100" dirty="0">
              <a:solidFill>
                <a:schemeClr val="tx2"/>
              </a:solidFill>
            </a:endParaRPr>
          </a:p>
        </p:txBody>
      </p:sp>
      <p:pic>
        <p:nvPicPr>
          <p:cNvPr id="11" name="Picture 10"/>
          <p:cNvPicPr>
            <a:picLocks noChangeAspect="1"/>
          </p:cNvPicPr>
          <p:nvPr/>
        </p:nvPicPr>
        <p:blipFill>
          <a:blip r:embed="rId3"/>
          <a:stretch>
            <a:fillRect/>
          </a:stretch>
        </p:blipFill>
        <p:spPr>
          <a:xfrm>
            <a:off x="5845125" y="234970"/>
            <a:ext cx="2761505" cy="4779954"/>
          </a:xfrm>
          <a:prstGeom prst="rect">
            <a:avLst/>
          </a:prstGeom>
          <a:ln>
            <a:solidFill>
              <a:schemeClr val="bg2"/>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b="2501"/>
          <a:stretch/>
        </p:blipFill>
        <p:spPr>
          <a:xfrm>
            <a:off x="834610" y="511968"/>
            <a:ext cx="2317820" cy="4502956"/>
          </a:xfrm>
          <a:prstGeom prst="rect">
            <a:avLst/>
          </a:prstGeom>
          <a:ln>
            <a:solidFill>
              <a:schemeClr val="bg2"/>
            </a:solidFill>
          </a:ln>
        </p:spPr>
      </p:pic>
      <p:grpSp>
        <p:nvGrpSpPr>
          <p:cNvPr id="5" name="Group 4"/>
          <p:cNvGrpSpPr/>
          <p:nvPr/>
        </p:nvGrpSpPr>
        <p:grpSpPr>
          <a:xfrm>
            <a:off x="3355780" y="109729"/>
            <a:ext cx="2253510" cy="4920867"/>
            <a:chOff x="2967831" y="54770"/>
            <a:chExt cx="2861454" cy="624840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67831" y="54770"/>
              <a:ext cx="2861454" cy="34290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67831" y="3008639"/>
              <a:ext cx="2861454" cy="3294531"/>
            </a:xfrm>
            <a:prstGeom prst="rect">
              <a:avLst/>
            </a:prstGeom>
          </p:spPr>
        </p:pic>
      </p:grpSp>
    </p:spTree>
    <p:extLst>
      <p:ext uri="{BB962C8B-B14F-4D97-AF65-F5344CB8AC3E}">
        <p14:creationId xmlns:p14="http://schemas.microsoft.com/office/powerpoint/2010/main" val="3954245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046" y="1447006"/>
            <a:ext cx="2949575" cy="2243137"/>
          </a:xfrm>
        </p:spPr>
        <p:txBody>
          <a:bodyPr>
            <a:normAutofit/>
          </a:bodyPr>
          <a:lstStyle/>
          <a:p>
            <a:pPr>
              <a:lnSpc>
                <a:spcPct val="114000"/>
              </a:lnSpc>
            </a:pPr>
            <a:r>
              <a:rPr lang="en-US" sz="2800" b="1" dirty="0" smtClean="0">
                <a:solidFill>
                  <a:schemeClr val="bg1"/>
                </a:solidFill>
              </a:rPr>
              <a:t>EMAIL </a:t>
            </a:r>
            <a:r>
              <a:rPr lang="en-US" sz="2800" dirty="0" smtClean="0">
                <a:solidFill>
                  <a:schemeClr val="bg1"/>
                </a:solidFill>
              </a:rPr>
              <a:t>MARKETING </a:t>
            </a:r>
            <a:br>
              <a:rPr lang="en-US" sz="2800" dirty="0" smtClean="0">
                <a:solidFill>
                  <a:schemeClr val="bg1"/>
                </a:solidFill>
              </a:rPr>
            </a:br>
            <a:r>
              <a:rPr lang="en-US" sz="2800" dirty="0" smtClean="0">
                <a:solidFill>
                  <a:schemeClr val="bg1"/>
                </a:solidFill>
              </a:rPr>
              <a:t>&amp; </a:t>
            </a:r>
            <a:r>
              <a:rPr lang="en-US" sz="2800" b="1" dirty="0" smtClean="0">
                <a:solidFill>
                  <a:schemeClr val="bg1"/>
                </a:solidFill>
              </a:rPr>
              <a:t>LEAD</a:t>
            </a:r>
            <a:r>
              <a:rPr lang="en-US" sz="2800" dirty="0" smtClean="0">
                <a:solidFill>
                  <a:schemeClr val="bg1"/>
                </a:solidFill>
              </a:rPr>
              <a:t> </a:t>
            </a:r>
            <a:r>
              <a:rPr lang="en-US" sz="2800" b="1" dirty="0" smtClean="0">
                <a:solidFill>
                  <a:schemeClr val="bg1"/>
                </a:solidFill>
              </a:rPr>
              <a:t>NURTURING</a:t>
            </a:r>
            <a:endParaRPr lang="en-US" sz="2800" b="1" dirty="0">
              <a:solidFill>
                <a:schemeClr val="bg1"/>
              </a:solidFill>
            </a:endParaRPr>
          </a:p>
        </p:txBody>
      </p:sp>
      <p:sp>
        <p:nvSpPr>
          <p:cNvPr id="8" name="Rectangle 7"/>
          <p:cNvSpPr/>
          <p:nvPr/>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13743" y="754281"/>
            <a:ext cx="4440488" cy="3631763"/>
          </a:xfrm>
          <a:prstGeom prst="rect">
            <a:avLst/>
          </a:prstGeom>
          <a:noFill/>
        </p:spPr>
        <p:txBody>
          <a:bodyPr wrap="square" rtlCol="0">
            <a:spAutoFit/>
          </a:bodyPr>
          <a:lstStyle/>
          <a:p>
            <a:pPr>
              <a:spcAft>
                <a:spcPts val="1200"/>
              </a:spcAft>
            </a:pPr>
            <a:r>
              <a:rPr lang="en-US" sz="1100" dirty="0" smtClean="0"/>
              <a:t>Targeted Email marketing and ongoing lead nurturing campaigns are a foundational part of nearly every personalized and people-based digital marketing strategy. Amplified Digital offers various types of email marketing campaign development and support, empowering brands by reaching users in one of their most frequently used channels. </a:t>
            </a:r>
          </a:p>
          <a:p>
            <a:pPr marL="171450" indent="-171450">
              <a:buFont typeface="Arial" panose="020B0604020202020204" pitchFamily="34" charset="0"/>
              <a:buChar char="•"/>
            </a:pPr>
            <a:r>
              <a:rPr lang="en-US" sz="1100" dirty="0" smtClean="0"/>
              <a:t>100% Opt-In Audience Targeted Email Database</a:t>
            </a:r>
          </a:p>
          <a:p>
            <a:pPr marL="171450" indent="-171450">
              <a:buFont typeface="Arial" panose="020B0604020202020204" pitchFamily="34" charset="0"/>
              <a:buChar char="•"/>
            </a:pPr>
            <a:r>
              <a:rPr lang="en-US" sz="1100" dirty="0"/>
              <a:t>Campaign </a:t>
            </a:r>
            <a:r>
              <a:rPr lang="en-US" sz="1100" dirty="0" smtClean="0"/>
              <a:t>Set </a:t>
            </a:r>
            <a:r>
              <a:rPr lang="en-US" sz="1100" dirty="0"/>
              <a:t>U</a:t>
            </a:r>
            <a:r>
              <a:rPr lang="en-US" sz="1100" dirty="0" smtClean="0"/>
              <a:t>p</a:t>
            </a:r>
            <a:r>
              <a:rPr lang="en-US" sz="1100" dirty="0"/>
              <a:t>, </a:t>
            </a:r>
            <a:r>
              <a:rPr lang="en-US" sz="1100" dirty="0" smtClean="0"/>
              <a:t>Testing</a:t>
            </a:r>
            <a:r>
              <a:rPr lang="en-US" sz="1100" dirty="0"/>
              <a:t>, </a:t>
            </a:r>
            <a:r>
              <a:rPr lang="en-US" sz="1100" dirty="0" smtClean="0"/>
              <a:t>Mail Out </a:t>
            </a:r>
            <a:r>
              <a:rPr lang="en-US" sz="1100" dirty="0"/>
              <a:t>and ROI reporting</a:t>
            </a:r>
          </a:p>
          <a:p>
            <a:pPr marL="171450" indent="-171450">
              <a:buFont typeface="Arial" panose="020B0604020202020204" pitchFamily="34" charset="0"/>
              <a:buChar char="•"/>
            </a:pPr>
            <a:r>
              <a:rPr lang="en-US" sz="1100" dirty="0" smtClean="0"/>
              <a:t>Responsive Email Design</a:t>
            </a:r>
          </a:p>
          <a:p>
            <a:pPr marL="171450" indent="-171450">
              <a:buFont typeface="Arial" panose="020B0604020202020204" pitchFamily="34" charset="0"/>
              <a:buChar char="•"/>
            </a:pPr>
            <a:r>
              <a:rPr lang="en-US" sz="1100" dirty="0" smtClean="0"/>
              <a:t>Re-drops to Openers/Non-Openers</a:t>
            </a:r>
          </a:p>
          <a:p>
            <a:pPr marL="171450" indent="-171450">
              <a:buFont typeface="Arial" panose="020B0604020202020204" pitchFamily="34" charset="0"/>
              <a:buChar char="•"/>
            </a:pPr>
            <a:r>
              <a:rPr lang="en-US" sz="1100" dirty="0" smtClean="0"/>
              <a:t>List Purchasing of Hashed Email Addresses, Physical Addresses, and Postal Lists</a:t>
            </a:r>
          </a:p>
          <a:p>
            <a:pPr marL="171450" indent="-171450">
              <a:buFont typeface="Arial" panose="020B0604020202020204" pitchFamily="34" charset="0"/>
              <a:buChar char="•"/>
            </a:pPr>
            <a:r>
              <a:rPr lang="en-US" sz="1100" dirty="0" smtClean="0"/>
              <a:t>Match for Lookback Reporting</a:t>
            </a:r>
          </a:p>
          <a:p>
            <a:pPr marL="171450" indent="-171450">
              <a:buFont typeface="Arial" panose="020B0604020202020204" pitchFamily="34" charset="0"/>
              <a:buChar char="•"/>
            </a:pPr>
            <a:r>
              <a:rPr lang="en-US" sz="1100" dirty="0" smtClean="0"/>
              <a:t>Match &amp; Deploy to Scrub Existing List</a:t>
            </a:r>
          </a:p>
          <a:p>
            <a:pPr marL="171450" indent="-171450">
              <a:buFont typeface="Arial" panose="020B0604020202020204" pitchFamily="34" charset="0"/>
              <a:buChar char="•"/>
            </a:pPr>
            <a:endParaRPr lang="en-US" sz="1100" dirty="0" smtClean="0"/>
          </a:p>
          <a:p>
            <a:pPr marL="171450" indent="-171450">
              <a:buFont typeface="Arial" panose="020B0604020202020204" pitchFamily="34" charset="0"/>
              <a:buChar char="•"/>
            </a:pPr>
            <a:r>
              <a:rPr lang="en-US" sz="1100" dirty="0" smtClean="0"/>
              <a:t>Marketing Automation</a:t>
            </a:r>
            <a:r>
              <a:rPr lang="en-US" sz="1100" dirty="0"/>
              <a:t> </a:t>
            </a:r>
            <a:r>
              <a:rPr lang="en-US" sz="1100" dirty="0" smtClean="0"/>
              <a:t>&amp; Lead Nurturing</a:t>
            </a:r>
          </a:p>
          <a:p>
            <a:pPr marL="171450" indent="-171450">
              <a:buFont typeface="Arial" panose="020B0604020202020204" pitchFamily="34" charset="0"/>
              <a:buChar char="•"/>
            </a:pPr>
            <a:r>
              <a:rPr lang="en-US" sz="1100" dirty="0" smtClean="0"/>
              <a:t>Drip </a:t>
            </a:r>
            <a:r>
              <a:rPr lang="en-US" sz="1100" dirty="0"/>
              <a:t>Email </a:t>
            </a:r>
            <a:r>
              <a:rPr lang="en-US" sz="1100" dirty="0" smtClean="0"/>
              <a:t>Campaigns</a:t>
            </a:r>
          </a:p>
          <a:p>
            <a:pPr marL="171450" indent="-171450">
              <a:buFont typeface="Arial" panose="020B0604020202020204" pitchFamily="34" charset="0"/>
              <a:buChar char="•"/>
            </a:pPr>
            <a:r>
              <a:rPr lang="en-US" sz="1100" dirty="0"/>
              <a:t>New List/Customer Acquisition</a:t>
            </a:r>
          </a:p>
          <a:p>
            <a:pPr marL="171450" indent="-171450">
              <a:buFont typeface="Arial" panose="020B0604020202020204" pitchFamily="34" charset="0"/>
              <a:buChar char="•"/>
            </a:pPr>
            <a:r>
              <a:rPr lang="en-US" sz="1100" dirty="0" smtClean="0"/>
              <a:t>Existing </a:t>
            </a:r>
            <a:r>
              <a:rPr lang="en-US" sz="1100" dirty="0" err="1" smtClean="0"/>
              <a:t>eNewsletter</a:t>
            </a:r>
            <a:r>
              <a:rPr lang="en-US" sz="1100" dirty="0" smtClean="0"/>
              <a:t>/List &amp; Sending Management</a:t>
            </a:r>
          </a:p>
          <a:p>
            <a:pPr marL="171450" indent="-171450">
              <a:buFont typeface="Arial" panose="020B0604020202020204" pitchFamily="34" charset="0"/>
              <a:buChar char="•"/>
            </a:pPr>
            <a:r>
              <a:rPr lang="en-US" sz="1100" dirty="0" smtClean="0"/>
              <a:t>Delivery &amp; Analytics Reporting</a:t>
            </a:r>
          </a:p>
        </p:txBody>
      </p:sp>
    </p:spTree>
    <p:extLst>
      <p:ext uri="{BB962C8B-B14F-4D97-AF65-F5344CB8AC3E}">
        <p14:creationId xmlns:p14="http://schemas.microsoft.com/office/powerpoint/2010/main" val="1865030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8031" y="511969"/>
            <a:ext cx="880466" cy="4495800"/>
          </a:xfrm>
          <a:prstGeom prst="rect">
            <a:avLst/>
          </a:prstGeom>
          <a:ln w="3175">
            <a:solidFill>
              <a:schemeClr val="bg2"/>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4126" y="511969"/>
            <a:ext cx="801255" cy="4495800"/>
          </a:xfrm>
          <a:prstGeom prst="rect">
            <a:avLst/>
          </a:prstGeom>
          <a:ln>
            <a:solidFill>
              <a:schemeClr val="bg2"/>
            </a:solidFill>
          </a:ln>
        </p:spPr>
      </p:pic>
      <p:sp>
        <p:nvSpPr>
          <p:cNvPr id="8" name="TextBox 7"/>
          <p:cNvSpPr txBox="1"/>
          <p:nvPr/>
        </p:nvSpPr>
        <p:spPr>
          <a:xfrm>
            <a:off x="529431" y="234970"/>
            <a:ext cx="3505200" cy="276999"/>
          </a:xfrm>
          <a:prstGeom prst="rect">
            <a:avLst/>
          </a:prstGeom>
          <a:noFill/>
        </p:spPr>
        <p:txBody>
          <a:bodyPr wrap="square" rtlCol="0">
            <a:spAutoFit/>
          </a:bodyPr>
          <a:lstStyle/>
          <a:p>
            <a:r>
              <a:rPr lang="en-US" sz="1200" b="1" spc="100" dirty="0" smtClean="0">
                <a:solidFill>
                  <a:schemeClr val="tx2"/>
                </a:solidFill>
              </a:rPr>
              <a:t>EXAMPLE EMAILS</a:t>
            </a:r>
            <a:endParaRPr lang="en-US" sz="1200" b="1" spc="100" dirty="0">
              <a:solidFill>
                <a:schemeClr val="tx2"/>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1031" y="511969"/>
            <a:ext cx="2881923" cy="44958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42523" y="511969"/>
            <a:ext cx="2247900" cy="4495800"/>
          </a:xfrm>
          <a:prstGeom prst="rect">
            <a:avLst/>
          </a:prstGeom>
        </p:spPr>
      </p:pic>
    </p:spTree>
    <p:extLst>
      <p:ext uri="{BB962C8B-B14F-4D97-AF65-F5344CB8AC3E}">
        <p14:creationId xmlns:p14="http://schemas.microsoft.com/office/powerpoint/2010/main" val="3484163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93389" y="262030"/>
            <a:ext cx="837042" cy="4696600"/>
          </a:xfrm>
          <a:prstGeom prst="rect">
            <a:avLst/>
          </a:prstGeom>
          <a:ln>
            <a:solidFill>
              <a:schemeClr val="bg2"/>
            </a:solidFill>
          </a:ln>
          <a:effectLst/>
        </p:spPr>
      </p:pic>
      <p:sp>
        <p:nvSpPr>
          <p:cNvPr id="8" name="TextBox 7"/>
          <p:cNvSpPr txBox="1"/>
          <p:nvPr/>
        </p:nvSpPr>
        <p:spPr>
          <a:xfrm>
            <a:off x="224631" y="234970"/>
            <a:ext cx="3505200" cy="276999"/>
          </a:xfrm>
          <a:prstGeom prst="rect">
            <a:avLst/>
          </a:prstGeom>
          <a:noFill/>
        </p:spPr>
        <p:txBody>
          <a:bodyPr wrap="square" rtlCol="0">
            <a:spAutoFit/>
          </a:bodyPr>
          <a:lstStyle/>
          <a:p>
            <a:r>
              <a:rPr lang="en-US" sz="1200" b="1" spc="100" dirty="0" smtClean="0">
                <a:solidFill>
                  <a:schemeClr val="tx2"/>
                </a:solidFill>
              </a:rPr>
              <a:t>EXAMPLE RESPONSIVE EMAILS</a:t>
            </a:r>
            <a:endParaRPr lang="en-US" sz="1200" b="1" spc="100"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435769"/>
            <a:ext cx="7215583" cy="4861738"/>
          </a:xfrm>
          <a:prstGeom prst="rect">
            <a:avLst/>
          </a:prstGeom>
        </p:spPr>
      </p:pic>
    </p:spTree>
    <p:extLst>
      <p:ext uri="{BB962C8B-B14F-4D97-AF65-F5344CB8AC3E}">
        <p14:creationId xmlns:p14="http://schemas.microsoft.com/office/powerpoint/2010/main" val="9844074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30621" y="234970"/>
            <a:ext cx="5256609" cy="276999"/>
          </a:xfrm>
          <a:prstGeom prst="rect">
            <a:avLst/>
          </a:prstGeom>
          <a:noFill/>
        </p:spPr>
        <p:txBody>
          <a:bodyPr wrap="square" rtlCol="0">
            <a:spAutoFit/>
          </a:bodyPr>
          <a:lstStyle/>
          <a:p>
            <a:r>
              <a:rPr lang="en-US" sz="1200" b="1" spc="100" smtClean="0">
                <a:solidFill>
                  <a:schemeClr val="tx2"/>
                </a:solidFill>
              </a:rPr>
              <a:t>EXAMPLE EMAIL </a:t>
            </a:r>
            <a:r>
              <a:rPr lang="en-US" sz="1200" b="1" spc="100" dirty="0" smtClean="0">
                <a:solidFill>
                  <a:schemeClr val="tx2"/>
                </a:solidFill>
              </a:rPr>
              <a:t>MARKETING CAMPAIGN PROCESSES</a:t>
            </a:r>
            <a:endParaRPr lang="en-US" sz="1200" b="1" spc="100" dirty="0">
              <a:solidFill>
                <a:schemeClr val="tx2"/>
              </a:solidFill>
            </a:endParaRPr>
          </a:p>
        </p:txBody>
      </p:sp>
      <p:sp>
        <p:nvSpPr>
          <p:cNvPr id="3" name="Rectangle 2"/>
          <p:cNvSpPr/>
          <p:nvPr/>
        </p:nvSpPr>
        <p:spPr>
          <a:xfrm>
            <a:off x="-2488" y="1048481"/>
            <a:ext cx="9136063" cy="1066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4" y="2875757"/>
            <a:ext cx="9136063" cy="1066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58031" y="1273969"/>
            <a:ext cx="1429346" cy="866545"/>
          </a:xfrm>
          <a:prstGeom prst="roundRect">
            <a:avLst>
              <a:gd name="adj" fmla="val 102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Business </a:t>
            </a:r>
            <a:r>
              <a:rPr lang="en-US" sz="1000" dirty="0"/>
              <a:t>goal / objective </a:t>
            </a:r>
            <a:r>
              <a:rPr lang="en-US" sz="1000" dirty="0" smtClean="0"/>
              <a:t>and campaign targeting conversations</a:t>
            </a:r>
            <a:endParaRPr lang="en-US" sz="1000" dirty="0"/>
          </a:p>
        </p:txBody>
      </p:sp>
      <p:cxnSp>
        <p:nvCxnSpPr>
          <p:cNvPr id="7" name="Straight Connector 6"/>
          <p:cNvCxnSpPr>
            <a:stCxn id="5" idx="3"/>
          </p:cNvCxnSpPr>
          <p:nvPr/>
        </p:nvCxnSpPr>
        <p:spPr>
          <a:xfrm>
            <a:off x="2187377" y="1707242"/>
            <a:ext cx="6191071" cy="23927"/>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681089" y="955195"/>
            <a:ext cx="1371600" cy="912812"/>
          </a:xfrm>
          <a:prstGeom prst="roundRect">
            <a:avLst>
              <a:gd name="adj" fmla="val 106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Audience targeting &amp; reach estimates compiled</a:t>
            </a:r>
            <a:endParaRPr lang="en-US" sz="1000" dirty="0"/>
          </a:p>
        </p:txBody>
      </p:sp>
      <p:sp>
        <p:nvSpPr>
          <p:cNvPr id="10" name="Rounded Rectangle 9"/>
          <p:cNvSpPr/>
          <p:nvPr/>
        </p:nvSpPr>
        <p:spPr>
          <a:xfrm>
            <a:off x="4415631" y="1572778"/>
            <a:ext cx="1131106" cy="699507"/>
          </a:xfrm>
          <a:prstGeom prst="roundRect">
            <a:avLst>
              <a:gd name="adj" fmla="val 93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Creative &amp; messaging development</a:t>
            </a:r>
            <a:endParaRPr lang="en-US" sz="1000" dirty="0"/>
          </a:p>
        </p:txBody>
      </p:sp>
      <p:sp>
        <p:nvSpPr>
          <p:cNvPr id="11" name="Rounded Rectangle 10"/>
          <p:cNvSpPr/>
          <p:nvPr/>
        </p:nvSpPr>
        <p:spPr>
          <a:xfrm>
            <a:off x="5787230" y="1273239"/>
            <a:ext cx="818555" cy="678632"/>
          </a:xfrm>
          <a:prstGeom prst="roundRect">
            <a:avLst>
              <a:gd name="adj" fmla="val 962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Email #1 deploys</a:t>
            </a:r>
            <a:endParaRPr lang="en-US" sz="1000" dirty="0"/>
          </a:p>
        </p:txBody>
      </p:sp>
      <p:cxnSp>
        <p:nvCxnSpPr>
          <p:cNvPr id="12" name="Straight Connector 11"/>
          <p:cNvCxnSpPr/>
          <p:nvPr/>
        </p:nvCxnSpPr>
        <p:spPr>
          <a:xfrm>
            <a:off x="1331001" y="2570163"/>
            <a:ext cx="712323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454231" y="1986389"/>
            <a:ext cx="0" cy="583774"/>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31001" y="2557561"/>
            <a:ext cx="0" cy="583774"/>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55218" y="3294131"/>
            <a:ext cx="712323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188879" y="3094935"/>
            <a:ext cx="1486297" cy="999953"/>
          </a:xfrm>
          <a:prstGeom prst="roundRect">
            <a:avLst>
              <a:gd name="adj" fmla="val 91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Email #1 re-deployed (or secondary creative) reaching openers or non-openers</a:t>
            </a:r>
            <a:endParaRPr lang="en-US" sz="1000" dirty="0"/>
          </a:p>
        </p:txBody>
      </p:sp>
      <p:sp>
        <p:nvSpPr>
          <p:cNvPr id="22" name="Rounded Rectangle 21"/>
          <p:cNvSpPr/>
          <p:nvPr/>
        </p:nvSpPr>
        <p:spPr>
          <a:xfrm>
            <a:off x="848129" y="2919251"/>
            <a:ext cx="987242" cy="761137"/>
          </a:xfrm>
          <a:prstGeom prst="roundRect">
            <a:avLst>
              <a:gd name="adj" fmla="val 949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Secondary </a:t>
            </a:r>
            <a:r>
              <a:rPr lang="en-US" sz="1000" dirty="0" smtClean="0"/>
              <a:t>creative developed</a:t>
            </a:r>
            <a:endParaRPr lang="en-US" sz="1000" dirty="0"/>
          </a:p>
        </p:txBody>
      </p:sp>
      <p:sp>
        <p:nvSpPr>
          <p:cNvPr id="23" name="Rounded Rectangle 22"/>
          <p:cNvSpPr/>
          <p:nvPr/>
        </p:nvSpPr>
        <p:spPr>
          <a:xfrm>
            <a:off x="5527983" y="3009389"/>
            <a:ext cx="1244936" cy="876364"/>
          </a:xfrm>
          <a:prstGeom prst="roundRect">
            <a:avLst>
              <a:gd name="adj" fmla="val 96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Hashed list purchased of most engaged users</a:t>
            </a:r>
            <a:endParaRPr lang="en-US" sz="1000" dirty="0"/>
          </a:p>
        </p:txBody>
      </p:sp>
      <p:sp>
        <p:nvSpPr>
          <p:cNvPr id="24" name="Rounded Rectangle 23"/>
          <p:cNvSpPr/>
          <p:nvPr/>
        </p:nvSpPr>
        <p:spPr>
          <a:xfrm>
            <a:off x="7378330" y="3125871"/>
            <a:ext cx="1449086" cy="1168244"/>
          </a:xfrm>
          <a:prstGeom prst="roundRect">
            <a:avLst>
              <a:gd name="adj" fmla="val 90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IP targeting, customer match, </a:t>
            </a:r>
            <a:r>
              <a:rPr lang="en-US" sz="900" dirty="0" err="1" smtClean="0"/>
              <a:t>enewsletter</a:t>
            </a:r>
            <a:r>
              <a:rPr lang="en-US" sz="900" dirty="0" smtClean="0"/>
              <a:t>/drip marketing or direct mail campaign initiated</a:t>
            </a:r>
            <a:endParaRPr lang="en-US" sz="900" dirty="0"/>
          </a:p>
        </p:txBody>
      </p:sp>
      <p:sp>
        <p:nvSpPr>
          <p:cNvPr id="20" name="Rounded Rectangle 19"/>
          <p:cNvSpPr/>
          <p:nvPr/>
        </p:nvSpPr>
        <p:spPr>
          <a:xfrm>
            <a:off x="7330865" y="1290101"/>
            <a:ext cx="1540985" cy="89582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Campaign performance </a:t>
            </a:r>
            <a:r>
              <a:rPr lang="en-US" sz="1000" dirty="0"/>
              <a:t>m</a:t>
            </a:r>
            <a:r>
              <a:rPr lang="en-US" sz="1000" dirty="0" smtClean="0"/>
              <a:t>easured at pre-determined timing (ex: 3, 6, &amp; 10 days)</a:t>
            </a:r>
            <a:endParaRPr lang="en-US" sz="1000" dirty="0"/>
          </a:p>
        </p:txBody>
      </p:sp>
      <p:sp>
        <p:nvSpPr>
          <p:cNvPr id="26" name="Rounded Rectangle 25"/>
          <p:cNvSpPr/>
          <p:nvPr/>
        </p:nvSpPr>
        <p:spPr>
          <a:xfrm>
            <a:off x="3903245" y="2919251"/>
            <a:ext cx="1175770" cy="647959"/>
          </a:xfrm>
          <a:prstGeom prst="roundRect">
            <a:avLst>
              <a:gd name="adj" fmla="val 1034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Match analysis performed to determine ROI</a:t>
            </a:r>
            <a:endParaRPr lang="en-US" sz="1000" dirty="0"/>
          </a:p>
        </p:txBody>
      </p:sp>
    </p:spTree>
    <p:extLst>
      <p:ext uri="{BB962C8B-B14F-4D97-AF65-F5344CB8AC3E}">
        <p14:creationId xmlns:p14="http://schemas.microsoft.com/office/powerpoint/2010/main" val="3505919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6953" y="2066528"/>
            <a:ext cx="2949575" cy="993775"/>
          </a:xfrm>
        </p:spPr>
        <p:txBody>
          <a:bodyPr>
            <a:noAutofit/>
          </a:bodyPr>
          <a:lstStyle/>
          <a:p>
            <a:pPr>
              <a:lnSpc>
                <a:spcPct val="114000"/>
              </a:lnSpc>
            </a:pPr>
            <a:r>
              <a:rPr lang="en-US" sz="2800" b="1" dirty="0" smtClean="0">
                <a:solidFill>
                  <a:schemeClr val="bg1"/>
                </a:solidFill>
              </a:rPr>
              <a:t>SOCIAL</a:t>
            </a:r>
            <a:r>
              <a:rPr lang="en-US" sz="2800" dirty="0" smtClean="0">
                <a:solidFill>
                  <a:schemeClr val="bg1"/>
                </a:solidFill>
              </a:rPr>
              <a:t> </a:t>
            </a:r>
            <a:br>
              <a:rPr lang="en-US" sz="2800" dirty="0" smtClean="0">
                <a:solidFill>
                  <a:schemeClr val="bg1"/>
                </a:solidFill>
              </a:rPr>
            </a:br>
            <a:r>
              <a:rPr lang="en-US" sz="2800" dirty="0" smtClean="0">
                <a:solidFill>
                  <a:schemeClr val="bg1"/>
                </a:solidFill>
              </a:rPr>
              <a:t>&amp; REVIEW </a:t>
            </a:r>
            <a:r>
              <a:rPr lang="en-US" sz="2800" b="1" dirty="0" smtClean="0">
                <a:solidFill>
                  <a:schemeClr val="bg1"/>
                </a:solidFill>
              </a:rPr>
              <a:t>PRESENCE </a:t>
            </a:r>
            <a:r>
              <a:rPr lang="en-US" sz="2800" dirty="0" smtClean="0">
                <a:solidFill>
                  <a:schemeClr val="bg1"/>
                </a:solidFill>
              </a:rPr>
              <a:t>MANAGEMENT</a:t>
            </a:r>
            <a:endParaRPr lang="en-US" sz="2800" dirty="0">
              <a:solidFill>
                <a:schemeClr val="bg1"/>
              </a:solidFill>
            </a:endParaRPr>
          </a:p>
        </p:txBody>
      </p:sp>
      <p:sp>
        <p:nvSpPr>
          <p:cNvPr id="8" name="Rectangle 7"/>
          <p:cNvSpPr/>
          <p:nvPr/>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13744" y="1012990"/>
            <a:ext cx="4191000" cy="3100849"/>
          </a:xfrm>
          <a:prstGeom prst="rect">
            <a:avLst/>
          </a:prstGeom>
          <a:noFill/>
        </p:spPr>
        <p:txBody>
          <a:bodyPr wrap="square" rtlCol="0">
            <a:spAutoFit/>
          </a:bodyPr>
          <a:lstStyle/>
          <a:p>
            <a:r>
              <a:rPr lang="en-US" sz="1150" dirty="0" smtClean="0"/>
              <a:t>A brand’s reputation includes both what the company says about itself, as well as what </a:t>
            </a:r>
            <a:r>
              <a:rPr lang="en-US" sz="1150" dirty="0"/>
              <a:t>people say about </a:t>
            </a:r>
            <a:r>
              <a:rPr lang="en-US" sz="1150" dirty="0" smtClean="0"/>
              <a:t>the company. The constant chatter by consumers across sites like Yelp</a:t>
            </a:r>
            <a:r>
              <a:rPr lang="en-US" sz="1150" dirty="0"/>
              <a:t>, Google, </a:t>
            </a:r>
            <a:r>
              <a:rPr lang="en-US" sz="1150" dirty="0" smtClean="0"/>
              <a:t>and Twitter, directly </a:t>
            </a:r>
            <a:r>
              <a:rPr lang="en-US" sz="1150" dirty="0"/>
              <a:t>impacts your company’s </a:t>
            </a:r>
            <a:r>
              <a:rPr lang="en-US" sz="1150" dirty="0" smtClean="0"/>
              <a:t>reputation as </a:t>
            </a:r>
            <a:r>
              <a:rPr lang="en-US" sz="1150" dirty="0"/>
              <a:t>well as </a:t>
            </a:r>
            <a:r>
              <a:rPr lang="en-US" sz="1150" dirty="0" smtClean="0"/>
              <a:t>potential customer </a:t>
            </a:r>
            <a:r>
              <a:rPr lang="en-US" sz="1150" dirty="0"/>
              <a:t>perceptions. </a:t>
            </a:r>
            <a:r>
              <a:rPr lang="en-US" sz="1150" dirty="0" smtClean="0"/>
              <a:t>Our team works to assist brands in managing their presence online in the areas most beneficial to the business.</a:t>
            </a:r>
          </a:p>
          <a:p>
            <a:endParaRPr lang="en-US" sz="1150" dirty="0" smtClean="0"/>
          </a:p>
          <a:p>
            <a:pPr marL="171450" indent="-171450">
              <a:buFont typeface="Arial" panose="020B0604020202020204" pitchFamily="34" charset="0"/>
              <a:buChar char="•"/>
            </a:pPr>
            <a:r>
              <a:rPr lang="en-US" sz="1150" dirty="0" smtClean="0"/>
              <a:t>Create robust social channel and directory / review site profiles</a:t>
            </a:r>
          </a:p>
          <a:p>
            <a:pPr marL="171450" indent="-171450">
              <a:buFont typeface="Arial" panose="020B0604020202020204" pitchFamily="34" charset="0"/>
              <a:buChar char="•"/>
            </a:pPr>
            <a:r>
              <a:rPr lang="en-US" sz="1150" dirty="0" smtClean="0"/>
              <a:t>Unique content creation</a:t>
            </a:r>
          </a:p>
          <a:p>
            <a:pPr marL="171450" indent="-171450">
              <a:buFont typeface="Arial" panose="020B0604020202020204" pitchFamily="34" charset="0"/>
              <a:buChar char="•"/>
            </a:pPr>
            <a:r>
              <a:rPr lang="en-US" sz="1150" dirty="0"/>
              <a:t>Community </a:t>
            </a:r>
            <a:r>
              <a:rPr lang="en-US" sz="1150" dirty="0" smtClean="0"/>
              <a:t>Engagement &amp; Social Media / Review Site Customer Service &amp; Review Responses</a:t>
            </a:r>
          </a:p>
          <a:p>
            <a:pPr marL="171450" indent="-171450">
              <a:buFont typeface="Arial" panose="020B0604020202020204" pitchFamily="34" charset="0"/>
              <a:buChar char="•"/>
            </a:pPr>
            <a:r>
              <a:rPr lang="en-US" sz="1150" dirty="0" smtClean="0"/>
              <a:t>Develop Consumer Giveaways, Promotions, and Brand Experiences </a:t>
            </a:r>
          </a:p>
          <a:p>
            <a:pPr marL="171450" indent="-171450">
              <a:buFont typeface="Arial" panose="020B0604020202020204" pitchFamily="34" charset="0"/>
              <a:buChar char="•"/>
            </a:pPr>
            <a:r>
              <a:rPr lang="en-US" sz="1150" dirty="0" smtClean="0"/>
              <a:t>Executive Reporting &amp; Dashboard Access</a:t>
            </a:r>
            <a:endParaRPr lang="en-US" sz="1150" dirty="0"/>
          </a:p>
        </p:txBody>
      </p:sp>
    </p:spTree>
    <p:extLst>
      <p:ext uri="{BB962C8B-B14F-4D97-AF65-F5344CB8AC3E}">
        <p14:creationId xmlns:p14="http://schemas.microsoft.com/office/powerpoint/2010/main" val="12860895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168"/>
          <p:cNvPicPr>
            <a:picLocks noChangeAspect="1"/>
          </p:cNvPicPr>
          <p:nvPr/>
        </p:nvPicPr>
        <p:blipFill rotWithShape="1">
          <a:blip r:embed="rId3" cstate="print">
            <a:extLst>
              <a:ext uri="{28A0092B-C50C-407E-A947-70E740481C1C}">
                <a14:useLocalDpi xmlns:a14="http://schemas.microsoft.com/office/drawing/2010/main"/>
              </a:ext>
            </a:extLst>
          </a:blip>
          <a:srcRect t="-179"/>
          <a:stretch/>
        </p:blipFill>
        <p:spPr>
          <a:xfrm>
            <a:off x="0" y="-11906"/>
            <a:ext cx="3653631" cy="5150644"/>
          </a:xfrm>
          <a:prstGeom prst="rect">
            <a:avLst/>
          </a:prstGeom>
        </p:spPr>
      </p:pic>
      <p:grpSp>
        <p:nvGrpSpPr>
          <p:cNvPr id="170" name="Group 169"/>
          <p:cNvGrpSpPr/>
          <p:nvPr/>
        </p:nvGrpSpPr>
        <p:grpSpPr>
          <a:xfrm>
            <a:off x="-3969" y="0"/>
            <a:ext cx="9136062" cy="54769"/>
            <a:chOff x="0" y="232560"/>
            <a:chExt cx="9143999" cy="83820"/>
          </a:xfrm>
        </p:grpSpPr>
        <p:sp>
          <p:nvSpPr>
            <p:cNvPr id="171" name="Rectangle 170"/>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72" name="Rectangle 171"/>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73" name="Rectangle 172"/>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02" name="Rectangle 201"/>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
        <p:nvSpPr>
          <p:cNvPr id="3" name="Content Placeholder 2"/>
          <p:cNvSpPr>
            <a:spLocks noGrp="1"/>
          </p:cNvSpPr>
          <p:nvPr>
            <p:ph idx="4294967295"/>
          </p:nvPr>
        </p:nvSpPr>
        <p:spPr>
          <a:xfrm>
            <a:off x="367909" y="1725613"/>
            <a:ext cx="2697163" cy="831850"/>
          </a:xfrm>
        </p:spPr>
        <p:txBody>
          <a:bodyPr>
            <a:noAutofit/>
          </a:bodyPr>
          <a:lstStyle/>
          <a:p>
            <a:pPr marL="0" indent="0">
              <a:lnSpc>
                <a:spcPct val="100000"/>
              </a:lnSpc>
              <a:spcBef>
                <a:spcPts val="0"/>
              </a:spcBef>
              <a:buNone/>
            </a:pPr>
            <a:r>
              <a:rPr lang="en-US" sz="1200" dirty="0">
                <a:solidFill>
                  <a:schemeClr val="bg1"/>
                </a:solidFill>
                <a:latin typeface="Century Gothic" panose="020B0502020202020204" pitchFamily="34" charset="0"/>
              </a:rPr>
              <a:t>When you partner with </a:t>
            </a:r>
            <a:r>
              <a:rPr lang="en-US" sz="1200" dirty="0" smtClean="0">
                <a:solidFill>
                  <a:schemeClr val="bg1"/>
                </a:solidFill>
                <a:latin typeface="Century Gothic" panose="020B0502020202020204" pitchFamily="34" charset="0"/>
              </a:rPr>
              <a:t>Amplified Digital, </a:t>
            </a:r>
            <a:r>
              <a:rPr lang="en-US" sz="1200" dirty="0">
                <a:solidFill>
                  <a:schemeClr val="bg1"/>
                </a:solidFill>
                <a:latin typeface="Century Gothic" panose="020B0502020202020204" pitchFamily="34" charset="0"/>
              </a:rPr>
              <a:t>you’re </a:t>
            </a:r>
            <a:r>
              <a:rPr lang="en-US" sz="1200" dirty="0" smtClean="0">
                <a:solidFill>
                  <a:schemeClr val="bg1"/>
                </a:solidFill>
                <a:latin typeface="Century Gothic" panose="020B0502020202020204" pitchFamily="34" charset="0"/>
              </a:rPr>
              <a:t>working with </a:t>
            </a:r>
            <a:r>
              <a:rPr lang="en-US" sz="1200" dirty="0">
                <a:solidFill>
                  <a:schemeClr val="bg1"/>
                </a:solidFill>
                <a:latin typeface="Century Gothic" panose="020B0502020202020204" pitchFamily="34" charset="0"/>
              </a:rPr>
              <a:t>a </a:t>
            </a:r>
            <a:r>
              <a:rPr lang="en-US" sz="1200" b="1" dirty="0">
                <a:solidFill>
                  <a:schemeClr val="bg1"/>
                </a:solidFill>
                <a:latin typeface="Century Gothic" panose="020B0502020202020204" pitchFamily="34" charset="0"/>
              </a:rPr>
              <a:t>NATIONAL </a:t>
            </a:r>
            <a:r>
              <a:rPr lang="en-US" sz="1200" dirty="0" smtClean="0">
                <a:solidFill>
                  <a:schemeClr val="bg1"/>
                </a:solidFill>
                <a:latin typeface="Century Gothic" panose="020B0502020202020204" pitchFamily="34" charset="0"/>
              </a:rPr>
              <a:t>digital</a:t>
            </a:r>
            <a:r>
              <a:rPr lang="en-US" sz="1200" b="1" dirty="0" smtClean="0">
                <a:solidFill>
                  <a:schemeClr val="bg1"/>
                </a:solidFill>
                <a:latin typeface="Century Gothic" panose="020B0502020202020204" pitchFamily="34" charset="0"/>
              </a:rPr>
              <a:t> </a:t>
            </a:r>
            <a:r>
              <a:rPr lang="en-US" sz="1200" dirty="0" smtClean="0">
                <a:solidFill>
                  <a:schemeClr val="bg1"/>
                </a:solidFill>
                <a:latin typeface="Century Gothic" panose="020B0502020202020204" pitchFamily="34" charset="0"/>
              </a:rPr>
              <a:t>agency who understands </a:t>
            </a:r>
            <a:r>
              <a:rPr lang="en-US" sz="1200" b="1" dirty="0">
                <a:solidFill>
                  <a:schemeClr val="bg1"/>
                </a:solidFill>
                <a:latin typeface="Century Gothic" panose="020B0502020202020204" pitchFamily="34" charset="0"/>
              </a:rPr>
              <a:t>LOCAL </a:t>
            </a:r>
            <a:r>
              <a:rPr lang="en-US" sz="1200" dirty="0" smtClean="0">
                <a:solidFill>
                  <a:schemeClr val="bg1"/>
                </a:solidFill>
                <a:latin typeface="Century Gothic" panose="020B0502020202020204" pitchFamily="34" charset="0"/>
              </a:rPr>
              <a:t>audiences. </a:t>
            </a:r>
            <a:endParaRPr lang="en-US" sz="1200" dirty="0">
              <a:solidFill>
                <a:schemeClr val="bg1"/>
              </a:solidFill>
              <a:latin typeface="Century Gothic" panose="020B0502020202020204" pitchFamily="34" charset="0"/>
            </a:endParaRPr>
          </a:p>
        </p:txBody>
      </p:sp>
      <p:sp>
        <p:nvSpPr>
          <p:cNvPr id="2" name="Title 1"/>
          <p:cNvSpPr>
            <a:spLocks noGrp="1"/>
          </p:cNvSpPr>
          <p:nvPr>
            <p:ph type="title" idx="4294967295"/>
          </p:nvPr>
        </p:nvSpPr>
        <p:spPr>
          <a:xfrm>
            <a:off x="367909" y="406400"/>
            <a:ext cx="2738438" cy="1225550"/>
          </a:xfrm>
          <a:noFill/>
        </p:spPr>
        <p:txBody>
          <a:bodyPr>
            <a:normAutofit/>
          </a:bodyPr>
          <a:lstStyle/>
          <a:p>
            <a:r>
              <a:rPr lang="en-US" sz="2400" dirty="0" smtClean="0">
                <a:solidFill>
                  <a:schemeClr val="bg1"/>
                </a:solidFill>
              </a:rPr>
              <a:t>NATIONAL RESOURCES MEET </a:t>
            </a:r>
            <a:r>
              <a:rPr lang="en-US" sz="2400" b="1" dirty="0" smtClean="0">
                <a:solidFill>
                  <a:schemeClr val="bg1"/>
                </a:solidFill>
              </a:rPr>
              <a:t>LOCAL EXPERTISE</a:t>
            </a:r>
            <a:endParaRPr lang="en-US" sz="2400" b="1" dirty="0">
              <a:solidFill>
                <a:schemeClr val="bg1"/>
              </a:solidFill>
            </a:endParaRPr>
          </a:p>
        </p:txBody>
      </p:sp>
      <p:grpSp>
        <p:nvGrpSpPr>
          <p:cNvPr id="120" name="Group 119"/>
          <p:cNvGrpSpPr/>
          <p:nvPr/>
        </p:nvGrpSpPr>
        <p:grpSpPr>
          <a:xfrm>
            <a:off x="3926762" y="969170"/>
            <a:ext cx="4966933" cy="3106548"/>
            <a:chOff x="4770587" y="238444"/>
            <a:chExt cx="3927482" cy="2456428"/>
          </a:xfrm>
        </p:grpSpPr>
        <p:grpSp>
          <p:nvGrpSpPr>
            <p:cNvPr id="10" name="Group 9"/>
            <p:cNvGrpSpPr/>
            <p:nvPr/>
          </p:nvGrpSpPr>
          <p:grpSpPr>
            <a:xfrm>
              <a:off x="4770587" y="238444"/>
              <a:ext cx="3927482" cy="2456428"/>
              <a:chOff x="5239206" y="1665627"/>
              <a:chExt cx="2855144" cy="1782568"/>
            </a:xfrm>
            <a:noFill/>
          </p:grpSpPr>
          <p:sp>
            <p:nvSpPr>
              <p:cNvPr id="11" name="Freeform 5"/>
              <p:cNvSpPr>
                <a:spLocks/>
              </p:cNvSpPr>
              <p:nvPr/>
            </p:nvSpPr>
            <p:spPr bwMode="auto">
              <a:xfrm>
                <a:off x="5379182" y="1665627"/>
                <a:ext cx="365957"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12" name="Freeform 6"/>
              <p:cNvSpPr>
                <a:spLocks/>
              </p:cNvSpPr>
              <p:nvPr/>
            </p:nvSpPr>
            <p:spPr bwMode="auto">
              <a:xfrm>
                <a:off x="5925588" y="2621839"/>
                <a:ext cx="384508"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13" name="Freeform 7"/>
              <p:cNvSpPr>
                <a:spLocks/>
              </p:cNvSpPr>
              <p:nvPr/>
            </p:nvSpPr>
            <p:spPr bwMode="auto">
              <a:xfrm>
                <a:off x="6068934" y="2696043"/>
                <a:ext cx="762271" cy="752152"/>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14" name="Freeform 8"/>
              <p:cNvSpPr>
                <a:spLocks/>
              </p:cNvSpPr>
              <p:nvPr/>
            </p:nvSpPr>
            <p:spPr bwMode="auto">
              <a:xfrm>
                <a:off x="5613595" y="2574618"/>
                <a:ext cx="369329"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15" name="Freeform 9"/>
              <p:cNvSpPr>
                <a:spLocks/>
              </p:cNvSpPr>
              <p:nvPr/>
            </p:nvSpPr>
            <p:spPr bwMode="auto">
              <a:xfrm>
                <a:off x="5239206" y="2105788"/>
                <a:ext cx="433414" cy="750466"/>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16" name="Freeform 10"/>
              <p:cNvSpPr>
                <a:spLocks/>
              </p:cNvSpPr>
              <p:nvPr/>
            </p:nvSpPr>
            <p:spPr bwMode="auto">
              <a:xfrm>
                <a:off x="6303351" y="2660628"/>
                <a:ext cx="473889"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17" name="Freeform 11"/>
              <p:cNvSpPr>
                <a:spLocks/>
              </p:cNvSpPr>
              <p:nvPr/>
            </p:nvSpPr>
            <p:spPr bwMode="auto">
              <a:xfrm>
                <a:off x="6364062" y="2454882"/>
                <a:ext cx="401372"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18" name="Freeform 12"/>
              <p:cNvSpPr>
                <a:spLocks/>
              </p:cNvSpPr>
              <p:nvPr/>
            </p:nvSpPr>
            <p:spPr bwMode="auto">
              <a:xfrm>
                <a:off x="6279741" y="2242390"/>
                <a:ext cx="446906"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19" name="Freeform 13"/>
              <p:cNvSpPr>
                <a:spLocks/>
              </p:cNvSpPr>
              <p:nvPr/>
            </p:nvSpPr>
            <p:spPr bwMode="auto">
              <a:xfrm>
                <a:off x="6293232" y="2040017"/>
                <a:ext cx="384508"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0" name="Freeform 14"/>
              <p:cNvSpPr>
                <a:spLocks/>
              </p:cNvSpPr>
              <p:nvPr/>
            </p:nvSpPr>
            <p:spPr bwMode="auto">
              <a:xfrm>
                <a:off x="5922215" y="2058567"/>
                <a:ext cx="386194"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1" name="Freeform 15"/>
              <p:cNvSpPr>
                <a:spLocks/>
              </p:cNvSpPr>
              <p:nvPr/>
            </p:nvSpPr>
            <p:spPr bwMode="auto">
              <a:xfrm>
                <a:off x="6313470" y="1829211"/>
                <a:ext cx="359211"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2" name="Freeform 16"/>
              <p:cNvSpPr>
                <a:spLocks/>
              </p:cNvSpPr>
              <p:nvPr/>
            </p:nvSpPr>
            <p:spPr bwMode="auto">
              <a:xfrm>
                <a:off x="5982927" y="2348636"/>
                <a:ext cx="401372"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3" name="Freeform 17"/>
              <p:cNvSpPr>
                <a:spLocks/>
              </p:cNvSpPr>
              <p:nvPr/>
            </p:nvSpPr>
            <p:spPr bwMode="auto">
              <a:xfrm>
                <a:off x="5716469" y="2235644"/>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4" name="Freeform 18"/>
              <p:cNvSpPr>
                <a:spLocks/>
              </p:cNvSpPr>
              <p:nvPr/>
            </p:nvSpPr>
            <p:spPr bwMode="auto">
              <a:xfrm>
                <a:off x="5428088" y="2164814"/>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5" name="Freeform 19"/>
              <p:cNvSpPr>
                <a:spLocks/>
              </p:cNvSpPr>
              <p:nvPr/>
            </p:nvSpPr>
            <p:spPr bwMode="auto">
              <a:xfrm>
                <a:off x="5277995" y="1830898"/>
                <a:ext cx="440160"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6" name="Freeform 20"/>
              <p:cNvSpPr>
                <a:spLocks/>
              </p:cNvSpPr>
              <p:nvPr/>
            </p:nvSpPr>
            <p:spPr bwMode="auto">
              <a:xfrm>
                <a:off x="5637205" y="1731399"/>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7" name="Freeform 21"/>
              <p:cNvSpPr>
                <a:spLocks/>
              </p:cNvSpPr>
              <p:nvPr/>
            </p:nvSpPr>
            <p:spPr bwMode="auto">
              <a:xfrm>
                <a:off x="5775494" y="1743204"/>
                <a:ext cx="558211"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8" name="Freeform 22"/>
              <p:cNvSpPr>
                <a:spLocks/>
              </p:cNvSpPr>
              <p:nvPr/>
            </p:nvSpPr>
            <p:spPr bwMode="auto">
              <a:xfrm>
                <a:off x="7897036" y="1787052"/>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29" name="Freeform 23"/>
              <p:cNvSpPr>
                <a:spLocks/>
              </p:cNvSpPr>
              <p:nvPr/>
            </p:nvSpPr>
            <p:spPr bwMode="auto">
              <a:xfrm>
                <a:off x="7517587" y="2002917"/>
                <a:ext cx="408118"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0" name="Freeform 24"/>
              <p:cNvSpPr>
                <a:spLocks/>
              </p:cNvSpPr>
              <p:nvPr/>
            </p:nvSpPr>
            <p:spPr bwMode="auto">
              <a:xfrm>
                <a:off x="7792476" y="1982679"/>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1" name="Freeform 25"/>
              <p:cNvSpPr>
                <a:spLocks/>
              </p:cNvSpPr>
              <p:nvPr/>
            </p:nvSpPr>
            <p:spPr bwMode="auto">
              <a:xfrm>
                <a:off x="7866680" y="1960755"/>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2" name="Freeform 26"/>
              <p:cNvSpPr>
                <a:spLocks/>
              </p:cNvSpPr>
              <p:nvPr/>
            </p:nvSpPr>
            <p:spPr bwMode="auto">
              <a:xfrm>
                <a:off x="7834638" y="2188425"/>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3" name="Freeform 27"/>
              <p:cNvSpPr>
                <a:spLocks/>
              </p:cNvSpPr>
              <p:nvPr/>
            </p:nvSpPr>
            <p:spPr bwMode="auto">
              <a:xfrm>
                <a:off x="7918960" y="2179992"/>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4" name="Freeform 28"/>
              <p:cNvSpPr>
                <a:spLocks/>
              </p:cNvSpPr>
              <p:nvPr/>
            </p:nvSpPr>
            <p:spPr bwMode="auto">
              <a:xfrm>
                <a:off x="7834639" y="2119280"/>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5" name="Freeform 29"/>
              <p:cNvSpPr>
                <a:spLocks/>
              </p:cNvSpPr>
              <p:nvPr/>
            </p:nvSpPr>
            <p:spPr bwMode="auto">
              <a:xfrm>
                <a:off x="7976302" y="2205289"/>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6" name="Freeform 30"/>
              <p:cNvSpPr>
                <a:spLocks/>
              </p:cNvSpPr>
              <p:nvPr/>
            </p:nvSpPr>
            <p:spPr bwMode="auto">
              <a:xfrm>
                <a:off x="7763811" y="2269375"/>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7" name="Freeform 31"/>
              <p:cNvSpPr>
                <a:spLocks/>
              </p:cNvSpPr>
              <p:nvPr/>
            </p:nvSpPr>
            <p:spPr bwMode="auto">
              <a:xfrm>
                <a:off x="7750319" y="2378993"/>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8" name="Freeform 32"/>
              <p:cNvSpPr>
                <a:spLocks/>
              </p:cNvSpPr>
              <p:nvPr/>
            </p:nvSpPr>
            <p:spPr bwMode="auto">
              <a:xfrm>
                <a:off x="7480489" y="2227212"/>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39" name="Freeform 33"/>
              <p:cNvSpPr>
                <a:spLocks/>
              </p:cNvSpPr>
              <p:nvPr/>
            </p:nvSpPr>
            <p:spPr bwMode="auto">
              <a:xfrm>
                <a:off x="7183675" y="3051884"/>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0" name="Freeform 34"/>
              <p:cNvSpPr>
                <a:spLocks/>
              </p:cNvSpPr>
              <p:nvPr/>
            </p:nvSpPr>
            <p:spPr bwMode="auto">
              <a:xfrm>
                <a:off x="6802539"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1" name="Freeform 35"/>
              <p:cNvSpPr>
                <a:spLocks/>
              </p:cNvSpPr>
              <p:nvPr/>
            </p:nvSpPr>
            <p:spPr bwMode="auto">
              <a:xfrm>
                <a:off x="6765437"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2" name="Freeform 36"/>
              <p:cNvSpPr>
                <a:spLocks/>
              </p:cNvSpPr>
              <p:nvPr/>
            </p:nvSpPr>
            <p:spPr bwMode="auto">
              <a:xfrm>
                <a:off x="7011658"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3" name="Freeform 37"/>
              <p:cNvSpPr>
                <a:spLocks/>
              </p:cNvSpPr>
              <p:nvPr/>
            </p:nvSpPr>
            <p:spPr bwMode="auto">
              <a:xfrm>
                <a:off x="7342201"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4" name="Freeform 38"/>
              <p:cNvSpPr>
                <a:spLocks/>
              </p:cNvSpPr>
              <p:nvPr/>
            </p:nvSpPr>
            <p:spPr bwMode="auto">
              <a:xfrm>
                <a:off x="7274743"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solidFill>
                    <a:schemeClr val="accent6"/>
                  </a:solidFill>
                </a:endParaRPr>
              </a:p>
            </p:txBody>
          </p:sp>
          <p:sp>
            <p:nvSpPr>
              <p:cNvPr id="45" name="Freeform 39"/>
              <p:cNvSpPr>
                <a:spLocks/>
              </p:cNvSpPr>
              <p:nvPr/>
            </p:nvSpPr>
            <p:spPr bwMode="auto">
              <a:xfrm>
                <a:off x="7369184"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6" name="Freeform 40"/>
              <p:cNvSpPr>
                <a:spLocks/>
              </p:cNvSpPr>
              <p:nvPr/>
            </p:nvSpPr>
            <p:spPr bwMode="auto">
              <a:xfrm>
                <a:off x="7406285"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7" name="Freeform 41"/>
              <p:cNvSpPr>
                <a:spLocks/>
              </p:cNvSpPr>
              <p:nvPr/>
            </p:nvSpPr>
            <p:spPr bwMode="auto">
              <a:xfrm>
                <a:off x="7128022"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8" name="Freeform 42"/>
              <p:cNvSpPr>
                <a:spLocks/>
              </p:cNvSpPr>
              <p:nvPr/>
            </p:nvSpPr>
            <p:spPr bwMode="auto">
              <a:xfrm>
                <a:off x="6942513" y="2800603"/>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49" name="Freeform 43"/>
              <p:cNvSpPr>
                <a:spLocks/>
              </p:cNvSpPr>
              <p:nvPr/>
            </p:nvSpPr>
            <p:spPr bwMode="auto">
              <a:xfrm>
                <a:off x="7559752" y="2387425"/>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50" name="Freeform 44"/>
              <p:cNvSpPr>
                <a:spLocks/>
              </p:cNvSpPr>
              <p:nvPr/>
            </p:nvSpPr>
            <p:spPr bwMode="auto">
              <a:xfrm>
                <a:off x="7411345" y="2367188"/>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51" name="Freeform 45"/>
              <p:cNvSpPr>
                <a:spLocks/>
              </p:cNvSpPr>
              <p:nvPr/>
            </p:nvSpPr>
            <p:spPr bwMode="auto">
              <a:xfrm>
                <a:off x="7045389" y="2498730"/>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52" name="Freeform 46"/>
              <p:cNvSpPr>
                <a:spLocks/>
              </p:cNvSpPr>
              <p:nvPr/>
            </p:nvSpPr>
            <p:spPr bwMode="auto">
              <a:xfrm>
                <a:off x="6706413" y="2426213"/>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53" name="Freeform 47"/>
              <p:cNvSpPr>
                <a:spLocks/>
              </p:cNvSpPr>
              <p:nvPr/>
            </p:nvSpPr>
            <p:spPr bwMode="auto">
              <a:xfrm>
                <a:off x="6642329" y="1820780"/>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54" name="Line 48"/>
              <p:cNvSpPr>
                <a:spLocks noChangeShapeType="1"/>
              </p:cNvSpPr>
              <p:nvPr/>
            </p:nvSpPr>
            <p:spPr bwMode="auto">
              <a:xfrm>
                <a:off x="6881805" y="2014721"/>
                <a:ext cx="0" cy="0"/>
              </a:xfrm>
              <a:prstGeom prst="line">
                <a:avLst/>
              </a:prstGeom>
              <a:grpFill/>
              <a:ln w="6350">
                <a:solidFill>
                  <a:schemeClr val="accent5"/>
                </a:solidFill>
                <a:round/>
                <a:headEnd/>
                <a:tailEnd/>
              </a:ln>
              <a:extLst/>
            </p:spPr>
            <p:txBody>
              <a:bodyPr vert="horz" wrap="square" lIns="91440" tIns="45720" rIns="91440" bIns="45720" numCol="1" anchor="t" anchorCtr="0" compatLnSpc="1">
                <a:prstTxWarp prst="textNoShape">
                  <a:avLst/>
                </a:prstTxWarp>
              </a:bodyPr>
              <a:lstStyle/>
              <a:p>
                <a:endParaRPr lang="en-US" sz="1348" dirty="0"/>
              </a:p>
            </p:txBody>
          </p:sp>
          <p:sp>
            <p:nvSpPr>
              <p:cNvPr id="55" name="Line 49"/>
              <p:cNvSpPr>
                <a:spLocks noChangeShapeType="1"/>
              </p:cNvSpPr>
              <p:nvPr/>
            </p:nvSpPr>
            <p:spPr bwMode="auto">
              <a:xfrm>
                <a:off x="6881805" y="2014721"/>
                <a:ext cx="0" cy="0"/>
              </a:xfrm>
              <a:prstGeom prst="line">
                <a:avLst/>
              </a:prstGeom>
              <a:grpFill/>
              <a:ln w="6350" cap="flat">
                <a:solidFill>
                  <a:schemeClr val="accent5"/>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348" dirty="0"/>
              </a:p>
            </p:txBody>
          </p:sp>
          <p:sp>
            <p:nvSpPr>
              <p:cNvPr id="56" name="Freeform 50"/>
              <p:cNvSpPr>
                <a:spLocks/>
              </p:cNvSpPr>
              <p:nvPr/>
            </p:nvSpPr>
            <p:spPr bwMode="auto">
              <a:xfrm>
                <a:off x="6964441" y="1940518"/>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57" name="Freeform 51"/>
              <p:cNvSpPr>
                <a:spLocks/>
              </p:cNvSpPr>
              <p:nvPr/>
            </p:nvSpPr>
            <p:spPr bwMode="auto">
              <a:xfrm>
                <a:off x="6848076" y="1986051"/>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58" name="Freeform 52"/>
              <p:cNvSpPr>
                <a:spLocks/>
              </p:cNvSpPr>
              <p:nvPr/>
            </p:nvSpPr>
            <p:spPr bwMode="auto">
              <a:xfrm>
                <a:off x="7268001" y="2274432"/>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59" name="Freeform 53"/>
              <p:cNvSpPr>
                <a:spLocks/>
              </p:cNvSpPr>
              <p:nvPr/>
            </p:nvSpPr>
            <p:spPr bwMode="auto">
              <a:xfrm>
                <a:off x="7119592" y="2319967"/>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60" name="Freeform 54"/>
              <p:cNvSpPr>
                <a:spLocks/>
              </p:cNvSpPr>
              <p:nvPr/>
            </p:nvSpPr>
            <p:spPr bwMode="auto">
              <a:xfrm>
                <a:off x="6929025" y="2282866"/>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sp>
            <p:nvSpPr>
              <p:cNvPr id="61" name="Freeform 55"/>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48" dirty="0"/>
              </a:p>
            </p:txBody>
          </p:sp>
        </p:grpSp>
        <p:sp>
          <p:nvSpPr>
            <p:cNvPr id="63" name="Freeform 2"/>
            <p:cNvSpPr>
              <a:spLocks noChangeArrowheads="1"/>
            </p:cNvSpPr>
            <p:nvPr/>
          </p:nvSpPr>
          <p:spPr bwMode="auto">
            <a:xfrm>
              <a:off x="8271918" y="843829"/>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69" name="Freeform 2"/>
            <p:cNvSpPr>
              <a:spLocks noChangeArrowheads="1"/>
            </p:cNvSpPr>
            <p:nvPr/>
          </p:nvSpPr>
          <p:spPr bwMode="auto">
            <a:xfrm>
              <a:off x="8074731" y="859269"/>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0" name="Freeform 2"/>
            <p:cNvSpPr>
              <a:spLocks noChangeArrowheads="1"/>
            </p:cNvSpPr>
            <p:nvPr/>
          </p:nvSpPr>
          <p:spPr bwMode="auto">
            <a:xfrm>
              <a:off x="7954041" y="883346"/>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1" name="Freeform 2"/>
            <p:cNvSpPr>
              <a:spLocks noChangeArrowheads="1"/>
            </p:cNvSpPr>
            <p:nvPr/>
          </p:nvSpPr>
          <p:spPr bwMode="auto">
            <a:xfrm>
              <a:off x="8074210" y="1158316"/>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2" name="Freeform 2"/>
            <p:cNvSpPr>
              <a:spLocks noChangeArrowheads="1"/>
            </p:cNvSpPr>
            <p:nvPr/>
          </p:nvSpPr>
          <p:spPr bwMode="auto">
            <a:xfrm>
              <a:off x="8234089" y="1213677"/>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3" name="Freeform 2"/>
            <p:cNvSpPr>
              <a:spLocks noChangeArrowheads="1"/>
            </p:cNvSpPr>
            <p:nvPr/>
          </p:nvSpPr>
          <p:spPr bwMode="auto">
            <a:xfrm>
              <a:off x="8093231" y="1318253"/>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5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4" name="Freeform 2"/>
            <p:cNvSpPr>
              <a:spLocks noChangeArrowheads="1"/>
            </p:cNvSpPr>
            <p:nvPr/>
          </p:nvSpPr>
          <p:spPr bwMode="auto">
            <a:xfrm>
              <a:off x="8034039" y="1362409"/>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5" name="Freeform 2"/>
            <p:cNvSpPr>
              <a:spLocks noChangeArrowheads="1"/>
            </p:cNvSpPr>
            <p:nvPr/>
          </p:nvSpPr>
          <p:spPr bwMode="auto">
            <a:xfrm>
              <a:off x="8133228" y="1359362"/>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6" name="Freeform 2"/>
            <p:cNvSpPr>
              <a:spLocks noChangeArrowheads="1"/>
            </p:cNvSpPr>
            <p:nvPr/>
          </p:nvSpPr>
          <p:spPr bwMode="auto">
            <a:xfrm>
              <a:off x="8130910" y="1404656"/>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60000"/>
                <a:lumOff val="4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7" name="Freeform 2"/>
            <p:cNvSpPr>
              <a:spLocks noChangeArrowheads="1"/>
            </p:cNvSpPr>
            <p:nvPr/>
          </p:nvSpPr>
          <p:spPr bwMode="auto">
            <a:xfrm>
              <a:off x="8032352" y="1423248"/>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60000"/>
                <a:lumOff val="4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8" name="Freeform 2"/>
            <p:cNvSpPr>
              <a:spLocks noChangeArrowheads="1"/>
            </p:cNvSpPr>
            <p:nvPr/>
          </p:nvSpPr>
          <p:spPr bwMode="auto">
            <a:xfrm>
              <a:off x="7966760" y="1421895"/>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5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79" name="Freeform 2"/>
            <p:cNvSpPr>
              <a:spLocks noChangeArrowheads="1"/>
            </p:cNvSpPr>
            <p:nvPr/>
          </p:nvSpPr>
          <p:spPr bwMode="auto">
            <a:xfrm>
              <a:off x="7752531" y="1500357"/>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0" name="Freeform 2"/>
            <p:cNvSpPr>
              <a:spLocks noChangeArrowheads="1"/>
            </p:cNvSpPr>
            <p:nvPr/>
          </p:nvSpPr>
          <p:spPr bwMode="auto">
            <a:xfrm>
              <a:off x="7799176" y="161423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1" name="Freeform 2"/>
            <p:cNvSpPr>
              <a:spLocks noChangeArrowheads="1"/>
            </p:cNvSpPr>
            <p:nvPr/>
          </p:nvSpPr>
          <p:spPr bwMode="auto">
            <a:xfrm>
              <a:off x="7914528" y="180261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2" name="Freeform 2"/>
            <p:cNvSpPr>
              <a:spLocks noChangeArrowheads="1"/>
            </p:cNvSpPr>
            <p:nvPr/>
          </p:nvSpPr>
          <p:spPr bwMode="auto">
            <a:xfrm>
              <a:off x="7993493" y="1721433"/>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3" name="Freeform 2"/>
            <p:cNvSpPr>
              <a:spLocks noChangeArrowheads="1"/>
            </p:cNvSpPr>
            <p:nvPr/>
          </p:nvSpPr>
          <p:spPr bwMode="auto">
            <a:xfrm>
              <a:off x="7838209" y="1595938"/>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5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4" name="Freeform 2"/>
            <p:cNvSpPr>
              <a:spLocks noChangeArrowheads="1"/>
            </p:cNvSpPr>
            <p:nvPr/>
          </p:nvSpPr>
          <p:spPr bwMode="auto">
            <a:xfrm>
              <a:off x="7872840" y="1598622"/>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5" name="Freeform 2"/>
            <p:cNvSpPr>
              <a:spLocks noChangeArrowheads="1"/>
            </p:cNvSpPr>
            <p:nvPr/>
          </p:nvSpPr>
          <p:spPr bwMode="auto">
            <a:xfrm>
              <a:off x="7919829" y="1598622"/>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60000"/>
                <a:lumOff val="4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6" name="Freeform 2"/>
            <p:cNvSpPr>
              <a:spLocks noChangeArrowheads="1"/>
            </p:cNvSpPr>
            <p:nvPr/>
          </p:nvSpPr>
          <p:spPr bwMode="auto">
            <a:xfrm>
              <a:off x="7965126" y="149255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7" name="Freeform 2"/>
            <p:cNvSpPr>
              <a:spLocks noChangeArrowheads="1"/>
            </p:cNvSpPr>
            <p:nvPr/>
          </p:nvSpPr>
          <p:spPr bwMode="auto">
            <a:xfrm>
              <a:off x="8018358" y="149255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8" name="Freeform 2"/>
            <p:cNvSpPr>
              <a:spLocks noChangeArrowheads="1"/>
            </p:cNvSpPr>
            <p:nvPr/>
          </p:nvSpPr>
          <p:spPr bwMode="auto">
            <a:xfrm>
              <a:off x="7959800" y="1556045"/>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89" name="Freeform 2"/>
            <p:cNvSpPr>
              <a:spLocks noChangeArrowheads="1"/>
            </p:cNvSpPr>
            <p:nvPr/>
          </p:nvSpPr>
          <p:spPr bwMode="auto">
            <a:xfrm>
              <a:off x="7992466" y="1564677"/>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40000"/>
                <a:lumOff val="6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90" name="Freeform 2"/>
            <p:cNvSpPr>
              <a:spLocks noChangeArrowheads="1"/>
            </p:cNvSpPr>
            <p:nvPr/>
          </p:nvSpPr>
          <p:spPr bwMode="auto">
            <a:xfrm>
              <a:off x="7328813" y="1115344"/>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91" name="Freeform 2"/>
            <p:cNvSpPr>
              <a:spLocks noChangeArrowheads="1"/>
            </p:cNvSpPr>
            <p:nvPr/>
          </p:nvSpPr>
          <p:spPr bwMode="auto">
            <a:xfrm>
              <a:off x="7040655" y="788806"/>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92" name="Freeform 2"/>
            <p:cNvSpPr>
              <a:spLocks noChangeArrowheads="1"/>
            </p:cNvSpPr>
            <p:nvPr/>
          </p:nvSpPr>
          <p:spPr bwMode="auto">
            <a:xfrm>
              <a:off x="7086392" y="808562"/>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93" name="Freeform 2"/>
            <p:cNvSpPr>
              <a:spLocks noChangeArrowheads="1"/>
            </p:cNvSpPr>
            <p:nvPr/>
          </p:nvSpPr>
          <p:spPr bwMode="auto">
            <a:xfrm>
              <a:off x="7123887" y="859269"/>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5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94" name="Freeform 2"/>
            <p:cNvSpPr>
              <a:spLocks noChangeArrowheads="1"/>
            </p:cNvSpPr>
            <p:nvPr/>
          </p:nvSpPr>
          <p:spPr bwMode="auto">
            <a:xfrm>
              <a:off x="7166877" y="848977"/>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95" name="Freeform 2"/>
            <p:cNvSpPr>
              <a:spLocks noChangeArrowheads="1"/>
            </p:cNvSpPr>
            <p:nvPr/>
          </p:nvSpPr>
          <p:spPr bwMode="auto">
            <a:xfrm>
              <a:off x="7215705" y="865118"/>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60000"/>
                <a:lumOff val="4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99" name="Freeform 2"/>
            <p:cNvSpPr>
              <a:spLocks noChangeArrowheads="1"/>
            </p:cNvSpPr>
            <p:nvPr/>
          </p:nvSpPr>
          <p:spPr bwMode="auto">
            <a:xfrm>
              <a:off x="7285123" y="978956"/>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0" name="Freeform 2"/>
            <p:cNvSpPr>
              <a:spLocks noChangeArrowheads="1"/>
            </p:cNvSpPr>
            <p:nvPr/>
          </p:nvSpPr>
          <p:spPr bwMode="auto">
            <a:xfrm>
              <a:off x="7281184" y="101179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1" name="Freeform 2"/>
            <p:cNvSpPr>
              <a:spLocks noChangeArrowheads="1"/>
            </p:cNvSpPr>
            <p:nvPr/>
          </p:nvSpPr>
          <p:spPr bwMode="auto">
            <a:xfrm>
              <a:off x="7173945" y="920439"/>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2" name="Freeform 2"/>
            <p:cNvSpPr>
              <a:spLocks noChangeArrowheads="1"/>
            </p:cNvSpPr>
            <p:nvPr/>
          </p:nvSpPr>
          <p:spPr bwMode="auto">
            <a:xfrm>
              <a:off x="6947687" y="883345"/>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3" name="Freeform 2"/>
            <p:cNvSpPr>
              <a:spLocks noChangeArrowheads="1"/>
            </p:cNvSpPr>
            <p:nvPr/>
          </p:nvSpPr>
          <p:spPr bwMode="auto">
            <a:xfrm>
              <a:off x="7013081" y="958619"/>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4" name="Freeform 2"/>
            <p:cNvSpPr>
              <a:spLocks noChangeArrowheads="1"/>
            </p:cNvSpPr>
            <p:nvPr/>
          </p:nvSpPr>
          <p:spPr bwMode="auto">
            <a:xfrm>
              <a:off x="7052414" y="1109825"/>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5" name="Freeform 2"/>
            <p:cNvSpPr>
              <a:spLocks noChangeArrowheads="1"/>
            </p:cNvSpPr>
            <p:nvPr/>
          </p:nvSpPr>
          <p:spPr bwMode="auto">
            <a:xfrm>
              <a:off x="7093573" y="108435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6" name="Freeform 2"/>
            <p:cNvSpPr>
              <a:spLocks noChangeArrowheads="1"/>
            </p:cNvSpPr>
            <p:nvPr/>
          </p:nvSpPr>
          <p:spPr bwMode="auto">
            <a:xfrm>
              <a:off x="7135189" y="108893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7" name="Freeform 2"/>
            <p:cNvSpPr>
              <a:spLocks noChangeArrowheads="1"/>
            </p:cNvSpPr>
            <p:nvPr/>
          </p:nvSpPr>
          <p:spPr bwMode="auto">
            <a:xfrm>
              <a:off x="7254259" y="122111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5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8" name="Freeform 2"/>
            <p:cNvSpPr>
              <a:spLocks noChangeArrowheads="1"/>
            </p:cNvSpPr>
            <p:nvPr/>
          </p:nvSpPr>
          <p:spPr bwMode="auto">
            <a:xfrm>
              <a:off x="7245332" y="1263278"/>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09" name="Freeform 2"/>
            <p:cNvSpPr>
              <a:spLocks noChangeArrowheads="1"/>
            </p:cNvSpPr>
            <p:nvPr/>
          </p:nvSpPr>
          <p:spPr bwMode="auto">
            <a:xfrm>
              <a:off x="7288011" y="1297052"/>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0" name="Freeform 2"/>
            <p:cNvSpPr>
              <a:spLocks noChangeArrowheads="1"/>
            </p:cNvSpPr>
            <p:nvPr/>
          </p:nvSpPr>
          <p:spPr bwMode="auto">
            <a:xfrm>
              <a:off x="7127383" y="1410733"/>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1" name="Freeform 2"/>
            <p:cNvSpPr>
              <a:spLocks noChangeArrowheads="1"/>
            </p:cNvSpPr>
            <p:nvPr/>
          </p:nvSpPr>
          <p:spPr bwMode="auto">
            <a:xfrm>
              <a:off x="7082087" y="147701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2" name="Freeform 2"/>
            <p:cNvSpPr>
              <a:spLocks noChangeArrowheads="1"/>
            </p:cNvSpPr>
            <p:nvPr/>
          </p:nvSpPr>
          <p:spPr bwMode="auto">
            <a:xfrm>
              <a:off x="7208325" y="150735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3" name="Freeform 2"/>
            <p:cNvSpPr>
              <a:spLocks noChangeArrowheads="1"/>
            </p:cNvSpPr>
            <p:nvPr/>
          </p:nvSpPr>
          <p:spPr bwMode="auto">
            <a:xfrm>
              <a:off x="7519040" y="190468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4" name="Freeform 2"/>
            <p:cNvSpPr>
              <a:spLocks noChangeArrowheads="1"/>
            </p:cNvSpPr>
            <p:nvPr/>
          </p:nvSpPr>
          <p:spPr bwMode="auto">
            <a:xfrm>
              <a:off x="7519040" y="2047838"/>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5" name="Freeform 2"/>
            <p:cNvSpPr>
              <a:spLocks noChangeArrowheads="1"/>
            </p:cNvSpPr>
            <p:nvPr/>
          </p:nvSpPr>
          <p:spPr bwMode="auto">
            <a:xfrm>
              <a:off x="6737367" y="214563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6" name="Freeform 2"/>
            <p:cNvSpPr>
              <a:spLocks noChangeArrowheads="1"/>
            </p:cNvSpPr>
            <p:nvPr/>
          </p:nvSpPr>
          <p:spPr bwMode="auto">
            <a:xfrm>
              <a:off x="6654297" y="204596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7" name="Freeform 2"/>
            <p:cNvSpPr>
              <a:spLocks noChangeArrowheads="1"/>
            </p:cNvSpPr>
            <p:nvPr/>
          </p:nvSpPr>
          <p:spPr bwMode="auto">
            <a:xfrm>
              <a:off x="6775904" y="1654228"/>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18" name="Freeform 2"/>
            <p:cNvSpPr>
              <a:spLocks noChangeArrowheads="1"/>
            </p:cNvSpPr>
            <p:nvPr/>
          </p:nvSpPr>
          <p:spPr bwMode="auto">
            <a:xfrm>
              <a:off x="6774619" y="96227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20000"/>
                <a:lumOff val="8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74" name="Freeform 2"/>
            <p:cNvSpPr>
              <a:spLocks noChangeArrowheads="1"/>
            </p:cNvSpPr>
            <p:nvPr/>
          </p:nvSpPr>
          <p:spPr bwMode="auto">
            <a:xfrm>
              <a:off x="6505211" y="60160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75" name="Freeform 2"/>
            <p:cNvSpPr>
              <a:spLocks noChangeArrowheads="1"/>
            </p:cNvSpPr>
            <p:nvPr/>
          </p:nvSpPr>
          <p:spPr bwMode="auto">
            <a:xfrm>
              <a:off x="5012929" y="463867"/>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76" name="Freeform 2"/>
            <p:cNvSpPr>
              <a:spLocks noChangeArrowheads="1"/>
            </p:cNvSpPr>
            <p:nvPr/>
          </p:nvSpPr>
          <p:spPr bwMode="auto">
            <a:xfrm>
              <a:off x="4980181" y="612603"/>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77" name="Freeform 2"/>
            <p:cNvSpPr>
              <a:spLocks noChangeArrowheads="1"/>
            </p:cNvSpPr>
            <p:nvPr/>
          </p:nvSpPr>
          <p:spPr bwMode="auto">
            <a:xfrm>
              <a:off x="4942497" y="667125"/>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78" name="Freeform 2"/>
            <p:cNvSpPr>
              <a:spLocks noChangeArrowheads="1"/>
            </p:cNvSpPr>
            <p:nvPr/>
          </p:nvSpPr>
          <p:spPr bwMode="auto">
            <a:xfrm>
              <a:off x="4885455" y="1357892"/>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79" name="Freeform 2"/>
            <p:cNvSpPr>
              <a:spLocks noChangeArrowheads="1"/>
            </p:cNvSpPr>
            <p:nvPr/>
          </p:nvSpPr>
          <p:spPr bwMode="auto">
            <a:xfrm>
              <a:off x="5556441" y="166917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0" name="Freeform 2"/>
            <p:cNvSpPr>
              <a:spLocks noChangeArrowheads="1"/>
            </p:cNvSpPr>
            <p:nvPr/>
          </p:nvSpPr>
          <p:spPr bwMode="auto">
            <a:xfrm>
              <a:off x="5599965" y="1918917"/>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1" name="Freeform 2"/>
            <p:cNvSpPr>
              <a:spLocks noChangeArrowheads="1"/>
            </p:cNvSpPr>
            <p:nvPr/>
          </p:nvSpPr>
          <p:spPr bwMode="auto">
            <a:xfrm>
              <a:off x="5411406" y="1133734"/>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2" name="Freeform 2"/>
            <p:cNvSpPr>
              <a:spLocks noChangeArrowheads="1"/>
            </p:cNvSpPr>
            <p:nvPr/>
          </p:nvSpPr>
          <p:spPr bwMode="auto">
            <a:xfrm>
              <a:off x="5520870" y="916072"/>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3" name="Freeform 2"/>
            <p:cNvSpPr>
              <a:spLocks noChangeArrowheads="1"/>
            </p:cNvSpPr>
            <p:nvPr/>
          </p:nvSpPr>
          <p:spPr bwMode="auto">
            <a:xfrm>
              <a:off x="5612128" y="469536"/>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4" name="Freeform 2"/>
            <p:cNvSpPr>
              <a:spLocks noChangeArrowheads="1"/>
            </p:cNvSpPr>
            <p:nvPr/>
          </p:nvSpPr>
          <p:spPr bwMode="auto">
            <a:xfrm>
              <a:off x="5790148" y="51090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5" name="Freeform 2"/>
            <p:cNvSpPr>
              <a:spLocks noChangeArrowheads="1"/>
            </p:cNvSpPr>
            <p:nvPr/>
          </p:nvSpPr>
          <p:spPr bwMode="auto">
            <a:xfrm>
              <a:off x="5599965" y="547229"/>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6" name="Freeform 2"/>
            <p:cNvSpPr>
              <a:spLocks noChangeArrowheads="1"/>
            </p:cNvSpPr>
            <p:nvPr/>
          </p:nvSpPr>
          <p:spPr bwMode="auto">
            <a:xfrm>
              <a:off x="5759429" y="572264"/>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7" name="Freeform 2"/>
            <p:cNvSpPr>
              <a:spLocks noChangeArrowheads="1"/>
            </p:cNvSpPr>
            <p:nvPr/>
          </p:nvSpPr>
          <p:spPr bwMode="auto">
            <a:xfrm>
              <a:off x="5998525" y="650112"/>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8" name="Freeform 2"/>
            <p:cNvSpPr>
              <a:spLocks noChangeArrowheads="1"/>
            </p:cNvSpPr>
            <p:nvPr/>
          </p:nvSpPr>
          <p:spPr bwMode="auto">
            <a:xfrm>
              <a:off x="6347404" y="829475"/>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89" name="Freeform 2"/>
            <p:cNvSpPr>
              <a:spLocks noChangeArrowheads="1"/>
            </p:cNvSpPr>
            <p:nvPr/>
          </p:nvSpPr>
          <p:spPr bwMode="auto">
            <a:xfrm>
              <a:off x="6113211" y="90791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0" name="Freeform 2"/>
            <p:cNvSpPr>
              <a:spLocks noChangeArrowheads="1"/>
            </p:cNvSpPr>
            <p:nvPr/>
          </p:nvSpPr>
          <p:spPr bwMode="auto">
            <a:xfrm>
              <a:off x="6309676" y="1012795"/>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1" name="Freeform 2"/>
            <p:cNvSpPr>
              <a:spLocks noChangeArrowheads="1"/>
            </p:cNvSpPr>
            <p:nvPr/>
          </p:nvSpPr>
          <p:spPr bwMode="auto">
            <a:xfrm>
              <a:off x="6470843" y="1079029"/>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2" name="Freeform 2"/>
            <p:cNvSpPr>
              <a:spLocks noChangeArrowheads="1"/>
            </p:cNvSpPr>
            <p:nvPr/>
          </p:nvSpPr>
          <p:spPr bwMode="auto">
            <a:xfrm>
              <a:off x="6574848" y="1131154"/>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3" name="Freeform 2"/>
            <p:cNvSpPr>
              <a:spLocks noChangeArrowheads="1"/>
            </p:cNvSpPr>
            <p:nvPr/>
          </p:nvSpPr>
          <p:spPr bwMode="auto">
            <a:xfrm>
              <a:off x="6620476" y="111716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60000"/>
                <a:lumOff val="4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4" name="Freeform 2"/>
            <p:cNvSpPr>
              <a:spLocks noChangeArrowheads="1"/>
            </p:cNvSpPr>
            <p:nvPr/>
          </p:nvSpPr>
          <p:spPr bwMode="auto">
            <a:xfrm>
              <a:off x="6697292" y="106462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5" name="Freeform 2"/>
            <p:cNvSpPr>
              <a:spLocks noChangeArrowheads="1"/>
            </p:cNvSpPr>
            <p:nvPr/>
          </p:nvSpPr>
          <p:spPr bwMode="auto">
            <a:xfrm>
              <a:off x="6767778" y="1060341"/>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6" name="Freeform 2"/>
            <p:cNvSpPr>
              <a:spLocks noChangeArrowheads="1"/>
            </p:cNvSpPr>
            <p:nvPr/>
          </p:nvSpPr>
          <p:spPr bwMode="auto">
            <a:xfrm>
              <a:off x="6816231" y="1082743"/>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40000"/>
                <a:lumOff val="6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7" name="Freeform 2"/>
            <p:cNvSpPr>
              <a:spLocks noChangeArrowheads="1"/>
            </p:cNvSpPr>
            <p:nvPr/>
          </p:nvSpPr>
          <p:spPr bwMode="auto">
            <a:xfrm>
              <a:off x="6752140" y="1105193"/>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50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8" name="Freeform 2"/>
            <p:cNvSpPr>
              <a:spLocks noChangeArrowheads="1"/>
            </p:cNvSpPr>
            <p:nvPr/>
          </p:nvSpPr>
          <p:spPr bwMode="auto">
            <a:xfrm>
              <a:off x="6732406" y="1154070"/>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lumMod val="75000"/>
              </a:schemeClr>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99" name="Freeform 2"/>
            <p:cNvSpPr>
              <a:spLocks noChangeArrowheads="1"/>
            </p:cNvSpPr>
            <p:nvPr/>
          </p:nvSpPr>
          <p:spPr bwMode="auto">
            <a:xfrm>
              <a:off x="6677416" y="1105623"/>
              <a:ext cx="75357" cy="121680"/>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1"/>
            </a:solidFill>
            <a:ln>
              <a:noFill/>
            </a:ln>
            <a:effectLst/>
            <a:extLst/>
          </p:spPr>
          <p:txBody>
            <a:bodyPr wrap="none" lIns="91424" tIns="45712" rIns="91424" bIns="45712" anchor="ctr"/>
            <a:lstStyle/>
            <a:p>
              <a:pPr>
                <a:defRPr/>
              </a:pPr>
              <a:endParaRPr lang="en-US" dirty="0">
                <a:latin typeface="+mn-lt"/>
                <a:ea typeface="+mn-ea"/>
                <a:cs typeface="+mn-cs"/>
              </a:endParaRPr>
            </a:p>
          </p:txBody>
        </p:sp>
      </p:grpSp>
      <p:sp>
        <p:nvSpPr>
          <p:cNvPr id="164" name="Content Placeholder 2"/>
          <p:cNvSpPr txBox="1">
            <a:spLocks/>
          </p:cNvSpPr>
          <p:nvPr/>
        </p:nvSpPr>
        <p:spPr>
          <a:xfrm>
            <a:off x="516196" y="2862958"/>
            <a:ext cx="2316679" cy="2047785"/>
          </a:xfrm>
          <a:prstGeom prst="rect">
            <a:avLst/>
          </a:prstGeom>
        </p:spPr>
        <p:txBody>
          <a:bodyPr vert="horz" lIns="91440" tIns="45720" rIns="91440" bIns="45720" rtlCol="0">
            <a:noAutofit/>
          </a:bodyPr>
          <a:lstStyle>
            <a:lvl1pPr marL="171290" indent="-171290" algn="l" defTabSz="685160" rtl="0" eaLnBrk="1" latinLnBrk="0" hangingPunct="1">
              <a:lnSpc>
                <a:spcPct val="90000"/>
              </a:lnSpc>
              <a:spcBef>
                <a:spcPts val="749"/>
              </a:spcBef>
              <a:buFont typeface="Arial" panose="020B0604020202020204" pitchFamily="34" charset="0"/>
              <a:buChar char="•"/>
              <a:defRPr sz="2098" kern="1200">
                <a:solidFill>
                  <a:schemeClr val="tx1"/>
                </a:solidFill>
                <a:latin typeface="+mn-lt"/>
                <a:ea typeface="+mn-ea"/>
                <a:cs typeface="+mn-cs"/>
              </a:defRPr>
            </a:lvl1pPr>
            <a:lvl2pPr marL="513870" indent="-171290" algn="l" defTabSz="685160" rtl="0" eaLnBrk="1" latinLnBrk="0" hangingPunct="1">
              <a:lnSpc>
                <a:spcPct val="90000"/>
              </a:lnSpc>
              <a:spcBef>
                <a:spcPts val="375"/>
              </a:spcBef>
              <a:buFont typeface="Arial" panose="020B0604020202020204" pitchFamily="34" charset="0"/>
              <a:buChar char="•"/>
              <a:defRPr sz="1798" kern="1200">
                <a:solidFill>
                  <a:schemeClr val="tx1"/>
                </a:solidFill>
                <a:latin typeface="+mn-lt"/>
                <a:ea typeface="+mn-ea"/>
                <a:cs typeface="+mn-cs"/>
              </a:defRPr>
            </a:lvl2pPr>
            <a:lvl3pPr marL="856450" indent="-171290" algn="l" defTabSz="685160"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0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161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419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7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5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lgn="ctr">
              <a:lnSpc>
                <a:spcPct val="100000"/>
              </a:lnSpc>
              <a:spcBef>
                <a:spcPts val="0"/>
              </a:spcBef>
              <a:buNone/>
            </a:pPr>
            <a:r>
              <a:rPr lang="en-US" sz="1100" dirty="0">
                <a:solidFill>
                  <a:schemeClr val="bg1"/>
                </a:solidFill>
                <a:latin typeface="Century Gothic" panose="020B0502020202020204" pitchFamily="34" charset="0"/>
              </a:rPr>
              <a:t>REPRESENTED BY </a:t>
            </a:r>
            <a:br>
              <a:rPr lang="en-US" sz="1100" dirty="0">
                <a:solidFill>
                  <a:schemeClr val="bg1"/>
                </a:solidFill>
                <a:latin typeface="Century Gothic" panose="020B0502020202020204" pitchFamily="34" charset="0"/>
              </a:rPr>
            </a:br>
            <a:r>
              <a:rPr lang="en-US" sz="1100" dirty="0">
                <a:solidFill>
                  <a:schemeClr val="bg1"/>
                </a:solidFill>
                <a:latin typeface="Century Gothic" panose="020B0502020202020204" pitchFamily="34" charset="0"/>
              </a:rPr>
              <a:t>LEE ENTERPRISES IN </a:t>
            </a:r>
          </a:p>
          <a:p>
            <a:pPr marL="0" indent="0" algn="ctr">
              <a:lnSpc>
                <a:spcPct val="100000"/>
              </a:lnSpc>
              <a:spcBef>
                <a:spcPts val="0"/>
              </a:spcBef>
              <a:buNone/>
            </a:pPr>
            <a:r>
              <a:rPr lang="en-US" sz="1800" b="1" dirty="0">
                <a:solidFill>
                  <a:schemeClr val="bg1"/>
                </a:solidFill>
                <a:latin typeface="Century Gothic" panose="020B0502020202020204" pitchFamily="34" charset="0"/>
              </a:rPr>
              <a:t>77 </a:t>
            </a:r>
            <a:r>
              <a:rPr lang="en-US" sz="1800" b="1" dirty="0" smtClean="0">
                <a:solidFill>
                  <a:schemeClr val="bg1"/>
                </a:solidFill>
                <a:latin typeface="Century Gothic" panose="020B0502020202020204" pitchFamily="34" charset="0"/>
              </a:rPr>
              <a:t>MARKETS</a:t>
            </a:r>
          </a:p>
          <a:p>
            <a:pPr marL="0" indent="0" algn="ctr">
              <a:lnSpc>
                <a:spcPct val="100000"/>
              </a:lnSpc>
              <a:spcBef>
                <a:spcPts val="0"/>
              </a:spcBef>
              <a:buNone/>
            </a:pPr>
            <a:endParaRPr lang="en-US" sz="1000" dirty="0">
              <a:solidFill>
                <a:schemeClr val="bg1"/>
              </a:solidFill>
              <a:latin typeface="Century Gothic" panose="020B0502020202020204" pitchFamily="34" charset="0"/>
            </a:endParaRPr>
          </a:p>
          <a:p>
            <a:pPr marL="0" indent="0" algn="ctr">
              <a:lnSpc>
                <a:spcPct val="100000"/>
              </a:lnSpc>
              <a:spcBef>
                <a:spcPts val="0"/>
              </a:spcBef>
              <a:buFont typeface="Arial" panose="020B0604020202020204" pitchFamily="34" charset="0"/>
              <a:buNone/>
            </a:pPr>
            <a:r>
              <a:rPr lang="en-US" sz="1100" dirty="0" smtClean="0">
                <a:solidFill>
                  <a:schemeClr val="bg1"/>
                </a:solidFill>
                <a:latin typeface="Century Gothic" panose="020B0502020202020204" pitchFamily="34" charset="0"/>
              </a:rPr>
              <a:t>WITH A LOCAL PRESENCE IN </a:t>
            </a:r>
            <a:r>
              <a:rPr lang="en-US" sz="2000" b="1" dirty="0" smtClean="0">
                <a:solidFill>
                  <a:schemeClr val="bg1"/>
                </a:solidFill>
                <a:latin typeface="Century Gothic" panose="020B0502020202020204" pitchFamily="34" charset="0"/>
              </a:rPr>
              <a:t>26 STATES</a:t>
            </a:r>
          </a:p>
          <a:p>
            <a:pPr marL="0" indent="0" algn="ctr">
              <a:lnSpc>
                <a:spcPct val="100000"/>
              </a:lnSpc>
              <a:spcBef>
                <a:spcPts val="0"/>
              </a:spcBef>
              <a:buFont typeface="Arial" panose="020B0604020202020204" pitchFamily="34" charset="0"/>
              <a:buNone/>
            </a:pPr>
            <a:endParaRPr lang="en-US" sz="1100" b="1" dirty="0" smtClean="0">
              <a:solidFill>
                <a:schemeClr val="bg1"/>
              </a:solidFill>
              <a:latin typeface="Century Gothic" panose="020B0502020202020204" pitchFamily="34" charset="0"/>
            </a:endParaRPr>
          </a:p>
          <a:p>
            <a:pPr marL="0" indent="0" algn="ctr">
              <a:lnSpc>
                <a:spcPct val="100000"/>
              </a:lnSpc>
              <a:spcBef>
                <a:spcPts val="0"/>
              </a:spcBef>
              <a:buNone/>
            </a:pPr>
            <a:r>
              <a:rPr lang="en-US" sz="1400" dirty="0">
                <a:solidFill>
                  <a:schemeClr val="bg1"/>
                </a:solidFill>
                <a:latin typeface="Century Gothic" panose="020B0502020202020204" pitchFamily="34" charset="0"/>
              </a:rPr>
              <a:t>TEAM MEMBERS </a:t>
            </a:r>
            <a:r>
              <a:rPr lang="en-US" sz="2000" b="1" dirty="0" smtClean="0">
                <a:solidFill>
                  <a:schemeClr val="bg1"/>
                </a:solidFill>
                <a:latin typeface="Century Gothic" panose="020B0502020202020204" pitchFamily="34" charset="0"/>
              </a:rPr>
              <a:t>NATIONWIDE</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92589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8031" y="54769"/>
            <a:ext cx="4568032" cy="5105400"/>
          </a:xfrm>
          <a:prstGeom prst="rect">
            <a:avLst/>
          </a:prstGeom>
        </p:spPr>
      </p:pic>
      <p:sp>
        <p:nvSpPr>
          <p:cNvPr id="6" name="Title 1"/>
          <p:cNvSpPr txBox="1">
            <a:spLocks/>
          </p:cNvSpPr>
          <p:nvPr/>
        </p:nvSpPr>
        <p:spPr>
          <a:xfrm>
            <a:off x="529431" y="484506"/>
            <a:ext cx="2971800" cy="838200"/>
          </a:xfrm>
          <a:prstGeom prst="rect">
            <a:avLst/>
          </a:prstGeom>
        </p:spPr>
        <p:txBody>
          <a:bodyPr>
            <a:normAutofit lnSpcReduction="10000"/>
          </a:bodyPr>
          <a:lstStyle>
            <a:lvl1pPr algn="l" defTabSz="685160" rtl="0" eaLnBrk="1" latinLnBrk="0" hangingPunct="1">
              <a:lnSpc>
                <a:spcPct val="90000"/>
              </a:lnSpc>
              <a:spcBef>
                <a:spcPct val="0"/>
              </a:spcBef>
              <a:buNone/>
              <a:defRPr sz="3297" kern="1200">
                <a:solidFill>
                  <a:schemeClr val="tx1"/>
                </a:solidFill>
                <a:latin typeface="+mj-lt"/>
                <a:ea typeface="+mj-ea"/>
                <a:cs typeface="+mj-cs"/>
              </a:defRPr>
            </a:lvl1pPr>
          </a:lstStyle>
          <a:p>
            <a:pPr>
              <a:lnSpc>
                <a:spcPct val="110000"/>
              </a:lnSpc>
            </a:pPr>
            <a:r>
              <a:rPr lang="en-US" sz="2400" b="1" dirty="0" smtClean="0"/>
              <a:t>SOCIAL CONTENT </a:t>
            </a:r>
            <a:r>
              <a:rPr lang="en-US" sz="2400" dirty="0" smtClean="0"/>
              <a:t>STRATEGY</a:t>
            </a:r>
            <a:endParaRPr lang="en-US" sz="2400" dirty="0"/>
          </a:p>
        </p:txBody>
      </p:sp>
      <p:sp>
        <p:nvSpPr>
          <p:cNvPr id="9" name="Rectangle 8"/>
          <p:cNvSpPr/>
          <p:nvPr/>
        </p:nvSpPr>
        <p:spPr>
          <a:xfrm>
            <a:off x="606425" y="1412543"/>
            <a:ext cx="8529638" cy="3214226"/>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4231" y="1578769"/>
            <a:ext cx="6553200" cy="276999"/>
          </a:xfrm>
          <a:prstGeom prst="rect">
            <a:avLst/>
          </a:prstGeom>
          <a:noFill/>
        </p:spPr>
        <p:txBody>
          <a:bodyPr wrap="square" rtlCol="0">
            <a:spAutoFit/>
          </a:bodyPr>
          <a:lstStyle/>
          <a:p>
            <a:pPr>
              <a:spcAft>
                <a:spcPts val="1200"/>
              </a:spcAft>
            </a:pPr>
            <a:r>
              <a:rPr lang="en-US" sz="1200" b="1" dirty="0" smtClean="0">
                <a:solidFill>
                  <a:schemeClr val="bg1"/>
                </a:solidFill>
              </a:rPr>
              <a:t>WE RECOMMEND A DIVERSE APPROACH TO ENGAGING WITH YOUR SOCIAL AUDIENCES</a:t>
            </a:r>
          </a:p>
        </p:txBody>
      </p:sp>
      <p:sp>
        <p:nvSpPr>
          <p:cNvPr id="13" name="TextBox 12"/>
          <p:cNvSpPr txBox="1"/>
          <p:nvPr/>
        </p:nvSpPr>
        <p:spPr>
          <a:xfrm>
            <a:off x="5330031" y="1948104"/>
            <a:ext cx="3353594" cy="2539157"/>
          </a:xfrm>
          <a:prstGeom prst="rect">
            <a:avLst/>
          </a:prstGeom>
          <a:noFill/>
        </p:spPr>
        <p:txBody>
          <a:bodyPr wrap="square" rtlCol="0">
            <a:spAutoFit/>
          </a:bodyPr>
          <a:lstStyle/>
          <a:p>
            <a:pPr>
              <a:spcAft>
                <a:spcPts val="1200"/>
              </a:spcAft>
            </a:pPr>
            <a:r>
              <a:rPr lang="en-US" altLang="en-US" sz="1200" b="1" dirty="0" smtClean="0">
                <a:solidFill>
                  <a:schemeClr val="bg1"/>
                </a:solidFill>
              </a:rPr>
              <a:t>INCENTIVES </a:t>
            </a:r>
          </a:p>
          <a:p>
            <a:pPr>
              <a:spcAft>
                <a:spcPts val="1200"/>
              </a:spcAft>
            </a:pPr>
            <a:r>
              <a:rPr lang="en-US" altLang="en-US" sz="1050" dirty="0" smtClean="0">
                <a:solidFill>
                  <a:schemeClr val="bg1"/>
                </a:solidFill>
              </a:rPr>
              <a:t>Content related to specific products</a:t>
            </a:r>
            <a:r>
              <a:rPr lang="en-US" altLang="en-US" sz="1050" dirty="0">
                <a:solidFill>
                  <a:schemeClr val="bg1"/>
                </a:solidFill>
              </a:rPr>
              <a:t>, </a:t>
            </a:r>
            <a:r>
              <a:rPr lang="en-US" altLang="en-US" sz="1050" dirty="0" smtClean="0">
                <a:solidFill>
                  <a:schemeClr val="bg1"/>
                </a:solidFill>
              </a:rPr>
              <a:t>specials</a:t>
            </a:r>
            <a:r>
              <a:rPr lang="en-US" altLang="en-US" sz="1050" dirty="0">
                <a:solidFill>
                  <a:schemeClr val="bg1"/>
                </a:solidFill>
              </a:rPr>
              <a:t>, </a:t>
            </a:r>
            <a:r>
              <a:rPr lang="en-US" altLang="en-US" sz="1050" dirty="0" smtClean="0">
                <a:solidFill>
                  <a:schemeClr val="bg1"/>
                </a:solidFill>
              </a:rPr>
              <a:t>promotions</a:t>
            </a:r>
            <a:r>
              <a:rPr lang="en-US" altLang="en-US" sz="1050" dirty="0">
                <a:solidFill>
                  <a:schemeClr val="bg1"/>
                </a:solidFill>
              </a:rPr>
              <a:t>, </a:t>
            </a:r>
            <a:r>
              <a:rPr lang="en-US" altLang="en-US" sz="1050" dirty="0" smtClean="0">
                <a:solidFill>
                  <a:schemeClr val="bg1"/>
                </a:solidFill>
              </a:rPr>
              <a:t>upcoming events</a:t>
            </a:r>
            <a:r>
              <a:rPr lang="en-US" altLang="en-US" sz="1050" dirty="0">
                <a:solidFill>
                  <a:schemeClr val="bg1"/>
                </a:solidFill>
              </a:rPr>
              <a:t>, &amp; </a:t>
            </a:r>
            <a:r>
              <a:rPr lang="en-US" altLang="en-US" sz="1050" dirty="0" smtClean="0">
                <a:solidFill>
                  <a:schemeClr val="bg1"/>
                </a:solidFill>
              </a:rPr>
              <a:t>timely sale-based information helps entice consumers to want to participate, purchase, or share their experiences with the brand.</a:t>
            </a:r>
            <a:endParaRPr lang="en-US" sz="1200" b="1" dirty="0" smtClean="0">
              <a:solidFill>
                <a:schemeClr val="accent2"/>
              </a:solidFill>
            </a:endParaRPr>
          </a:p>
          <a:p>
            <a:pPr>
              <a:spcAft>
                <a:spcPts val="1200"/>
              </a:spcAft>
            </a:pPr>
            <a:r>
              <a:rPr lang="en-US" sz="1200" b="1" dirty="0" smtClean="0">
                <a:solidFill>
                  <a:schemeClr val="bg1"/>
                </a:solidFill>
              </a:rPr>
              <a:t>ENGAGEMENT</a:t>
            </a:r>
          </a:p>
          <a:p>
            <a:pPr>
              <a:spcAft>
                <a:spcPts val="600"/>
              </a:spcAft>
            </a:pPr>
            <a:r>
              <a:rPr lang="en-US" sz="1050" dirty="0" smtClean="0">
                <a:solidFill>
                  <a:schemeClr val="bg1"/>
                </a:solidFill>
              </a:rPr>
              <a:t>Questions, polls, contests, quizzes and interest based inquiries help quantify fans into their position on the purchase funnel as well as provide a rewarding and shareable experience for consumers in the social space. </a:t>
            </a:r>
          </a:p>
        </p:txBody>
      </p:sp>
      <p:sp>
        <p:nvSpPr>
          <p:cNvPr id="20" name="TextBox 19"/>
          <p:cNvSpPr txBox="1"/>
          <p:nvPr/>
        </p:nvSpPr>
        <p:spPr>
          <a:xfrm>
            <a:off x="1500981" y="1948104"/>
            <a:ext cx="3066257" cy="2362185"/>
          </a:xfrm>
          <a:prstGeom prst="rect">
            <a:avLst/>
          </a:prstGeom>
          <a:noFill/>
        </p:spPr>
        <p:txBody>
          <a:bodyPr wrap="square" rtlCol="0">
            <a:spAutoFit/>
          </a:bodyPr>
          <a:lstStyle/>
          <a:p>
            <a:pPr>
              <a:spcAft>
                <a:spcPts val="1200"/>
              </a:spcAft>
            </a:pPr>
            <a:r>
              <a:rPr lang="en-US" altLang="en-US" sz="1050" dirty="0" smtClean="0">
                <a:solidFill>
                  <a:schemeClr val="bg1"/>
                </a:solidFill>
              </a:rPr>
              <a:t>Brand fans </a:t>
            </a:r>
            <a:r>
              <a:rPr lang="en-US" altLang="en-US" sz="1050" dirty="0">
                <a:solidFill>
                  <a:schemeClr val="bg1"/>
                </a:solidFill>
              </a:rPr>
              <a:t>&amp; </a:t>
            </a:r>
            <a:r>
              <a:rPr lang="en-US" altLang="en-US" sz="1050" dirty="0" smtClean="0">
                <a:solidFill>
                  <a:schemeClr val="bg1"/>
                </a:solidFill>
              </a:rPr>
              <a:t>followers </a:t>
            </a:r>
            <a:r>
              <a:rPr lang="en-US" altLang="en-US" sz="1050" dirty="0">
                <a:solidFill>
                  <a:schemeClr val="bg1"/>
                </a:solidFill>
              </a:rPr>
              <a:t>are </a:t>
            </a:r>
            <a:r>
              <a:rPr lang="en-US" altLang="en-US" sz="1050" dirty="0" smtClean="0">
                <a:solidFill>
                  <a:schemeClr val="bg1"/>
                </a:solidFill>
              </a:rPr>
              <a:t>not regular </a:t>
            </a:r>
            <a:r>
              <a:rPr lang="en-US" altLang="en-US" sz="1050" dirty="0">
                <a:solidFill>
                  <a:schemeClr val="bg1"/>
                </a:solidFill>
              </a:rPr>
              <a:t>visitors to </a:t>
            </a:r>
            <a:r>
              <a:rPr lang="en-US" altLang="en-US" sz="1050" dirty="0" smtClean="0">
                <a:solidFill>
                  <a:schemeClr val="bg1"/>
                </a:solidFill>
              </a:rPr>
              <a:t>a brand’s social profiles</a:t>
            </a:r>
            <a:r>
              <a:rPr lang="en-US" altLang="en-US" sz="1050" dirty="0">
                <a:solidFill>
                  <a:schemeClr val="bg1"/>
                </a:solidFill>
              </a:rPr>
              <a:t>. Companies need to reach out </a:t>
            </a:r>
            <a:r>
              <a:rPr lang="en-US" altLang="en-US" sz="1050" dirty="0" smtClean="0">
                <a:solidFill>
                  <a:schemeClr val="bg1"/>
                </a:solidFill>
              </a:rPr>
              <a:t>and engage with consumers in </a:t>
            </a:r>
            <a:r>
              <a:rPr lang="en-US" altLang="en-US" sz="1050" dirty="0">
                <a:solidFill>
                  <a:schemeClr val="bg1"/>
                </a:solidFill>
              </a:rPr>
              <a:t>their </a:t>
            </a:r>
            <a:r>
              <a:rPr lang="en-US" altLang="en-US" sz="1050" dirty="0" smtClean="0">
                <a:solidFill>
                  <a:schemeClr val="bg1"/>
                </a:solidFill>
              </a:rPr>
              <a:t>news feed </a:t>
            </a:r>
            <a:r>
              <a:rPr lang="en-US" altLang="en-US" sz="1050" dirty="0">
                <a:solidFill>
                  <a:schemeClr val="bg1"/>
                </a:solidFill>
              </a:rPr>
              <a:t>with </a:t>
            </a:r>
            <a:r>
              <a:rPr lang="en-US" altLang="en-US" sz="1050" dirty="0" smtClean="0">
                <a:solidFill>
                  <a:schemeClr val="bg1"/>
                </a:solidFill>
              </a:rPr>
              <a:t>enticing content that meets the consumer where they are in each moment.</a:t>
            </a:r>
            <a:endParaRPr lang="en-US" altLang="en-US" sz="1050" dirty="0">
              <a:solidFill>
                <a:schemeClr val="bg1"/>
              </a:solidFill>
            </a:endParaRPr>
          </a:p>
          <a:p>
            <a:pPr>
              <a:spcAft>
                <a:spcPts val="1200"/>
              </a:spcAft>
            </a:pPr>
            <a:r>
              <a:rPr lang="en-US" sz="1200" b="1" dirty="0" smtClean="0">
                <a:solidFill>
                  <a:schemeClr val="bg1"/>
                </a:solidFill>
              </a:rPr>
              <a:t>INDUSTRY/BUSINESS INFORMATION</a:t>
            </a:r>
          </a:p>
          <a:p>
            <a:pPr>
              <a:spcAft>
                <a:spcPts val="1800"/>
              </a:spcAft>
            </a:pPr>
            <a:r>
              <a:rPr lang="en-US" sz="1050" dirty="0" smtClean="0">
                <a:solidFill>
                  <a:schemeClr val="bg1"/>
                </a:solidFill>
              </a:rPr>
              <a:t>Relevant information related to the company, products, services, or industry, structured to be informative, educational, and build knowledge about offerings - which builds trust &amp; an interest in the brand.</a:t>
            </a:r>
          </a:p>
        </p:txBody>
      </p:sp>
      <p:sp>
        <p:nvSpPr>
          <p:cNvPr id="21" name="Freeform 13"/>
          <p:cNvSpPr>
            <a:spLocks noChangeArrowheads="1"/>
          </p:cNvSpPr>
          <p:nvPr/>
        </p:nvSpPr>
        <p:spPr bwMode="auto">
          <a:xfrm>
            <a:off x="1124590" y="3560927"/>
            <a:ext cx="187881" cy="398640"/>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chemeClr val="bg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22" name="Freeform 20"/>
          <p:cNvSpPr>
            <a:spLocks noChangeArrowheads="1"/>
          </p:cNvSpPr>
          <p:nvPr/>
        </p:nvSpPr>
        <p:spPr bwMode="auto">
          <a:xfrm>
            <a:off x="4861889" y="2309542"/>
            <a:ext cx="363956" cy="369215"/>
          </a:xfrm>
          <a:custGeom>
            <a:avLst/>
            <a:gdLst>
              <a:gd name="T0" fmla="*/ 469 w 497"/>
              <a:gd name="T1" fmla="*/ 8 h 505"/>
              <a:gd name="T2" fmla="*/ 469 w 497"/>
              <a:gd name="T3" fmla="*/ 8 h 505"/>
              <a:gd name="T4" fmla="*/ 452 w 497"/>
              <a:gd name="T5" fmla="*/ 0 h 505"/>
              <a:gd name="T6" fmla="*/ 443 w 497"/>
              <a:gd name="T7" fmla="*/ 17 h 505"/>
              <a:gd name="T8" fmla="*/ 381 w 497"/>
              <a:gd name="T9" fmla="*/ 168 h 505"/>
              <a:gd name="T10" fmla="*/ 372 w 497"/>
              <a:gd name="T11" fmla="*/ 141 h 505"/>
              <a:gd name="T12" fmla="*/ 346 w 497"/>
              <a:gd name="T13" fmla="*/ 132 h 505"/>
              <a:gd name="T14" fmla="*/ 265 w 497"/>
              <a:gd name="T15" fmla="*/ 132 h 505"/>
              <a:gd name="T16" fmla="*/ 240 w 497"/>
              <a:gd name="T17" fmla="*/ 141 h 505"/>
              <a:gd name="T18" fmla="*/ 9 w 497"/>
              <a:gd name="T19" fmla="*/ 300 h 505"/>
              <a:gd name="T20" fmla="*/ 9 w 497"/>
              <a:gd name="T21" fmla="*/ 336 h 505"/>
              <a:gd name="T22" fmla="*/ 106 w 497"/>
              <a:gd name="T23" fmla="*/ 486 h 505"/>
              <a:gd name="T24" fmla="*/ 142 w 497"/>
              <a:gd name="T25" fmla="*/ 495 h 505"/>
              <a:gd name="T26" fmla="*/ 372 w 497"/>
              <a:gd name="T27" fmla="*/ 327 h 505"/>
              <a:gd name="T28" fmla="*/ 390 w 497"/>
              <a:gd name="T29" fmla="*/ 309 h 505"/>
              <a:gd name="T30" fmla="*/ 416 w 497"/>
              <a:gd name="T31" fmla="*/ 229 h 505"/>
              <a:gd name="T32" fmla="*/ 408 w 497"/>
              <a:gd name="T33" fmla="*/ 203 h 505"/>
              <a:gd name="T34" fmla="*/ 399 w 497"/>
              <a:gd name="T35" fmla="*/ 185 h 505"/>
              <a:gd name="T36" fmla="*/ 469 w 497"/>
              <a:gd name="T37" fmla="*/ 8 h 505"/>
              <a:gd name="T38" fmla="*/ 363 w 497"/>
              <a:gd name="T39" fmla="*/ 247 h 505"/>
              <a:gd name="T40" fmla="*/ 363 w 497"/>
              <a:gd name="T41" fmla="*/ 247 h 505"/>
              <a:gd name="T42" fmla="*/ 310 w 497"/>
              <a:gd name="T43" fmla="*/ 229 h 505"/>
              <a:gd name="T44" fmla="*/ 319 w 497"/>
              <a:gd name="T45" fmla="*/ 176 h 505"/>
              <a:gd name="T46" fmla="*/ 363 w 497"/>
              <a:gd name="T47" fmla="*/ 176 h 505"/>
              <a:gd name="T48" fmla="*/ 355 w 497"/>
              <a:gd name="T49" fmla="*/ 185 h 505"/>
              <a:gd name="T50" fmla="*/ 346 w 497"/>
              <a:gd name="T51" fmla="*/ 203 h 505"/>
              <a:gd name="T52" fmla="*/ 355 w 497"/>
              <a:gd name="T53" fmla="*/ 212 h 505"/>
              <a:gd name="T54" fmla="*/ 363 w 497"/>
              <a:gd name="T55" fmla="*/ 212 h 505"/>
              <a:gd name="T56" fmla="*/ 381 w 497"/>
              <a:gd name="T57" fmla="*/ 203 h 505"/>
              <a:gd name="T58" fmla="*/ 363 w 497"/>
              <a:gd name="T59" fmla="*/ 24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bg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23" name="Freeform 29"/>
          <p:cNvSpPr>
            <a:spLocks noChangeArrowheads="1"/>
          </p:cNvSpPr>
          <p:nvPr/>
        </p:nvSpPr>
        <p:spPr bwMode="auto">
          <a:xfrm>
            <a:off x="4871244" y="3578731"/>
            <a:ext cx="351770" cy="363032"/>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24" name="Freeform 170"/>
          <p:cNvSpPr>
            <a:spLocks noChangeArrowheads="1"/>
          </p:cNvSpPr>
          <p:nvPr/>
        </p:nvSpPr>
        <p:spPr bwMode="auto">
          <a:xfrm>
            <a:off x="1089530" y="2316532"/>
            <a:ext cx="300920" cy="355234"/>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bg1"/>
          </a:solidFill>
          <a:ln>
            <a:noFill/>
          </a:ln>
          <a:effectLst/>
          <a:extLst/>
        </p:spPr>
        <p:txBody>
          <a:bodyPr wrap="none" lIns="91424" tIns="45712" rIns="91424" bIns="45712" anchor="ctr"/>
          <a:lstStyle/>
          <a:p>
            <a:pPr>
              <a:defRPr/>
            </a:pPr>
            <a:endParaRPr lang="en-US" dirty="0">
              <a:latin typeface="+mn-lt"/>
              <a:ea typeface="+mn-ea"/>
              <a:cs typeface="+mn-cs"/>
            </a:endParaRPr>
          </a:p>
        </p:txBody>
      </p:sp>
    </p:spTree>
    <p:extLst>
      <p:ext uri="{BB962C8B-B14F-4D97-AF65-F5344CB8AC3E}">
        <p14:creationId xmlns:p14="http://schemas.microsoft.com/office/powerpoint/2010/main" val="1652472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431" y="234970"/>
            <a:ext cx="3504406" cy="276999"/>
          </a:xfrm>
          <a:prstGeom prst="rect">
            <a:avLst/>
          </a:prstGeom>
          <a:noFill/>
        </p:spPr>
        <p:txBody>
          <a:bodyPr wrap="square" rtlCol="0">
            <a:spAutoFit/>
          </a:bodyPr>
          <a:lstStyle/>
          <a:p>
            <a:r>
              <a:rPr lang="en-US" sz="1200" b="1" spc="100" dirty="0" smtClean="0">
                <a:solidFill>
                  <a:schemeClr val="tx2"/>
                </a:solidFill>
              </a:rPr>
              <a:t>SOCIAL MEDIA CONTENT EXAMPLES</a:t>
            </a:r>
            <a:endParaRPr lang="en-US" sz="1200" b="1" spc="100" dirty="0">
              <a:solidFill>
                <a:schemeClr val="tx2"/>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3536" y="373469"/>
            <a:ext cx="1767328" cy="230106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t="1079" b="1"/>
          <a:stretch/>
        </p:blipFill>
        <p:spPr>
          <a:xfrm>
            <a:off x="616311" y="573109"/>
            <a:ext cx="1806571" cy="19822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72477" y="3013891"/>
            <a:ext cx="1878714" cy="189377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86830" y="573109"/>
            <a:ext cx="1570765" cy="2301061"/>
          </a:xfrm>
          <a:prstGeom prst="rect">
            <a:avLst/>
          </a:prstGeom>
        </p:spPr>
      </p:pic>
      <p:grpSp>
        <p:nvGrpSpPr>
          <p:cNvPr id="11" name="Group 10"/>
          <p:cNvGrpSpPr/>
          <p:nvPr/>
        </p:nvGrpSpPr>
        <p:grpSpPr>
          <a:xfrm>
            <a:off x="596737" y="2623113"/>
            <a:ext cx="1826145" cy="2474774"/>
            <a:chOff x="4763510" y="573109"/>
            <a:chExt cx="1779458" cy="2411504"/>
          </a:xfrm>
        </p:grpSpPr>
        <p:pic>
          <p:nvPicPr>
            <p:cNvPr id="3" name="Picture 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63510" y="573109"/>
              <a:ext cx="1779458" cy="230106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a:ext>
              </a:extLst>
            </a:blip>
            <a:srcRect b="-23"/>
            <a:stretch/>
          </p:blipFill>
          <p:spPr>
            <a:xfrm>
              <a:off x="4763510" y="2868703"/>
              <a:ext cx="1779458" cy="115910"/>
            </a:xfrm>
            <a:prstGeom prst="rect">
              <a:avLst/>
            </a:prstGeom>
          </p:spPr>
        </p:pic>
      </p:grpSp>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28460" y="551679"/>
            <a:ext cx="1764211" cy="2416969"/>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71203" y="2990079"/>
            <a:ext cx="1952953" cy="191758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28200" y="2772017"/>
            <a:ext cx="1710035" cy="2266394"/>
          </a:xfrm>
          <a:prstGeom prst="rect">
            <a:avLst/>
          </a:prstGeom>
        </p:spPr>
      </p:pic>
    </p:spTree>
    <p:extLst>
      <p:ext uri="{BB962C8B-B14F-4D97-AF65-F5344CB8AC3E}">
        <p14:creationId xmlns:p14="http://schemas.microsoft.com/office/powerpoint/2010/main" val="39679092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431" y="234970"/>
            <a:ext cx="3504406" cy="276999"/>
          </a:xfrm>
          <a:prstGeom prst="rect">
            <a:avLst/>
          </a:prstGeom>
          <a:noFill/>
        </p:spPr>
        <p:txBody>
          <a:bodyPr wrap="square" rtlCol="0">
            <a:spAutoFit/>
          </a:bodyPr>
          <a:lstStyle/>
          <a:p>
            <a:r>
              <a:rPr lang="en-US" sz="1200" b="1" spc="100" dirty="0" smtClean="0">
                <a:solidFill>
                  <a:schemeClr val="tx2"/>
                </a:solidFill>
              </a:rPr>
              <a:t>SOCIAL MEDIA CONTEST EXAMPLES</a:t>
            </a:r>
            <a:endParaRPr lang="en-US" sz="1200" b="1" spc="100" dirty="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6426" y="757875"/>
            <a:ext cx="3877140" cy="1973603"/>
          </a:xfrm>
          <a:prstGeom prst="rect">
            <a:avLst/>
          </a:prstGeom>
          <a:ln>
            <a:solidFill>
              <a:schemeClr val="bg2"/>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25231" y="903980"/>
            <a:ext cx="2591616" cy="3654996"/>
          </a:xfrm>
          <a:prstGeom prst="rect">
            <a:avLst/>
          </a:prstGeom>
          <a:ln>
            <a:solidFill>
              <a:schemeClr val="bg2"/>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565" y="2874169"/>
            <a:ext cx="3810001" cy="1994154"/>
          </a:xfrm>
          <a:prstGeom prst="rect">
            <a:avLst/>
          </a:prstGeom>
        </p:spPr>
      </p:pic>
    </p:spTree>
    <p:extLst>
      <p:ext uri="{BB962C8B-B14F-4D97-AF65-F5344CB8AC3E}">
        <p14:creationId xmlns:p14="http://schemas.microsoft.com/office/powerpoint/2010/main" val="18020688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046" y="1447006"/>
            <a:ext cx="2949575" cy="2243137"/>
          </a:xfrm>
        </p:spPr>
        <p:txBody>
          <a:bodyPr>
            <a:normAutofit/>
          </a:bodyPr>
          <a:lstStyle/>
          <a:p>
            <a:pPr>
              <a:lnSpc>
                <a:spcPct val="114000"/>
              </a:lnSpc>
            </a:pPr>
            <a:r>
              <a:rPr lang="en-US" sz="2800" b="1" dirty="0" smtClean="0">
                <a:solidFill>
                  <a:schemeClr val="bg1"/>
                </a:solidFill>
              </a:rPr>
              <a:t>DIGITAL </a:t>
            </a:r>
            <a:br>
              <a:rPr lang="en-US" sz="2800" b="1" dirty="0" smtClean="0">
                <a:solidFill>
                  <a:schemeClr val="bg1"/>
                </a:solidFill>
              </a:rPr>
            </a:br>
            <a:r>
              <a:rPr lang="en-US" sz="2800" dirty="0" smtClean="0">
                <a:solidFill>
                  <a:schemeClr val="bg1"/>
                </a:solidFill>
              </a:rPr>
              <a:t>OUT OF HOME</a:t>
            </a:r>
            <a:br>
              <a:rPr lang="en-US" sz="2800" dirty="0" smtClean="0">
                <a:solidFill>
                  <a:schemeClr val="bg1"/>
                </a:solidFill>
              </a:rPr>
            </a:br>
            <a:r>
              <a:rPr lang="en-US" sz="2800" b="1" dirty="0" smtClean="0">
                <a:solidFill>
                  <a:schemeClr val="bg1"/>
                </a:solidFill>
              </a:rPr>
              <a:t>ADVERTISING</a:t>
            </a:r>
            <a:endParaRPr lang="en-US" sz="2800" b="1" dirty="0">
              <a:solidFill>
                <a:schemeClr val="bg1"/>
              </a:solidFill>
            </a:endParaRPr>
          </a:p>
        </p:txBody>
      </p:sp>
      <p:sp>
        <p:nvSpPr>
          <p:cNvPr id="8" name="Rectangle 7"/>
          <p:cNvSpPr/>
          <p:nvPr/>
        </p:nvSpPr>
        <p:spPr>
          <a:xfrm>
            <a:off x="3655691"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29831" y="754281"/>
            <a:ext cx="4800600" cy="3770263"/>
          </a:xfrm>
          <a:prstGeom prst="rect">
            <a:avLst/>
          </a:prstGeom>
          <a:noFill/>
        </p:spPr>
        <p:txBody>
          <a:bodyPr wrap="square" rtlCol="0">
            <a:spAutoFit/>
          </a:bodyPr>
          <a:lstStyle/>
          <a:p>
            <a:pPr>
              <a:spcAft>
                <a:spcPts val="1200"/>
              </a:spcAft>
            </a:pPr>
            <a:r>
              <a:rPr lang="en-US" sz="1100" dirty="0" smtClean="0"/>
              <a:t>Amplified Digital offers a variety of digital out of home </a:t>
            </a:r>
            <a:r>
              <a:rPr lang="en-US" sz="1100" dirty="0"/>
              <a:t>(DOOH) </a:t>
            </a:r>
            <a:r>
              <a:rPr lang="en-US" sz="1100" dirty="0" smtClean="0"/>
              <a:t>advertising options to suit your needs</a:t>
            </a:r>
            <a:r>
              <a:rPr lang="en-US" sz="1100" dirty="0"/>
              <a:t>. Digital </a:t>
            </a:r>
            <a:r>
              <a:rPr lang="en-US" sz="1100" dirty="0" smtClean="0"/>
              <a:t>out of home is </a:t>
            </a:r>
            <a:r>
              <a:rPr lang="en-US" sz="1100" dirty="0"/>
              <a:t>an interactive and eye-catching advertising strategy </a:t>
            </a:r>
            <a:r>
              <a:rPr lang="en-US" sz="1100" dirty="0" smtClean="0"/>
              <a:t>encouraging brands </a:t>
            </a:r>
            <a:r>
              <a:rPr lang="en-US" sz="1100" dirty="0"/>
              <a:t>to digitize </a:t>
            </a:r>
            <a:r>
              <a:rPr lang="en-US" sz="1100" dirty="0" smtClean="0"/>
              <a:t>their ads </a:t>
            </a:r>
            <a:r>
              <a:rPr lang="en-US" sz="1100" dirty="0"/>
              <a:t>and display content easily accessible to the general </a:t>
            </a:r>
            <a:r>
              <a:rPr lang="en-US" sz="1100" dirty="0" smtClean="0"/>
              <a:t>public. This </a:t>
            </a:r>
            <a:r>
              <a:rPr lang="en-US" sz="1100" dirty="0"/>
              <a:t>includes digital billboards and outdoor signage, as well as networks of screens found in businesses </a:t>
            </a:r>
            <a:r>
              <a:rPr lang="en-US" sz="1100" dirty="0" smtClean="0"/>
              <a:t>like malls </a:t>
            </a:r>
            <a:r>
              <a:rPr lang="en-US" sz="1100" dirty="0"/>
              <a:t>and </a:t>
            </a:r>
            <a:r>
              <a:rPr lang="en-US" sz="1100" dirty="0" smtClean="0"/>
              <a:t>even university campuses.</a:t>
            </a:r>
            <a:endParaRPr lang="en-US" sz="1100" dirty="0"/>
          </a:p>
          <a:p>
            <a:pPr>
              <a:spcAft>
                <a:spcPts val="1200"/>
              </a:spcAft>
            </a:pPr>
            <a:r>
              <a:rPr lang="en-US" sz="1100" dirty="0" smtClean="0"/>
              <a:t>Here is a list of example venues that make </a:t>
            </a:r>
            <a:r>
              <a:rPr lang="en-US" sz="1100" dirty="0"/>
              <a:t>use of DOOH </a:t>
            </a:r>
            <a:r>
              <a:rPr lang="en-US" sz="1100" dirty="0" smtClean="0"/>
              <a:t>advertising:</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Highway Roadsides/Billboards</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Hotels</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Malls</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Office Buildings</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Gyms/Health Clubs</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Subway Stations</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Supermarket Checkout</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Universities</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Kiosks</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Screen TV Monitors </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Vending Machines </a:t>
            </a:r>
          </a:p>
          <a:p>
            <a:pPr marL="342900" marR="0" lvl="0" indent="-342900">
              <a:spcBef>
                <a:spcPts val="0"/>
              </a:spcBef>
              <a:spcAft>
                <a:spcPts val="0"/>
              </a:spcAft>
              <a:buFont typeface="Symbol" panose="05050102010706020507" pitchFamily="18" charset="2"/>
              <a:buChar char=""/>
            </a:pPr>
            <a:r>
              <a:rPr lang="en-US" sz="1000" dirty="0">
                <a:ea typeface="Calibri" panose="020F0502020204030204" pitchFamily="34" charset="0"/>
                <a:cs typeface="Times New Roman" panose="02020603050405020304" pitchFamily="18" charset="0"/>
              </a:rPr>
              <a:t>Display Panels</a:t>
            </a:r>
          </a:p>
          <a:p>
            <a:pPr marL="171450" indent="-171450">
              <a:spcAft>
                <a:spcPts val="1200"/>
              </a:spcAft>
              <a:buFont typeface="Arial" panose="020B0604020202020204" pitchFamily="34" charset="0"/>
              <a:buChar char="•"/>
            </a:pPr>
            <a:endParaRPr lang="en-US" sz="1100" dirty="0" smtClean="0"/>
          </a:p>
        </p:txBody>
      </p:sp>
    </p:spTree>
    <p:extLst>
      <p:ext uri="{BB962C8B-B14F-4D97-AF65-F5344CB8AC3E}">
        <p14:creationId xmlns:p14="http://schemas.microsoft.com/office/powerpoint/2010/main" val="9053313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9431" y="234970"/>
            <a:ext cx="3276600" cy="276999"/>
          </a:xfrm>
          <a:prstGeom prst="rect">
            <a:avLst/>
          </a:prstGeom>
          <a:noFill/>
        </p:spPr>
        <p:txBody>
          <a:bodyPr wrap="square" rtlCol="0">
            <a:spAutoFit/>
          </a:bodyPr>
          <a:lstStyle/>
          <a:p>
            <a:r>
              <a:rPr lang="en-US" sz="1200" b="1" spc="100" dirty="0" smtClean="0">
                <a:solidFill>
                  <a:schemeClr val="tx2"/>
                </a:solidFill>
              </a:rPr>
              <a:t>EXAMPLES OF DIGITAL OUT OF HOME</a:t>
            </a:r>
            <a:endParaRPr lang="en-US" sz="1200" b="1" spc="100" dirty="0">
              <a:solidFill>
                <a:schemeClr val="tx2"/>
              </a:solidFill>
            </a:endParaRPr>
          </a:p>
        </p:txBody>
      </p:sp>
      <p:pic>
        <p:nvPicPr>
          <p:cNvPr id="2" name="Picture 1"/>
          <p:cNvPicPr>
            <a:picLocks noChangeAspect="1"/>
          </p:cNvPicPr>
          <p:nvPr/>
        </p:nvPicPr>
        <p:blipFill rotWithShape="1">
          <a:blip r:embed="rId3"/>
          <a:srcRect t="58" b="58"/>
          <a:stretch/>
        </p:blipFill>
        <p:spPr>
          <a:xfrm>
            <a:off x="305093" y="2638709"/>
            <a:ext cx="4279961" cy="2167736"/>
          </a:xfrm>
          <a:prstGeom prst="rect">
            <a:avLst/>
          </a:prstGeom>
        </p:spPr>
      </p:pic>
      <p:pic>
        <p:nvPicPr>
          <p:cNvPr id="3" name="Picture 2"/>
          <p:cNvPicPr>
            <a:picLocks noChangeAspect="1"/>
          </p:cNvPicPr>
          <p:nvPr/>
        </p:nvPicPr>
        <p:blipFill rotWithShape="1">
          <a:blip r:embed="rId4"/>
          <a:srcRect t="6779" b="6779"/>
          <a:stretch/>
        </p:blipFill>
        <p:spPr>
          <a:xfrm>
            <a:off x="6168231" y="242743"/>
            <a:ext cx="2818775" cy="2327420"/>
          </a:xfrm>
          <a:prstGeom prst="rect">
            <a:avLst/>
          </a:prstGeom>
        </p:spPr>
      </p:pic>
      <p:pic>
        <p:nvPicPr>
          <p:cNvPr id="13" name="Picture 12"/>
          <p:cNvPicPr>
            <a:picLocks noChangeAspect="1"/>
          </p:cNvPicPr>
          <p:nvPr/>
        </p:nvPicPr>
        <p:blipFill rotWithShape="1">
          <a:blip r:embed="rId5"/>
          <a:srcRect l="19321" t="-314" r="-74" b="314"/>
          <a:stretch/>
        </p:blipFill>
        <p:spPr>
          <a:xfrm>
            <a:off x="7142856" y="2638709"/>
            <a:ext cx="1844150" cy="2181354"/>
          </a:xfrm>
          <a:prstGeom prst="rect">
            <a:avLst/>
          </a:prstGeom>
        </p:spPr>
      </p:pic>
      <p:pic>
        <p:nvPicPr>
          <p:cNvPr id="5" name="Picture 4"/>
          <p:cNvPicPr>
            <a:picLocks noChangeAspect="1"/>
          </p:cNvPicPr>
          <p:nvPr/>
        </p:nvPicPr>
        <p:blipFill rotWithShape="1">
          <a:blip r:embed="rId6"/>
          <a:srcRect l="122" t="7765" r="-122" b="20417"/>
          <a:stretch/>
        </p:blipFill>
        <p:spPr>
          <a:xfrm>
            <a:off x="305093" y="508278"/>
            <a:ext cx="3500938" cy="2080302"/>
          </a:xfrm>
          <a:prstGeom prst="rect">
            <a:avLst/>
          </a:prstGeom>
        </p:spPr>
      </p:pic>
      <p:pic>
        <p:nvPicPr>
          <p:cNvPr id="7" name="Picture 6"/>
          <p:cNvPicPr>
            <a:picLocks noChangeAspect="1"/>
          </p:cNvPicPr>
          <p:nvPr/>
        </p:nvPicPr>
        <p:blipFill rotWithShape="1">
          <a:blip r:embed="rId7"/>
          <a:srcRect t="1455" b="1455"/>
          <a:stretch/>
        </p:blipFill>
        <p:spPr>
          <a:xfrm>
            <a:off x="4644231" y="2638709"/>
            <a:ext cx="2438399" cy="2181354"/>
          </a:xfrm>
          <a:prstGeom prst="rect">
            <a:avLst/>
          </a:prstGeom>
        </p:spPr>
      </p:pic>
      <p:pic>
        <p:nvPicPr>
          <p:cNvPr id="10" name="Picture 9"/>
          <p:cNvPicPr>
            <a:picLocks noChangeAspect="1"/>
          </p:cNvPicPr>
          <p:nvPr/>
        </p:nvPicPr>
        <p:blipFill rotWithShape="1">
          <a:blip r:embed="rId8"/>
          <a:srcRect l="16404" t="4246" r="1580" b="7332"/>
          <a:stretch/>
        </p:blipFill>
        <p:spPr>
          <a:xfrm>
            <a:off x="3882231" y="242743"/>
            <a:ext cx="2209800" cy="2327421"/>
          </a:xfrm>
          <a:prstGeom prst="rect">
            <a:avLst/>
          </a:prstGeom>
        </p:spPr>
      </p:pic>
    </p:spTree>
    <p:extLst>
      <p:ext uri="{BB962C8B-B14F-4D97-AF65-F5344CB8AC3E}">
        <p14:creationId xmlns:p14="http://schemas.microsoft.com/office/powerpoint/2010/main" val="1855772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046" y="1447006"/>
            <a:ext cx="2949575" cy="2243137"/>
          </a:xfrm>
        </p:spPr>
        <p:txBody>
          <a:bodyPr>
            <a:normAutofit/>
          </a:bodyPr>
          <a:lstStyle/>
          <a:p>
            <a:pPr>
              <a:lnSpc>
                <a:spcPct val="114000"/>
              </a:lnSpc>
            </a:pPr>
            <a:r>
              <a:rPr lang="en-US" sz="2800" b="1" dirty="0" smtClean="0">
                <a:solidFill>
                  <a:schemeClr val="bg1"/>
                </a:solidFill>
              </a:rPr>
              <a:t>WAZE</a:t>
            </a:r>
            <a:r>
              <a:rPr lang="en-US" sz="2800" dirty="0" smtClean="0">
                <a:solidFill>
                  <a:schemeClr val="bg1"/>
                </a:solidFill>
              </a:rPr>
              <a:t/>
            </a:r>
            <a:br>
              <a:rPr lang="en-US" sz="2800" dirty="0" smtClean="0">
                <a:solidFill>
                  <a:schemeClr val="bg1"/>
                </a:solidFill>
              </a:rPr>
            </a:br>
            <a:r>
              <a:rPr lang="en-US" sz="2800" dirty="0" smtClean="0">
                <a:solidFill>
                  <a:schemeClr val="bg1"/>
                </a:solidFill>
              </a:rPr>
              <a:t>ADVERTISING</a:t>
            </a:r>
            <a:endParaRPr lang="en-US" sz="2800" dirty="0">
              <a:solidFill>
                <a:schemeClr val="bg1"/>
              </a:solidFill>
            </a:endParaRPr>
          </a:p>
        </p:txBody>
      </p:sp>
      <p:sp>
        <p:nvSpPr>
          <p:cNvPr id="8" name="Rectangle 7"/>
          <p:cNvSpPr/>
          <p:nvPr/>
        </p:nvSpPr>
        <p:spPr>
          <a:xfrm>
            <a:off x="3655691"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29831" y="754281"/>
            <a:ext cx="4800600" cy="2939266"/>
          </a:xfrm>
          <a:prstGeom prst="rect">
            <a:avLst/>
          </a:prstGeom>
          <a:noFill/>
        </p:spPr>
        <p:txBody>
          <a:bodyPr wrap="square" rtlCol="0">
            <a:spAutoFit/>
          </a:bodyPr>
          <a:lstStyle/>
          <a:p>
            <a:pPr>
              <a:spcAft>
                <a:spcPts val="1200"/>
              </a:spcAft>
            </a:pPr>
            <a:r>
              <a:rPr lang="en-US" sz="1100" dirty="0" smtClean="0"/>
              <a:t>Today’s consumers are on the go. Waze, a navigation app with over 31 million users in the US market, allows you to reach them in real-time, wherever they are. Insights from Waze can predict driver behavior and help you reach your customers at the most relevant and meaningful in-car moments. These insights show when </a:t>
            </a:r>
            <a:r>
              <a:rPr lang="en-US" sz="1100" dirty="0" err="1" smtClean="0"/>
              <a:t>Wazers</a:t>
            </a:r>
            <a:r>
              <a:rPr lang="en-US" sz="1100" dirty="0" smtClean="0"/>
              <a:t> are driving near your business, visiting your competitors, or simply going about their daily lives. Amplified Digital can aggregate this data across your business or target audience to demonstrate the effectiveness of drivers seeing your locations and ads on the Waze map.</a:t>
            </a:r>
          </a:p>
          <a:p>
            <a:pPr>
              <a:spcAft>
                <a:spcPts val="1200"/>
              </a:spcAft>
            </a:pPr>
            <a:r>
              <a:rPr lang="en-US" sz="1100" dirty="0" smtClean="0"/>
              <a:t>Waze Ad Formats:</a:t>
            </a:r>
          </a:p>
          <a:p>
            <a:pPr marL="171450" indent="-171450">
              <a:buFont typeface="Arial" panose="020B0604020202020204" pitchFamily="34" charset="0"/>
              <a:buChar char="•"/>
            </a:pPr>
            <a:r>
              <a:rPr lang="en-US" sz="1100" dirty="0" smtClean="0"/>
              <a:t>Branded Pins</a:t>
            </a:r>
          </a:p>
          <a:p>
            <a:pPr marL="171450" indent="-171450">
              <a:buFont typeface="Arial" panose="020B0604020202020204" pitchFamily="34" charset="0"/>
              <a:buChar char="•"/>
            </a:pPr>
            <a:r>
              <a:rPr lang="en-US" sz="1100" dirty="0" smtClean="0"/>
              <a:t>Sponsored Search</a:t>
            </a:r>
          </a:p>
          <a:p>
            <a:pPr marL="171450" indent="-171450">
              <a:buFont typeface="Arial" panose="020B0604020202020204" pitchFamily="34" charset="0"/>
              <a:buChar char="•"/>
            </a:pPr>
            <a:r>
              <a:rPr lang="en-US" sz="1100" dirty="0" smtClean="0"/>
              <a:t>Zero-Speed Takeover</a:t>
            </a:r>
          </a:p>
          <a:p>
            <a:pPr marL="171450" indent="-171450">
              <a:buFont typeface="Arial" panose="020B0604020202020204" pitchFamily="34" charset="0"/>
              <a:buChar char="•"/>
            </a:pPr>
            <a:r>
              <a:rPr lang="en-US" sz="1100" dirty="0" smtClean="0"/>
              <a:t>Nearby arrows</a:t>
            </a:r>
          </a:p>
        </p:txBody>
      </p:sp>
    </p:spTree>
    <p:extLst>
      <p:ext uri="{BB962C8B-B14F-4D97-AF65-F5344CB8AC3E}">
        <p14:creationId xmlns:p14="http://schemas.microsoft.com/office/powerpoint/2010/main" val="19684773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9431" y="234970"/>
            <a:ext cx="3276600" cy="276999"/>
          </a:xfrm>
          <a:prstGeom prst="rect">
            <a:avLst/>
          </a:prstGeom>
          <a:noFill/>
        </p:spPr>
        <p:txBody>
          <a:bodyPr wrap="square" rtlCol="0">
            <a:spAutoFit/>
          </a:bodyPr>
          <a:lstStyle/>
          <a:p>
            <a:r>
              <a:rPr lang="en-US" sz="1200" b="1" spc="100" dirty="0" smtClean="0">
                <a:solidFill>
                  <a:schemeClr val="tx2"/>
                </a:solidFill>
              </a:rPr>
              <a:t>EXAMPLES OF DIGITAL OUT OF HOME</a:t>
            </a:r>
            <a:endParaRPr lang="en-US" sz="1200" b="1" spc="100" dirty="0">
              <a:solidFill>
                <a:schemeClr val="tx2"/>
              </a:solidFill>
            </a:endParaRPr>
          </a:p>
        </p:txBody>
      </p:sp>
      <p:sp>
        <p:nvSpPr>
          <p:cNvPr id="49" name="Content Placeholder 3"/>
          <p:cNvSpPr txBox="1">
            <a:spLocks/>
          </p:cNvSpPr>
          <p:nvPr/>
        </p:nvSpPr>
        <p:spPr>
          <a:xfrm>
            <a:off x="6755937" y="1532077"/>
            <a:ext cx="1712507" cy="281442"/>
          </a:xfrm>
          <a:prstGeom prst="rect">
            <a:avLst/>
          </a:prstGeom>
        </p:spPr>
        <p:txBody>
          <a:bodyPr vert="horz" lIns="81635" tIns="40818" rIns="81635" bIns="40818" rtlCol="0">
            <a:noAutofit/>
          </a:bodyPr>
          <a:lstStyle>
            <a:lvl1pPr marL="306133" indent="-306133"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1pPr>
            <a:lvl2pPr marL="663289" indent="-255111"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2pPr>
            <a:lvl3pPr marL="1020444"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3pPr>
            <a:lvl4pPr marL="1428623"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4pPr>
            <a:lvl5pPr marL="1836801"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5pPr>
            <a:lvl6pPr marL="2244978"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56"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34"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11"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spcBef>
                <a:spcPts val="0"/>
              </a:spcBef>
              <a:buFont typeface="Arial" pitchFamily="34" charset="0"/>
              <a:buNone/>
            </a:pPr>
            <a:r>
              <a:rPr lang="en-US" sz="1200" b="1" dirty="0" smtClean="0"/>
              <a:t>Nearby Arrows</a:t>
            </a:r>
            <a:endParaRPr lang="en-US" sz="1200" b="1" i="1" dirty="0" smtClean="0">
              <a:solidFill>
                <a:schemeClr val="tx2"/>
              </a:solidFill>
            </a:endParaRPr>
          </a:p>
          <a:p>
            <a:pPr marL="0" indent="0">
              <a:spcBef>
                <a:spcPts val="0"/>
              </a:spcBef>
              <a:buFont typeface="Arial" pitchFamily="34" charset="0"/>
              <a:buNone/>
            </a:pPr>
            <a:endParaRPr lang="en-US" sz="1100" dirty="0" smtClean="0"/>
          </a:p>
          <a:p>
            <a:pPr marL="0" indent="0">
              <a:spcBef>
                <a:spcPts val="0"/>
              </a:spcBef>
              <a:buFont typeface="Arial" pitchFamily="34" charset="0"/>
              <a:buNone/>
            </a:pPr>
            <a:endParaRPr lang="en-US" sz="1100" dirty="0"/>
          </a:p>
        </p:txBody>
      </p:sp>
      <p:sp>
        <p:nvSpPr>
          <p:cNvPr id="52" name="Content Placeholder 3"/>
          <p:cNvSpPr txBox="1">
            <a:spLocks/>
          </p:cNvSpPr>
          <p:nvPr/>
        </p:nvSpPr>
        <p:spPr>
          <a:xfrm>
            <a:off x="618157" y="1523725"/>
            <a:ext cx="1675519" cy="283644"/>
          </a:xfrm>
          <a:prstGeom prst="rect">
            <a:avLst/>
          </a:prstGeom>
        </p:spPr>
        <p:txBody>
          <a:bodyPr vert="horz" lIns="81635" tIns="40818" rIns="81635" bIns="40818" rtlCol="0">
            <a:noAutofit/>
          </a:bodyPr>
          <a:lstStyle>
            <a:lvl1pPr marL="306133" indent="-306133"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1pPr>
            <a:lvl2pPr marL="663289" indent="-255111"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2pPr>
            <a:lvl3pPr marL="1020444"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3pPr>
            <a:lvl4pPr marL="1428623"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4pPr>
            <a:lvl5pPr marL="1836801"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5pPr>
            <a:lvl6pPr marL="2244978"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56"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34"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11"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spcBef>
                <a:spcPts val="0"/>
              </a:spcBef>
              <a:buFont typeface="Arial" pitchFamily="34" charset="0"/>
              <a:buNone/>
            </a:pPr>
            <a:r>
              <a:rPr lang="en-US" sz="1200" b="1" dirty="0" smtClean="0"/>
              <a:t>Branded Pins</a:t>
            </a:r>
            <a:endParaRPr lang="en-US" sz="1200" b="1" i="1" dirty="0" smtClean="0">
              <a:solidFill>
                <a:schemeClr val="tx2"/>
              </a:solidFill>
            </a:endParaRPr>
          </a:p>
          <a:p>
            <a:pPr marL="0" indent="0">
              <a:spcBef>
                <a:spcPts val="0"/>
              </a:spcBef>
              <a:buFont typeface="Arial" pitchFamily="34" charset="0"/>
              <a:buNone/>
            </a:pPr>
            <a:endParaRPr lang="en-US" sz="1100" dirty="0" smtClean="0"/>
          </a:p>
          <a:p>
            <a:pPr marL="0" indent="0">
              <a:spcBef>
                <a:spcPts val="0"/>
              </a:spcBef>
              <a:buFont typeface="Arial" pitchFamily="34" charset="0"/>
              <a:buNone/>
            </a:pPr>
            <a:endParaRPr lang="en-US" sz="1100" dirty="0" smtClean="0"/>
          </a:p>
          <a:p>
            <a:pPr marL="0" indent="0">
              <a:spcBef>
                <a:spcPts val="0"/>
              </a:spcBef>
              <a:buFont typeface="Arial" pitchFamily="34" charset="0"/>
              <a:buNone/>
            </a:pPr>
            <a:endParaRPr lang="en-US" sz="1100" dirty="0"/>
          </a:p>
        </p:txBody>
      </p:sp>
      <p:sp>
        <p:nvSpPr>
          <p:cNvPr id="55" name="Content Placeholder 3"/>
          <p:cNvSpPr txBox="1">
            <a:spLocks/>
          </p:cNvSpPr>
          <p:nvPr/>
        </p:nvSpPr>
        <p:spPr>
          <a:xfrm>
            <a:off x="2622242" y="1525927"/>
            <a:ext cx="1712508" cy="281442"/>
          </a:xfrm>
          <a:prstGeom prst="rect">
            <a:avLst/>
          </a:prstGeom>
        </p:spPr>
        <p:txBody>
          <a:bodyPr vert="horz" lIns="81635" tIns="40818" rIns="81635" bIns="40818" rtlCol="0">
            <a:noAutofit/>
          </a:bodyPr>
          <a:lstStyle>
            <a:lvl1pPr marL="306133" indent="-306133"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1pPr>
            <a:lvl2pPr marL="663289" indent="-255111"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2pPr>
            <a:lvl3pPr marL="1020444"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3pPr>
            <a:lvl4pPr marL="1428623"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4pPr>
            <a:lvl5pPr marL="1836801"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5pPr>
            <a:lvl6pPr marL="2244978"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56"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34"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11"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spcBef>
                <a:spcPts val="0"/>
              </a:spcBef>
              <a:buFont typeface="Arial" pitchFamily="34" charset="0"/>
              <a:buNone/>
            </a:pPr>
            <a:r>
              <a:rPr lang="en-US" sz="1200" b="1" dirty="0" smtClean="0"/>
              <a:t>Sponsored </a:t>
            </a:r>
            <a:r>
              <a:rPr lang="en-US" sz="1200" b="1" dirty="0" smtClean="0"/>
              <a:t>Search</a:t>
            </a:r>
            <a:endParaRPr lang="en-US" sz="1100" dirty="0" smtClean="0"/>
          </a:p>
        </p:txBody>
      </p:sp>
      <p:sp>
        <p:nvSpPr>
          <p:cNvPr id="58" name="Content Placeholder 3"/>
          <p:cNvSpPr txBox="1">
            <a:spLocks/>
          </p:cNvSpPr>
          <p:nvPr/>
        </p:nvSpPr>
        <p:spPr>
          <a:xfrm>
            <a:off x="4626250" y="1532077"/>
            <a:ext cx="1852344" cy="281442"/>
          </a:xfrm>
          <a:prstGeom prst="rect">
            <a:avLst/>
          </a:prstGeom>
        </p:spPr>
        <p:txBody>
          <a:bodyPr vert="horz" lIns="81635" tIns="40818" rIns="81635" bIns="40818" rtlCol="0">
            <a:noAutofit/>
          </a:bodyPr>
          <a:lstStyle>
            <a:lvl1pPr marL="306133" indent="-306133"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1pPr>
            <a:lvl2pPr marL="663289" indent="-255111"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2pPr>
            <a:lvl3pPr marL="1020444"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3pPr>
            <a:lvl4pPr marL="1428623"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4pPr>
            <a:lvl5pPr marL="1836801" indent="-204089" algn="l" defTabSz="816355"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5pPr>
            <a:lvl6pPr marL="2244978"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56"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34"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11"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spcBef>
                <a:spcPts val="0"/>
              </a:spcBef>
              <a:buFont typeface="Arial" pitchFamily="34" charset="0"/>
              <a:buNone/>
            </a:pPr>
            <a:r>
              <a:rPr lang="en-US" sz="1200" b="1" dirty="0" smtClean="0"/>
              <a:t>Zero-Speed </a:t>
            </a:r>
            <a:r>
              <a:rPr lang="en-US" sz="1200" b="1" dirty="0" smtClean="0"/>
              <a:t>Takeover</a:t>
            </a:r>
            <a:endParaRPr lang="en-US" sz="1100" dirty="0" smtClean="0"/>
          </a:p>
        </p:txBody>
      </p:sp>
      <p:grpSp>
        <p:nvGrpSpPr>
          <p:cNvPr id="6" name="Group 5"/>
          <p:cNvGrpSpPr/>
          <p:nvPr/>
        </p:nvGrpSpPr>
        <p:grpSpPr>
          <a:xfrm>
            <a:off x="842578" y="1807369"/>
            <a:ext cx="7452493" cy="2514600"/>
            <a:chOff x="1214790" y="2725552"/>
            <a:chExt cx="6997261" cy="2360997"/>
          </a:xfrm>
        </p:grpSpPr>
        <p:grpSp>
          <p:nvGrpSpPr>
            <p:cNvPr id="50" name="Google Shape;667;p84"/>
            <p:cNvGrpSpPr>
              <a:grpSpLocks noChangeAspect="1"/>
            </p:cNvGrpSpPr>
            <p:nvPr/>
          </p:nvGrpSpPr>
          <p:grpSpPr>
            <a:xfrm>
              <a:off x="5012797" y="2779310"/>
              <a:ext cx="1234116" cy="2262263"/>
              <a:chOff x="6313097" y="564749"/>
              <a:chExt cx="2139691" cy="4015609"/>
            </a:xfrm>
            <a:effectLst>
              <a:outerShdw blurRad="50800" dist="38100" dir="2700000" algn="tl" rotWithShape="0">
                <a:prstClr val="black">
                  <a:alpha val="40000"/>
                </a:prstClr>
              </a:outerShdw>
            </a:effectLst>
          </p:grpSpPr>
          <p:pic>
            <p:nvPicPr>
              <p:cNvPr id="76" name="Google Shape;668;p84"/>
              <p:cNvPicPr preferRelativeResize="0"/>
              <p:nvPr/>
            </p:nvPicPr>
            <p:blipFill>
              <a:blip r:embed="rId3">
                <a:alphaModFix/>
              </a:blip>
              <a:stretch>
                <a:fillRect/>
              </a:stretch>
            </p:blipFill>
            <p:spPr>
              <a:xfrm>
                <a:off x="6313097" y="564749"/>
                <a:ext cx="2139691" cy="4015609"/>
              </a:xfrm>
              <a:prstGeom prst="rect">
                <a:avLst/>
              </a:prstGeom>
              <a:noFill/>
              <a:ln>
                <a:noFill/>
              </a:ln>
            </p:spPr>
          </p:pic>
          <p:pic>
            <p:nvPicPr>
              <p:cNvPr id="77" name="Google Shape;669;p84"/>
              <p:cNvPicPr preferRelativeResize="0"/>
              <p:nvPr/>
            </p:nvPicPr>
            <p:blipFill rotWithShape="1">
              <a:blip r:embed="rId4">
                <a:alphaModFix/>
              </a:blip>
              <a:srcRect t="5024" r="33199" b="91547"/>
              <a:stretch/>
            </p:blipFill>
            <p:spPr>
              <a:xfrm>
                <a:off x="6406011" y="833772"/>
                <a:ext cx="1316435" cy="133531"/>
              </a:xfrm>
              <a:prstGeom prst="rect">
                <a:avLst/>
              </a:prstGeom>
              <a:noFill/>
              <a:ln>
                <a:noFill/>
              </a:ln>
            </p:spPr>
          </p:pic>
          <p:pic>
            <p:nvPicPr>
              <p:cNvPr id="78" name="Google Shape;670;p84"/>
              <p:cNvPicPr preferRelativeResize="0"/>
              <p:nvPr/>
            </p:nvPicPr>
            <p:blipFill rotWithShape="1">
              <a:blip r:embed="rId5">
                <a:alphaModFix/>
              </a:blip>
              <a:srcRect l="5005" t="9909" r="3820"/>
              <a:stretch/>
            </p:blipFill>
            <p:spPr>
              <a:xfrm>
                <a:off x="6450818" y="959025"/>
                <a:ext cx="1888800" cy="597000"/>
              </a:xfrm>
              <a:prstGeom prst="roundRect">
                <a:avLst>
                  <a:gd name="adj" fmla="val 3397"/>
                </a:avLst>
              </a:prstGeom>
              <a:noFill/>
              <a:ln w="19050" cap="flat" cmpd="sng">
                <a:solidFill>
                  <a:schemeClr val="lt1"/>
                </a:solidFill>
                <a:prstDash val="solid"/>
                <a:round/>
                <a:headEnd type="none" w="sm" len="sm"/>
                <a:tailEnd type="none" w="sm" len="sm"/>
              </a:ln>
            </p:spPr>
          </p:pic>
        </p:grpSp>
        <p:grpSp>
          <p:nvGrpSpPr>
            <p:cNvPr id="62" name="Google Shape;623;p80"/>
            <p:cNvGrpSpPr/>
            <p:nvPr/>
          </p:nvGrpSpPr>
          <p:grpSpPr>
            <a:xfrm>
              <a:off x="1214790" y="2778791"/>
              <a:ext cx="1151909" cy="2257151"/>
              <a:chOff x="6300213" y="564639"/>
              <a:chExt cx="2143764" cy="4014208"/>
            </a:xfrm>
            <a:effectLst>
              <a:outerShdw blurRad="50800" dist="38100" dir="2700000" algn="tl" rotWithShape="0">
                <a:prstClr val="black">
                  <a:alpha val="40000"/>
                </a:prstClr>
              </a:outerShdw>
            </a:effectLst>
          </p:grpSpPr>
          <p:grpSp>
            <p:nvGrpSpPr>
              <p:cNvPr id="68" name="Google Shape;624;p80"/>
              <p:cNvGrpSpPr/>
              <p:nvPr/>
            </p:nvGrpSpPr>
            <p:grpSpPr>
              <a:xfrm>
                <a:off x="6300213" y="564639"/>
                <a:ext cx="2143764" cy="4014208"/>
                <a:chOff x="6300213" y="564639"/>
                <a:chExt cx="2143764" cy="4014208"/>
              </a:xfrm>
            </p:grpSpPr>
            <p:pic>
              <p:nvPicPr>
                <p:cNvPr id="72" name="Google Shape;625;p80"/>
                <p:cNvPicPr preferRelativeResize="0"/>
                <p:nvPr/>
              </p:nvPicPr>
              <p:blipFill>
                <a:blip r:embed="rId4">
                  <a:alphaModFix/>
                </a:blip>
                <a:stretch>
                  <a:fillRect/>
                </a:stretch>
              </p:blipFill>
              <p:spPr>
                <a:xfrm>
                  <a:off x="6389169" y="659637"/>
                  <a:ext cx="1965900" cy="3895200"/>
                </a:xfrm>
                <a:prstGeom prst="roundRect">
                  <a:avLst>
                    <a:gd name="adj" fmla="val 12526"/>
                  </a:avLst>
                </a:prstGeom>
                <a:noFill/>
                <a:ln>
                  <a:noFill/>
                </a:ln>
              </p:spPr>
            </p:pic>
            <p:sp>
              <p:nvSpPr>
                <p:cNvPr id="73" name="Google Shape;626;p80"/>
                <p:cNvSpPr/>
                <p:nvPr/>
              </p:nvSpPr>
              <p:spPr>
                <a:xfrm>
                  <a:off x="7272652" y="2435903"/>
                  <a:ext cx="198900" cy="133500"/>
                </a:xfrm>
                <a:prstGeom prst="roundRect">
                  <a:avLst>
                    <a:gd name="adj" fmla="val 3948"/>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627;p80"/>
                <p:cNvPicPr preferRelativeResize="0"/>
                <p:nvPr/>
              </p:nvPicPr>
              <p:blipFill rotWithShape="1">
                <a:blip r:embed="rId6">
                  <a:alphaModFix/>
                </a:blip>
                <a:srcRect t="16412" b="1526"/>
                <a:stretch/>
              </p:blipFill>
              <p:spPr>
                <a:xfrm>
                  <a:off x="7272650" y="2447850"/>
                  <a:ext cx="198950" cy="109500"/>
                </a:xfrm>
                <a:prstGeom prst="rect">
                  <a:avLst/>
                </a:prstGeom>
                <a:noFill/>
                <a:ln>
                  <a:noFill/>
                </a:ln>
              </p:spPr>
            </p:pic>
            <p:pic>
              <p:nvPicPr>
                <p:cNvPr id="75" name="Google Shape;628;p80"/>
                <p:cNvPicPr preferRelativeResize="0"/>
                <p:nvPr/>
              </p:nvPicPr>
              <p:blipFill>
                <a:blip r:embed="rId7">
                  <a:alphaModFix/>
                </a:blip>
                <a:stretch>
                  <a:fillRect/>
                </a:stretch>
              </p:blipFill>
              <p:spPr>
                <a:xfrm>
                  <a:off x="6300213" y="564639"/>
                  <a:ext cx="2143764" cy="4014208"/>
                </a:xfrm>
                <a:prstGeom prst="rect">
                  <a:avLst/>
                </a:prstGeom>
                <a:noFill/>
                <a:ln>
                  <a:noFill/>
                </a:ln>
              </p:spPr>
            </p:pic>
          </p:grpSp>
          <p:grpSp>
            <p:nvGrpSpPr>
              <p:cNvPr id="69" name="Google Shape;629;p80"/>
              <p:cNvGrpSpPr/>
              <p:nvPr/>
            </p:nvGrpSpPr>
            <p:grpSpPr>
              <a:xfrm>
                <a:off x="6422593" y="979550"/>
                <a:ext cx="1898700" cy="522900"/>
                <a:chOff x="6422593" y="979550"/>
                <a:chExt cx="1898700" cy="522900"/>
              </a:xfrm>
            </p:grpSpPr>
            <p:sp>
              <p:nvSpPr>
                <p:cNvPr id="70" name="Google Shape;630;p80"/>
                <p:cNvSpPr/>
                <p:nvPr/>
              </p:nvSpPr>
              <p:spPr>
                <a:xfrm>
                  <a:off x="6422593" y="979550"/>
                  <a:ext cx="1898700" cy="522900"/>
                </a:xfrm>
                <a:prstGeom prst="roundRect">
                  <a:avLst>
                    <a:gd name="adj" fmla="val 3196"/>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 name="Google Shape;631;p80"/>
                <p:cNvPicPr preferRelativeResize="0"/>
                <p:nvPr/>
              </p:nvPicPr>
              <p:blipFill rotWithShape="1">
                <a:blip r:embed="rId8">
                  <a:alphaModFix/>
                </a:blip>
                <a:srcRect t="16171" b="6453"/>
                <a:stretch/>
              </p:blipFill>
              <p:spPr>
                <a:xfrm>
                  <a:off x="6738950" y="999363"/>
                  <a:ext cx="1582325" cy="483325"/>
                </a:xfrm>
                <a:prstGeom prst="rect">
                  <a:avLst/>
                </a:prstGeom>
                <a:noFill/>
                <a:ln>
                  <a:noFill/>
                </a:ln>
              </p:spPr>
            </p:pic>
          </p:grpSp>
        </p:grpSp>
        <p:grpSp>
          <p:nvGrpSpPr>
            <p:cNvPr id="63" name="Google Shape;647;p82"/>
            <p:cNvGrpSpPr/>
            <p:nvPr/>
          </p:nvGrpSpPr>
          <p:grpSpPr>
            <a:xfrm>
              <a:off x="3049505" y="2778791"/>
              <a:ext cx="1280486" cy="2262263"/>
              <a:chOff x="6300216" y="566928"/>
              <a:chExt cx="2139743" cy="4014153"/>
            </a:xfrm>
            <a:effectLst>
              <a:outerShdw blurRad="50800" dist="38100" dir="2700000" algn="tl" rotWithShape="0">
                <a:prstClr val="black">
                  <a:alpha val="40000"/>
                </a:prstClr>
              </a:outerShdw>
            </a:effectLst>
          </p:grpSpPr>
          <p:grpSp>
            <p:nvGrpSpPr>
              <p:cNvPr id="64" name="Google Shape;648;p82"/>
              <p:cNvGrpSpPr/>
              <p:nvPr/>
            </p:nvGrpSpPr>
            <p:grpSpPr>
              <a:xfrm>
                <a:off x="6388998" y="661925"/>
                <a:ext cx="1962027" cy="3894900"/>
                <a:chOff x="6388998" y="661925"/>
                <a:chExt cx="1962027" cy="3894900"/>
              </a:xfrm>
            </p:grpSpPr>
            <p:pic>
              <p:nvPicPr>
                <p:cNvPr id="66" name="Google Shape;649;p82"/>
                <p:cNvPicPr preferRelativeResize="0"/>
                <p:nvPr/>
              </p:nvPicPr>
              <p:blipFill>
                <a:blip r:embed="rId9">
                  <a:alphaModFix/>
                </a:blip>
                <a:stretch>
                  <a:fillRect/>
                </a:stretch>
              </p:blipFill>
              <p:spPr>
                <a:xfrm>
                  <a:off x="6388998" y="661925"/>
                  <a:ext cx="1962000" cy="3894900"/>
                </a:xfrm>
                <a:prstGeom prst="roundRect">
                  <a:avLst>
                    <a:gd name="adj" fmla="val 11558"/>
                  </a:avLst>
                </a:prstGeom>
                <a:noFill/>
                <a:ln>
                  <a:noFill/>
                </a:ln>
              </p:spPr>
            </p:pic>
            <p:pic>
              <p:nvPicPr>
                <p:cNvPr id="67" name="Google Shape;650;p82"/>
                <p:cNvPicPr preferRelativeResize="0"/>
                <p:nvPr/>
              </p:nvPicPr>
              <p:blipFill rotWithShape="1">
                <a:blip r:embed="rId10">
                  <a:alphaModFix/>
                </a:blip>
                <a:srcRect l="426" t="1224" r="436" b="33996"/>
                <a:stretch/>
              </p:blipFill>
              <p:spPr>
                <a:xfrm>
                  <a:off x="6392850" y="857225"/>
                  <a:ext cx="1958175" cy="2177602"/>
                </a:xfrm>
                <a:prstGeom prst="rect">
                  <a:avLst/>
                </a:prstGeom>
                <a:noFill/>
                <a:ln>
                  <a:noFill/>
                </a:ln>
              </p:spPr>
            </p:pic>
          </p:grpSp>
          <p:pic>
            <p:nvPicPr>
              <p:cNvPr id="65" name="Google Shape;651;p82"/>
              <p:cNvPicPr preferRelativeResize="0"/>
              <p:nvPr/>
            </p:nvPicPr>
            <p:blipFill>
              <a:blip r:embed="rId7">
                <a:alphaModFix/>
              </a:blip>
              <a:stretch>
                <a:fillRect/>
              </a:stretch>
            </p:blipFill>
            <p:spPr>
              <a:xfrm>
                <a:off x="6300216" y="566928"/>
                <a:ext cx="2139743" cy="4014153"/>
              </a:xfrm>
              <a:prstGeom prst="rect">
                <a:avLst/>
              </a:prstGeom>
              <a:noFill/>
              <a:ln>
                <a:noFill/>
              </a:ln>
            </p:spPr>
          </p:pic>
        </p:grpSp>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9719" y="2725552"/>
              <a:ext cx="1282332" cy="236099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737382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2633" y="1959769"/>
            <a:ext cx="2949575" cy="993775"/>
          </a:xfrm>
        </p:spPr>
        <p:txBody>
          <a:bodyPr>
            <a:noAutofit/>
          </a:bodyPr>
          <a:lstStyle/>
          <a:p>
            <a:pPr>
              <a:lnSpc>
                <a:spcPct val="114000"/>
              </a:lnSpc>
            </a:pPr>
            <a:r>
              <a:rPr lang="en-US" sz="2800" b="1" dirty="0" smtClean="0">
                <a:solidFill>
                  <a:schemeClr val="bg1"/>
                </a:solidFill>
              </a:rPr>
              <a:t>SMS TEXT </a:t>
            </a:r>
            <a:r>
              <a:rPr lang="en-US" sz="2800" dirty="0" smtClean="0">
                <a:solidFill>
                  <a:schemeClr val="bg1"/>
                </a:solidFill>
              </a:rPr>
              <a:t>MARKETING</a:t>
            </a:r>
            <a:endParaRPr lang="en-US" sz="2800" dirty="0">
              <a:solidFill>
                <a:schemeClr val="bg1"/>
              </a:solidFill>
            </a:endParaRPr>
          </a:p>
        </p:txBody>
      </p:sp>
      <p:sp>
        <p:nvSpPr>
          <p:cNvPr id="8" name="Rectangle 7"/>
          <p:cNvSpPr/>
          <p:nvPr/>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08188" y="816769"/>
            <a:ext cx="4364287" cy="3416320"/>
          </a:xfrm>
          <a:prstGeom prst="rect">
            <a:avLst/>
          </a:prstGeom>
          <a:noFill/>
        </p:spPr>
        <p:txBody>
          <a:bodyPr wrap="square" rtlCol="0">
            <a:spAutoFit/>
          </a:bodyPr>
          <a:lstStyle/>
          <a:p>
            <a:r>
              <a:rPr lang="en-US" sz="1200" dirty="0"/>
              <a:t>Text Message Marketing allows you to reach customers instantly and directly on their mobile device. Utilize text marketing to boost sale and revenue, increase engagement, and build customer loyalty programs. </a:t>
            </a:r>
          </a:p>
          <a:p>
            <a:endParaRPr lang="en-US" sz="1200" dirty="0" smtClean="0"/>
          </a:p>
          <a:p>
            <a:r>
              <a:rPr lang="en-US" sz="1200" dirty="0"/>
              <a:t>Our powerful platform was built for the mobile business owner.  Sending a message is as easy as posting to a social media account, and far more engaging to your customers. In a matter of minutes, you can create your message and send it out, or schedule it for later. And with </a:t>
            </a:r>
            <a:r>
              <a:rPr lang="en-US" sz="1200" dirty="0" err="1"/>
              <a:t>SmartSend’s</a:t>
            </a:r>
            <a:r>
              <a:rPr lang="en-US" sz="1200" dirty="0"/>
              <a:t> real-time analytics, you can measure the success of your messages any time you want</a:t>
            </a:r>
            <a:r>
              <a:rPr lang="en-US" sz="1200" dirty="0" smtClean="0"/>
              <a:t>.</a:t>
            </a:r>
          </a:p>
          <a:p>
            <a:endParaRPr lang="en-US" sz="1200" dirty="0"/>
          </a:p>
          <a:p>
            <a:pPr marL="171450" indent="-171450">
              <a:buFont typeface="Arial" panose="020B0604020202020204" pitchFamily="34" charset="0"/>
              <a:buChar char="•"/>
            </a:pPr>
            <a:r>
              <a:rPr lang="en-US" sz="1200" dirty="0" smtClean="0"/>
              <a:t>Manage SMS Campaigns via a Robust </a:t>
            </a:r>
            <a:r>
              <a:rPr lang="en-US" sz="1200" dirty="0"/>
              <a:t>M</a:t>
            </a:r>
            <a:r>
              <a:rPr lang="en-US" sz="1200" dirty="0" smtClean="0"/>
              <a:t>obile </a:t>
            </a:r>
            <a:r>
              <a:rPr lang="en-US" sz="1200" dirty="0"/>
              <a:t>A</a:t>
            </a:r>
            <a:r>
              <a:rPr lang="en-US" sz="1200" dirty="0" smtClean="0"/>
              <a:t>pp</a:t>
            </a:r>
          </a:p>
          <a:p>
            <a:pPr marL="171450" indent="-171450">
              <a:buFont typeface="Arial" panose="020B0604020202020204" pitchFamily="34" charset="0"/>
              <a:buChar char="•"/>
            </a:pPr>
            <a:r>
              <a:rPr lang="en-US" sz="1200" dirty="0"/>
              <a:t>Onboarding &amp; </a:t>
            </a:r>
            <a:r>
              <a:rPr lang="en-US" sz="1200" dirty="0" smtClean="0"/>
              <a:t>Strategy Touchpoints</a:t>
            </a:r>
            <a:endParaRPr lang="en-US" sz="1200" dirty="0"/>
          </a:p>
          <a:p>
            <a:pPr marL="171450" indent="-171450">
              <a:buFont typeface="Arial" panose="020B0604020202020204" pitchFamily="34" charset="0"/>
              <a:buChar char="•"/>
            </a:pPr>
            <a:r>
              <a:rPr lang="en-US" sz="1200" dirty="0" smtClean="0"/>
              <a:t>Schedule Messages or Send Immediately </a:t>
            </a:r>
          </a:p>
          <a:p>
            <a:pPr marL="171450" indent="-171450">
              <a:buFont typeface="Arial" panose="020B0604020202020204" pitchFamily="34" charset="0"/>
              <a:buChar char="•"/>
            </a:pPr>
            <a:r>
              <a:rPr lang="en-US" sz="1200" dirty="0" smtClean="0"/>
              <a:t>Increase Engagement, Retention, &amp; Loyalty</a:t>
            </a:r>
          </a:p>
          <a:p>
            <a:pPr marL="171450" indent="-171450">
              <a:buFont typeface="Arial" panose="020B0604020202020204" pitchFamily="34" charset="0"/>
              <a:buChar char="•"/>
            </a:pPr>
            <a:r>
              <a:rPr lang="en-US" sz="1200" dirty="0" smtClean="0"/>
              <a:t>Transparent Reporting &amp; Delivery Metrics</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9431" y="3331369"/>
            <a:ext cx="2211495" cy="281549"/>
          </a:xfrm>
          <a:prstGeom prst="rect">
            <a:avLst/>
          </a:prstGeom>
        </p:spPr>
      </p:pic>
    </p:spTree>
    <p:extLst>
      <p:ext uri="{BB962C8B-B14F-4D97-AF65-F5344CB8AC3E}">
        <p14:creationId xmlns:p14="http://schemas.microsoft.com/office/powerpoint/2010/main" val="12123874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431" y="234970"/>
            <a:ext cx="3504406" cy="276999"/>
          </a:xfrm>
          <a:prstGeom prst="rect">
            <a:avLst/>
          </a:prstGeom>
          <a:noFill/>
        </p:spPr>
        <p:txBody>
          <a:bodyPr wrap="square" rtlCol="0">
            <a:spAutoFit/>
          </a:bodyPr>
          <a:lstStyle/>
          <a:p>
            <a:r>
              <a:rPr lang="en-US" sz="1200" b="1" spc="100" dirty="0" smtClean="0">
                <a:solidFill>
                  <a:schemeClr val="tx2"/>
                </a:solidFill>
              </a:rPr>
              <a:t>SMS MARKETING CAMPAIGN EXAMPLES</a:t>
            </a:r>
            <a:endParaRPr lang="en-US" sz="1200" b="1" spc="100" dirty="0">
              <a:solidFill>
                <a:schemeClr val="tx2"/>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6900" y="740571"/>
            <a:ext cx="3016298" cy="3906106"/>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9031" y="740569"/>
            <a:ext cx="3016298" cy="3906107"/>
          </a:xfrm>
          <a:prstGeom prst="rect">
            <a:avLst/>
          </a:prstGeom>
        </p:spPr>
      </p:pic>
    </p:spTree>
    <p:extLst>
      <p:ext uri="{BB962C8B-B14F-4D97-AF65-F5344CB8AC3E}">
        <p14:creationId xmlns:p14="http://schemas.microsoft.com/office/powerpoint/2010/main" val="15199672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046" y="2071687"/>
            <a:ext cx="2949575" cy="993775"/>
          </a:xfrm>
        </p:spPr>
        <p:txBody>
          <a:bodyPr>
            <a:noAutofit/>
          </a:bodyPr>
          <a:lstStyle/>
          <a:p>
            <a:pPr>
              <a:lnSpc>
                <a:spcPct val="114000"/>
              </a:lnSpc>
            </a:pPr>
            <a:r>
              <a:rPr lang="en-US" sz="2800" dirty="0" smtClean="0">
                <a:solidFill>
                  <a:schemeClr val="bg1"/>
                </a:solidFill>
              </a:rPr>
              <a:t>MULTI-CHANNEL ANALYTICS &amp; </a:t>
            </a:r>
            <a:r>
              <a:rPr lang="en-US" sz="2800" b="1" dirty="0" smtClean="0">
                <a:solidFill>
                  <a:schemeClr val="bg1"/>
                </a:solidFill>
              </a:rPr>
              <a:t>OPTIMIZATION</a:t>
            </a:r>
            <a:endParaRPr lang="en-US" sz="2800" b="1" dirty="0">
              <a:solidFill>
                <a:schemeClr val="bg1"/>
              </a:solidFill>
            </a:endParaRPr>
          </a:p>
        </p:txBody>
      </p:sp>
      <p:sp>
        <p:nvSpPr>
          <p:cNvPr id="8" name="Rectangle 7"/>
          <p:cNvSpPr/>
          <p:nvPr/>
        </p:nvSpPr>
        <p:spPr>
          <a:xfrm>
            <a:off x="3649662" y="588169"/>
            <a:ext cx="5029200" cy="396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13743" y="1137413"/>
            <a:ext cx="4288087" cy="2677656"/>
          </a:xfrm>
          <a:prstGeom prst="rect">
            <a:avLst/>
          </a:prstGeom>
          <a:noFill/>
        </p:spPr>
        <p:txBody>
          <a:bodyPr wrap="square" rtlCol="0">
            <a:spAutoFit/>
          </a:bodyPr>
          <a:lstStyle/>
          <a:p>
            <a:r>
              <a:rPr lang="en-US" sz="1200" dirty="0"/>
              <a:t>Amplified Digital firmly believes in </a:t>
            </a:r>
            <a:r>
              <a:rPr lang="en-US" sz="1200" dirty="0" smtClean="0"/>
              <a:t>campaign reporting accuracy and transparency as an </a:t>
            </a:r>
            <a:r>
              <a:rPr lang="en-US" sz="1200" dirty="0"/>
              <a:t>element that </a:t>
            </a:r>
            <a:r>
              <a:rPr lang="en-US" sz="1200" dirty="0" smtClean="0"/>
              <a:t>helps </a:t>
            </a:r>
            <a:r>
              <a:rPr lang="en-US" sz="1200" dirty="0"/>
              <a:t>us </a:t>
            </a:r>
            <a:r>
              <a:rPr lang="en-US" sz="1200" dirty="0" smtClean="0"/>
              <a:t>drive success for our clients. As such, </a:t>
            </a:r>
            <a:r>
              <a:rPr lang="en-US" sz="1200" dirty="0"/>
              <a:t>we provide our clients </a:t>
            </a:r>
            <a:r>
              <a:rPr lang="en-US" sz="1200" dirty="0" smtClean="0"/>
              <a:t>with </a:t>
            </a:r>
            <a:r>
              <a:rPr lang="en-US" sz="1200" dirty="0"/>
              <a:t>direct access to review campaign </a:t>
            </a:r>
            <a:r>
              <a:rPr lang="en-US" sz="1200" dirty="0" smtClean="0"/>
              <a:t>analytics, metrics and reporting </a:t>
            </a:r>
            <a:r>
              <a:rPr lang="en-US" sz="1200" dirty="0"/>
              <a:t>in nearly real time. </a:t>
            </a:r>
            <a:r>
              <a:rPr lang="en-US" sz="1200" dirty="0" smtClean="0"/>
              <a:t>Additionally, for multi-channel campaigns, our teams provide in-depth campaign summaries, including:</a:t>
            </a:r>
          </a:p>
          <a:p>
            <a:endParaRPr lang="en-US" sz="1200" dirty="0"/>
          </a:p>
          <a:p>
            <a:pPr marL="171450" indent="-171450">
              <a:buFont typeface="Arial" panose="020B0604020202020204" pitchFamily="34" charset="0"/>
              <a:buChar char="•"/>
            </a:pPr>
            <a:r>
              <a:rPr lang="en-US" sz="1200" dirty="0" smtClean="0"/>
              <a:t>Campaign Performance to Date</a:t>
            </a:r>
          </a:p>
          <a:p>
            <a:pPr marL="171450" indent="-171450">
              <a:buFont typeface="Arial" panose="020B0604020202020204" pitchFamily="34" charset="0"/>
              <a:buChar char="•"/>
            </a:pPr>
            <a:r>
              <a:rPr lang="en-US" sz="1200" dirty="0" smtClean="0"/>
              <a:t>Conversion Metrics &amp; Benchmarks</a:t>
            </a:r>
          </a:p>
          <a:p>
            <a:pPr marL="171450" indent="-171450">
              <a:buFont typeface="Arial" panose="020B0604020202020204" pitchFamily="34" charset="0"/>
              <a:buChar char="•"/>
            </a:pPr>
            <a:r>
              <a:rPr lang="en-US" sz="1200" dirty="0" smtClean="0"/>
              <a:t>Creative Messaging Performance</a:t>
            </a:r>
          </a:p>
          <a:p>
            <a:pPr marL="171450" indent="-171450">
              <a:buFont typeface="Arial" panose="020B0604020202020204" pitchFamily="34" charset="0"/>
              <a:buChar char="•"/>
            </a:pPr>
            <a:r>
              <a:rPr lang="en-US" sz="1200" dirty="0" smtClean="0"/>
              <a:t>Optimizations Performed During Flight</a:t>
            </a:r>
          </a:p>
          <a:p>
            <a:pPr marL="171450" indent="-171450">
              <a:buFont typeface="Arial" panose="020B0604020202020204" pitchFamily="34" charset="0"/>
              <a:buChar char="•"/>
            </a:pPr>
            <a:r>
              <a:rPr lang="en-US" sz="1200" dirty="0" smtClean="0"/>
              <a:t>Campaign, Tactic, &amp; Placement Optimization and Recommendations</a:t>
            </a:r>
          </a:p>
        </p:txBody>
      </p:sp>
    </p:spTree>
    <p:extLst>
      <p:ext uri="{BB962C8B-B14F-4D97-AF65-F5344CB8AC3E}">
        <p14:creationId xmlns:p14="http://schemas.microsoft.com/office/powerpoint/2010/main" val="3052533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231" y="664369"/>
            <a:ext cx="3410496" cy="4267200"/>
          </a:xfrm>
        </p:spPr>
        <p:txBody>
          <a:bodyPr>
            <a:normAutofit/>
          </a:bodyPr>
          <a:lstStyle/>
          <a:p>
            <a:pPr algn="ctr"/>
            <a:r>
              <a:rPr lang="en-US" b="1" dirty="0" smtClean="0">
                <a:solidFill>
                  <a:schemeClr val="bg1"/>
                </a:solidFill>
              </a:rPr>
              <a:t>130 YEARS OF AUDIENCE ENGAGEMENT &amp; ADVERTISING INNOVATION</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1100" dirty="0" smtClean="0">
                <a:solidFill>
                  <a:schemeClr val="bg1"/>
                </a:solidFill>
              </a:rPr>
              <a:t>Providing </a:t>
            </a:r>
            <a:r>
              <a:rPr lang="en-US" sz="1100" dirty="0">
                <a:solidFill>
                  <a:schemeClr val="bg1"/>
                </a:solidFill>
              </a:rPr>
              <a:t>local news, information and advertising in 77 markets in 26 </a:t>
            </a:r>
            <a:r>
              <a:rPr lang="en-US" sz="1100" dirty="0" smtClean="0">
                <a:solidFill>
                  <a:schemeClr val="bg1"/>
                </a:solidFill>
              </a:rPr>
              <a:t>states.</a:t>
            </a:r>
            <a:br>
              <a:rPr lang="en-US" sz="1100" dirty="0" smtClean="0">
                <a:solidFill>
                  <a:schemeClr val="bg1"/>
                </a:solidFill>
              </a:rPr>
            </a:br>
            <a:r>
              <a:rPr lang="en-US" sz="1100" dirty="0">
                <a:solidFill>
                  <a:schemeClr val="bg1"/>
                </a:solidFill>
              </a:rPr>
              <a:t>No other company can match the results we deliver through our agency products and services when paired with Lee Enterprises’ network of news websites, apps, newspapers, and niche publications</a:t>
            </a:r>
            <a:r>
              <a:rPr lang="en-US" sz="1100" dirty="0" smtClean="0">
                <a:solidFill>
                  <a:schemeClr val="bg1"/>
                </a:solidFill>
              </a:rPr>
              <a:t>.</a:t>
            </a:r>
            <a:endParaRPr lang="en-US" sz="1200" b="1" dirty="0">
              <a:solidFill>
                <a:schemeClr val="bg1"/>
              </a:solidFill>
            </a:endParaRPr>
          </a:p>
        </p:txBody>
      </p:sp>
      <p:sp>
        <p:nvSpPr>
          <p:cNvPr id="9" name="Content Placeholder 2"/>
          <p:cNvSpPr txBox="1">
            <a:spLocks/>
          </p:cNvSpPr>
          <p:nvPr/>
        </p:nvSpPr>
        <p:spPr>
          <a:xfrm>
            <a:off x="4901480" y="888523"/>
            <a:ext cx="3101728" cy="943647"/>
          </a:xfrm>
          <a:prstGeom prst="rect">
            <a:avLst/>
          </a:prstGeom>
        </p:spPr>
        <p:txBody>
          <a:bodyPr vert="horz" lIns="91440" tIns="45720" rIns="91440" bIns="45720" rtlCol="0">
            <a:normAutofit lnSpcReduction="10000"/>
          </a:bodyPr>
          <a:lstStyle>
            <a:lvl1pPr marL="171290" indent="-171290" algn="l" defTabSz="685160" rtl="0" eaLnBrk="1" latinLnBrk="0" hangingPunct="1">
              <a:lnSpc>
                <a:spcPct val="90000"/>
              </a:lnSpc>
              <a:spcBef>
                <a:spcPts val="749"/>
              </a:spcBef>
              <a:buFont typeface="Arial" panose="020B0604020202020204" pitchFamily="34" charset="0"/>
              <a:buChar char="•"/>
              <a:defRPr sz="2098" kern="1200">
                <a:solidFill>
                  <a:schemeClr val="tx1"/>
                </a:solidFill>
                <a:latin typeface="+mn-lt"/>
                <a:ea typeface="+mn-ea"/>
                <a:cs typeface="+mn-cs"/>
              </a:defRPr>
            </a:lvl1pPr>
            <a:lvl2pPr marL="513870" indent="-171290" algn="l" defTabSz="685160" rtl="0" eaLnBrk="1" latinLnBrk="0" hangingPunct="1">
              <a:lnSpc>
                <a:spcPct val="90000"/>
              </a:lnSpc>
              <a:spcBef>
                <a:spcPts val="375"/>
              </a:spcBef>
              <a:buFont typeface="Arial" panose="020B0604020202020204" pitchFamily="34" charset="0"/>
              <a:buChar char="•"/>
              <a:defRPr sz="1798" kern="1200">
                <a:solidFill>
                  <a:schemeClr val="tx1"/>
                </a:solidFill>
                <a:latin typeface="+mn-lt"/>
                <a:ea typeface="+mn-ea"/>
                <a:cs typeface="+mn-cs"/>
              </a:defRPr>
            </a:lvl2pPr>
            <a:lvl3pPr marL="856450" indent="-171290" algn="l" defTabSz="685160"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0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161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419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7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5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lvl="0" indent="0" algn="ctr" defTabSz="914400" eaLnBrk="0" fontAlgn="base" hangingPunct="0">
              <a:lnSpc>
                <a:spcPct val="100000"/>
              </a:lnSpc>
              <a:spcBef>
                <a:spcPct val="0"/>
              </a:spcBef>
              <a:spcAft>
                <a:spcPct val="0"/>
              </a:spcAft>
              <a:buNone/>
            </a:pPr>
            <a:r>
              <a:rPr lang="en-US" altLang="en-US" sz="3200" b="1" dirty="0">
                <a:solidFill>
                  <a:schemeClr val="bg1"/>
                </a:solidFill>
              </a:rPr>
              <a:t>350+ </a:t>
            </a:r>
          </a:p>
          <a:p>
            <a:pPr marL="0" lvl="0" indent="0" algn="ctr" defTabSz="914400" eaLnBrk="0" fontAlgn="base" hangingPunct="0">
              <a:lnSpc>
                <a:spcPct val="100000"/>
              </a:lnSpc>
              <a:spcBef>
                <a:spcPct val="0"/>
              </a:spcBef>
              <a:spcAft>
                <a:spcPct val="0"/>
              </a:spcAft>
              <a:buNone/>
            </a:pPr>
            <a:r>
              <a:rPr lang="en-US" altLang="en-US" sz="1400" dirty="0">
                <a:solidFill>
                  <a:schemeClr val="bg1"/>
                </a:solidFill>
              </a:rPr>
              <a:t>Weekly </a:t>
            </a:r>
            <a:r>
              <a:rPr lang="en-US" altLang="en-US" sz="1400" dirty="0" smtClean="0">
                <a:solidFill>
                  <a:schemeClr val="bg1"/>
                </a:solidFill>
              </a:rPr>
              <a:t>print &amp; digital </a:t>
            </a:r>
            <a:br>
              <a:rPr lang="en-US" altLang="en-US" sz="1400" dirty="0" smtClean="0">
                <a:solidFill>
                  <a:schemeClr val="bg1"/>
                </a:solidFill>
              </a:rPr>
            </a:br>
            <a:r>
              <a:rPr lang="en-US" altLang="en-US" sz="1400" dirty="0" smtClean="0">
                <a:solidFill>
                  <a:schemeClr val="bg1"/>
                </a:solidFill>
              </a:rPr>
              <a:t>publications</a:t>
            </a:r>
            <a:endParaRPr lang="en-US" altLang="en-US" sz="1400" dirty="0">
              <a:solidFill>
                <a:schemeClr val="bg1"/>
              </a:solidFill>
            </a:endParaRPr>
          </a:p>
        </p:txBody>
      </p:sp>
      <p:sp>
        <p:nvSpPr>
          <p:cNvPr id="12" name="Content Placeholder 2"/>
          <p:cNvSpPr txBox="1">
            <a:spLocks/>
          </p:cNvSpPr>
          <p:nvPr/>
        </p:nvSpPr>
        <p:spPr>
          <a:xfrm>
            <a:off x="4901480" y="1949384"/>
            <a:ext cx="3101728" cy="943647"/>
          </a:xfrm>
          <a:prstGeom prst="rect">
            <a:avLst/>
          </a:prstGeom>
        </p:spPr>
        <p:txBody>
          <a:bodyPr vert="horz" lIns="91440" tIns="45720" rIns="91440" bIns="45720" rtlCol="0">
            <a:normAutofit fontScale="92500" lnSpcReduction="10000"/>
          </a:bodyPr>
          <a:lstStyle>
            <a:lvl1pPr marL="171290" indent="-171290" algn="l" defTabSz="685160" rtl="0" eaLnBrk="1" latinLnBrk="0" hangingPunct="1">
              <a:lnSpc>
                <a:spcPct val="90000"/>
              </a:lnSpc>
              <a:spcBef>
                <a:spcPts val="749"/>
              </a:spcBef>
              <a:buFont typeface="Arial" panose="020B0604020202020204" pitchFamily="34" charset="0"/>
              <a:buChar char="•"/>
              <a:defRPr sz="2098" kern="1200">
                <a:solidFill>
                  <a:schemeClr val="tx1"/>
                </a:solidFill>
                <a:latin typeface="+mn-lt"/>
                <a:ea typeface="+mn-ea"/>
                <a:cs typeface="+mn-cs"/>
              </a:defRPr>
            </a:lvl1pPr>
            <a:lvl2pPr marL="513870" indent="-171290" algn="l" defTabSz="685160" rtl="0" eaLnBrk="1" latinLnBrk="0" hangingPunct="1">
              <a:lnSpc>
                <a:spcPct val="90000"/>
              </a:lnSpc>
              <a:spcBef>
                <a:spcPts val="375"/>
              </a:spcBef>
              <a:buFont typeface="Arial" panose="020B0604020202020204" pitchFamily="34" charset="0"/>
              <a:buChar char="•"/>
              <a:defRPr sz="1798" kern="1200">
                <a:solidFill>
                  <a:schemeClr val="tx1"/>
                </a:solidFill>
                <a:latin typeface="+mn-lt"/>
                <a:ea typeface="+mn-ea"/>
                <a:cs typeface="+mn-cs"/>
              </a:defRPr>
            </a:lvl2pPr>
            <a:lvl3pPr marL="856450" indent="-171290" algn="l" defTabSz="685160"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0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161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419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7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5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lgn="ctr">
              <a:buNone/>
            </a:pPr>
            <a:r>
              <a:rPr lang="en-US" sz="3500" b="1" dirty="0">
                <a:solidFill>
                  <a:schemeClr val="bg1"/>
                </a:solidFill>
              </a:rPr>
              <a:t>44 Million </a:t>
            </a:r>
            <a:endParaRPr lang="en-US" sz="3500" b="1" dirty="0" smtClean="0">
              <a:solidFill>
                <a:schemeClr val="bg1"/>
              </a:solidFill>
            </a:endParaRPr>
          </a:p>
          <a:p>
            <a:pPr marL="0" indent="0" algn="ctr">
              <a:buNone/>
            </a:pPr>
            <a:r>
              <a:rPr lang="en-US" sz="1500" dirty="0" smtClean="0">
                <a:solidFill>
                  <a:schemeClr val="bg1"/>
                </a:solidFill>
              </a:rPr>
              <a:t>Unique </a:t>
            </a:r>
            <a:r>
              <a:rPr lang="en-US" sz="1500" dirty="0">
                <a:solidFill>
                  <a:schemeClr val="bg1"/>
                </a:solidFill>
              </a:rPr>
              <a:t>Visitors per </a:t>
            </a:r>
            <a:r>
              <a:rPr lang="en-US" sz="1500" dirty="0" smtClean="0">
                <a:solidFill>
                  <a:schemeClr val="bg1"/>
                </a:solidFill>
              </a:rPr>
              <a:t>month to </a:t>
            </a:r>
            <a:br>
              <a:rPr lang="en-US" sz="1500" dirty="0" smtClean="0">
                <a:solidFill>
                  <a:schemeClr val="bg1"/>
                </a:solidFill>
              </a:rPr>
            </a:br>
            <a:r>
              <a:rPr lang="en-US" sz="1500" dirty="0" smtClean="0">
                <a:solidFill>
                  <a:schemeClr val="bg1"/>
                </a:solidFill>
              </a:rPr>
              <a:t>Lee’s News Sites</a:t>
            </a:r>
            <a:endParaRPr lang="en-US" sz="1500" dirty="0">
              <a:solidFill>
                <a:schemeClr val="bg1"/>
              </a:solidFill>
            </a:endParaRPr>
          </a:p>
        </p:txBody>
      </p:sp>
      <p:sp>
        <p:nvSpPr>
          <p:cNvPr id="13" name="Content Placeholder 2"/>
          <p:cNvSpPr txBox="1">
            <a:spLocks/>
          </p:cNvSpPr>
          <p:nvPr/>
        </p:nvSpPr>
        <p:spPr>
          <a:xfrm>
            <a:off x="4901480" y="3130170"/>
            <a:ext cx="3101728" cy="943647"/>
          </a:xfrm>
          <a:prstGeom prst="rect">
            <a:avLst/>
          </a:prstGeom>
        </p:spPr>
        <p:txBody>
          <a:bodyPr vert="horz" lIns="91440" tIns="45720" rIns="91440" bIns="45720" rtlCol="0">
            <a:normAutofit/>
          </a:bodyPr>
          <a:lstStyle>
            <a:lvl1pPr marL="171290" indent="-171290" algn="l" defTabSz="685160" rtl="0" eaLnBrk="1" latinLnBrk="0" hangingPunct="1">
              <a:lnSpc>
                <a:spcPct val="90000"/>
              </a:lnSpc>
              <a:spcBef>
                <a:spcPts val="749"/>
              </a:spcBef>
              <a:buFont typeface="Arial" panose="020B0604020202020204" pitchFamily="34" charset="0"/>
              <a:buChar char="•"/>
              <a:defRPr sz="2098" kern="1200">
                <a:solidFill>
                  <a:schemeClr val="tx1"/>
                </a:solidFill>
                <a:latin typeface="+mn-lt"/>
                <a:ea typeface="+mn-ea"/>
                <a:cs typeface="+mn-cs"/>
              </a:defRPr>
            </a:lvl1pPr>
            <a:lvl2pPr marL="513870" indent="-171290" algn="l" defTabSz="685160" rtl="0" eaLnBrk="1" latinLnBrk="0" hangingPunct="1">
              <a:lnSpc>
                <a:spcPct val="90000"/>
              </a:lnSpc>
              <a:spcBef>
                <a:spcPts val="375"/>
              </a:spcBef>
              <a:buFont typeface="Arial" panose="020B0604020202020204" pitchFamily="34" charset="0"/>
              <a:buChar char="•"/>
              <a:defRPr sz="1798" kern="1200">
                <a:solidFill>
                  <a:schemeClr val="tx1"/>
                </a:solidFill>
                <a:latin typeface="+mn-lt"/>
                <a:ea typeface="+mn-ea"/>
                <a:cs typeface="+mn-cs"/>
              </a:defRPr>
            </a:lvl2pPr>
            <a:lvl3pPr marL="856450" indent="-171290" algn="l" defTabSz="685160"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0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161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419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7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5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lgn="ctr">
              <a:buNone/>
            </a:pPr>
            <a:r>
              <a:rPr lang="en-US" sz="3200" b="1" dirty="0">
                <a:solidFill>
                  <a:schemeClr val="bg1"/>
                </a:solidFill>
              </a:rPr>
              <a:t>1.2 Million </a:t>
            </a:r>
            <a:r>
              <a:rPr lang="en-US" sz="1400" dirty="0">
                <a:solidFill>
                  <a:schemeClr val="bg1"/>
                </a:solidFill>
              </a:rPr>
              <a:t>Newspaper subscribers</a:t>
            </a:r>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82431" y="4386496"/>
            <a:ext cx="2110083" cy="403844"/>
          </a:xfrm>
          <a:prstGeom prst="rect">
            <a:avLst/>
          </a:prstGeom>
        </p:spPr>
      </p:pic>
    </p:spTree>
    <p:extLst>
      <p:ext uri="{BB962C8B-B14F-4D97-AF65-F5344CB8AC3E}">
        <p14:creationId xmlns:p14="http://schemas.microsoft.com/office/powerpoint/2010/main" val="11679586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6425" y="436563"/>
            <a:ext cx="7924006" cy="434260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834231" y="665163"/>
            <a:ext cx="4419600" cy="533400"/>
          </a:xfrm>
          <a:prstGeom prst="rect">
            <a:avLst/>
          </a:prstGeom>
        </p:spPr>
        <p:txBody>
          <a:bodyPr>
            <a:noAutofit/>
          </a:bodyPr>
          <a:lstStyle>
            <a:lvl1pPr algn="l" defTabSz="685160" rtl="0" eaLnBrk="1" latinLnBrk="0" hangingPunct="1">
              <a:lnSpc>
                <a:spcPct val="90000"/>
              </a:lnSpc>
              <a:spcBef>
                <a:spcPct val="0"/>
              </a:spcBef>
              <a:buNone/>
              <a:defRPr sz="3297" kern="1200">
                <a:solidFill>
                  <a:schemeClr val="tx1"/>
                </a:solidFill>
                <a:latin typeface="+mj-lt"/>
                <a:ea typeface="+mj-ea"/>
                <a:cs typeface="+mj-cs"/>
              </a:defRPr>
            </a:lvl1pPr>
          </a:lstStyle>
          <a:p>
            <a:pPr>
              <a:lnSpc>
                <a:spcPct val="114000"/>
              </a:lnSpc>
            </a:pPr>
            <a:r>
              <a:rPr lang="en-US" sz="2400" b="1" dirty="0" smtClean="0"/>
              <a:t>OPTIMIZATION</a:t>
            </a:r>
            <a:r>
              <a:rPr lang="en-US" sz="2400" dirty="0" smtClean="0"/>
              <a:t> TECHNIQUES</a:t>
            </a:r>
            <a:endParaRPr lang="en-US" sz="2400" b="1" dirty="0"/>
          </a:p>
        </p:txBody>
      </p:sp>
      <p:sp>
        <p:nvSpPr>
          <p:cNvPr id="9" name="TextBox 8"/>
          <p:cNvSpPr txBox="1"/>
          <p:nvPr/>
        </p:nvSpPr>
        <p:spPr>
          <a:xfrm>
            <a:off x="1305719" y="2995951"/>
            <a:ext cx="2857500" cy="1446550"/>
          </a:xfrm>
          <a:prstGeom prst="rect">
            <a:avLst/>
          </a:prstGeom>
          <a:solidFill>
            <a:schemeClr val="accent4"/>
          </a:solidFill>
        </p:spPr>
        <p:txBody>
          <a:bodyPr wrap="square" lIns="228600" tIns="137160" rIns="228600" bIns="137160" rtlCol="0">
            <a:spAutoFit/>
          </a:bodyPr>
          <a:lstStyle/>
          <a:p>
            <a:pPr marL="320040">
              <a:spcAft>
                <a:spcPts val="1200"/>
              </a:spcAft>
            </a:pPr>
            <a:r>
              <a:rPr lang="en-US" sz="1100" b="1" dirty="0" smtClean="0">
                <a:solidFill>
                  <a:schemeClr val="bg1"/>
                </a:solidFill>
              </a:rPr>
              <a:t>CREATIVE</a:t>
            </a:r>
          </a:p>
          <a:p>
            <a:r>
              <a:rPr lang="en-US" sz="1100" dirty="0" smtClean="0">
                <a:solidFill>
                  <a:schemeClr val="bg1"/>
                </a:solidFill>
              </a:rPr>
              <a:t>In running split ad or A/B testing and comparing </a:t>
            </a:r>
            <a:r>
              <a:rPr lang="en-US" sz="1100" dirty="0">
                <a:solidFill>
                  <a:schemeClr val="bg1"/>
                </a:solidFill>
              </a:rPr>
              <a:t>creative between </a:t>
            </a:r>
            <a:r>
              <a:rPr lang="en-US" sz="1100" dirty="0" smtClean="0">
                <a:solidFill>
                  <a:schemeClr val="bg1"/>
                </a:solidFill>
              </a:rPr>
              <a:t>ads and ad </a:t>
            </a:r>
            <a:r>
              <a:rPr lang="en-US" sz="1100" dirty="0">
                <a:solidFill>
                  <a:schemeClr val="bg1"/>
                </a:solidFill>
              </a:rPr>
              <a:t>types, we will see patterns for successful ad </a:t>
            </a:r>
            <a:r>
              <a:rPr lang="en-US" sz="1100" dirty="0" smtClean="0">
                <a:solidFill>
                  <a:schemeClr val="bg1"/>
                </a:solidFill>
              </a:rPr>
              <a:t>creative types and messaging.</a:t>
            </a:r>
            <a:endParaRPr lang="en-US" sz="1100" dirty="0">
              <a:solidFill>
                <a:schemeClr val="bg1"/>
              </a:solidFill>
            </a:endParaRPr>
          </a:p>
        </p:txBody>
      </p:sp>
      <p:sp>
        <p:nvSpPr>
          <p:cNvPr id="10" name="TextBox 9"/>
          <p:cNvSpPr txBox="1"/>
          <p:nvPr/>
        </p:nvSpPr>
        <p:spPr>
          <a:xfrm>
            <a:off x="1305719" y="1358504"/>
            <a:ext cx="2857500" cy="1446550"/>
          </a:xfrm>
          <a:prstGeom prst="rect">
            <a:avLst/>
          </a:prstGeom>
          <a:solidFill>
            <a:schemeClr val="accent4"/>
          </a:solidFill>
        </p:spPr>
        <p:txBody>
          <a:bodyPr wrap="square" lIns="228600" tIns="137160" rIns="228600" bIns="137160" rtlCol="0">
            <a:spAutoFit/>
          </a:bodyPr>
          <a:lstStyle/>
          <a:p>
            <a:pPr marL="320040">
              <a:spcAft>
                <a:spcPts val="1200"/>
              </a:spcAft>
            </a:pPr>
            <a:r>
              <a:rPr lang="en-US" sz="1100" b="1" dirty="0" smtClean="0">
                <a:solidFill>
                  <a:schemeClr val="bg1"/>
                </a:solidFill>
              </a:rPr>
              <a:t>DEMOGRAPHIC / AUDIENCE</a:t>
            </a:r>
          </a:p>
          <a:p>
            <a:r>
              <a:rPr lang="en-US" sz="1100" dirty="0" smtClean="0">
                <a:solidFill>
                  <a:schemeClr val="bg1"/>
                </a:solidFill>
              </a:rPr>
              <a:t>When identifying </a:t>
            </a:r>
            <a:r>
              <a:rPr lang="en-US" sz="1100" dirty="0">
                <a:solidFill>
                  <a:schemeClr val="bg1"/>
                </a:solidFill>
              </a:rPr>
              <a:t>particular </a:t>
            </a:r>
            <a:r>
              <a:rPr lang="en-US" sz="1100" dirty="0" smtClean="0">
                <a:solidFill>
                  <a:schemeClr val="bg1"/>
                </a:solidFill>
              </a:rPr>
              <a:t>age, gender, and lifestyle </a:t>
            </a:r>
            <a:r>
              <a:rPr lang="en-US" sz="1100" dirty="0">
                <a:solidFill>
                  <a:schemeClr val="bg1"/>
                </a:solidFill>
              </a:rPr>
              <a:t>groups with the highest </a:t>
            </a:r>
            <a:r>
              <a:rPr lang="en-US" sz="1100" dirty="0" smtClean="0">
                <a:solidFill>
                  <a:schemeClr val="bg1"/>
                </a:solidFill>
              </a:rPr>
              <a:t>conversion rates, </a:t>
            </a:r>
            <a:r>
              <a:rPr lang="en-US" sz="1100" dirty="0">
                <a:solidFill>
                  <a:schemeClr val="bg1"/>
                </a:solidFill>
              </a:rPr>
              <a:t>we can tailor </a:t>
            </a:r>
            <a:r>
              <a:rPr lang="en-US" sz="1100" dirty="0" smtClean="0">
                <a:solidFill>
                  <a:schemeClr val="bg1"/>
                </a:solidFill>
              </a:rPr>
              <a:t>tactics and placements towards reaching those groups.</a:t>
            </a:r>
            <a:endParaRPr lang="en-US" sz="1100" dirty="0">
              <a:solidFill>
                <a:schemeClr val="bg1"/>
              </a:solidFill>
            </a:endParaRPr>
          </a:p>
        </p:txBody>
      </p:sp>
      <p:sp>
        <p:nvSpPr>
          <p:cNvPr id="11" name="TextBox 10"/>
          <p:cNvSpPr txBox="1"/>
          <p:nvPr/>
        </p:nvSpPr>
        <p:spPr>
          <a:xfrm>
            <a:off x="4582319" y="1358504"/>
            <a:ext cx="3481388" cy="1446550"/>
          </a:xfrm>
          <a:prstGeom prst="rect">
            <a:avLst/>
          </a:prstGeom>
          <a:solidFill>
            <a:schemeClr val="accent4"/>
          </a:solidFill>
        </p:spPr>
        <p:txBody>
          <a:bodyPr wrap="square" lIns="228600" tIns="137160" rIns="228600" bIns="137160" rtlCol="0">
            <a:spAutoFit/>
          </a:bodyPr>
          <a:lstStyle/>
          <a:p>
            <a:pPr marL="320040">
              <a:spcAft>
                <a:spcPts val="1200"/>
              </a:spcAft>
            </a:pPr>
            <a:r>
              <a:rPr lang="en-US" sz="1100" b="1" dirty="0" smtClean="0">
                <a:solidFill>
                  <a:schemeClr val="bg1"/>
                </a:solidFill>
              </a:rPr>
              <a:t>PLACEMENT / TACTIC</a:t>
            </a:r>
          </a:p>
          <a:p>
            <a:r>
              <a:rPr lang="en-US" sz="1100" dirty="0" smtClean="0">
                <a:solidFill>
                  <a:schemeClr val="bg1"/>
                </a:solidFill>
              </a:rPr>
              <a:t>Reviewing the </a:t>
            </a:r>
            <a:r>
              <a:rPr lang="en-US" sz="1100" dirty="0">
                <a:solidFill>
                  <a:schemeClr val="bg1"/>
                </a:solidFill>
              </a:rPr>
              <a:t>placements that </a:t>
            </a:r>
            <a:r>
              <a:rPr lang="en-US" sz="1100" dirty="0" smtClean="0">
                <a:solidFill>
                  <a:schemeClr val="bg1"/>
                </a:solidFill>
              </a:rPr>
              <a:t>drive conversions, </a:t>
            </a:r>
            <a:r>
              <a:rPr lang="en-US" sz="1100" dirty="0">
                <a:solidFill>
                  <a:schemeClr val="bg1"/>
                </a:solidFill>
              </a:rPr>
              <a:t>we </a:t>
            </a:r>
            <a:r>
              <a:rPr lang="en-US" sz="1100" dirty="0" smtClean="0">
                <a:solidFill>
                  <a:schemeClr val="bg1"/>
                </a:solidFill>
              </a:rPr>
              <a:t>determine </a:t>
            </a:r>
            <a:r>
              <a:rPr lang="en-US" sz="1100" dirty="0">
                <a:solidFill>
                  <a:schemeClr val="bg1"/>
                </a:solidFill>
              </a:rPr>
              <a:t>the best </a:t>
            </a:r>
            <a:r>
              <a:rPr lang="en-US" sz="1100" dirty="0" smtClean="0">
                <a:solidFill>
                  <a:schemeClr val="bg1"/>
                </a:solidFill>
              </a:rPr>
              <a:t>placement / tactic types, ensuring they resonate </a:t>
            </a:r>
            <a:r>
              <a:rPr lang="en-US" sz="1100" dirty="0">
                <a:solidFill>
                  <a:schemeClr val="bg1"/>
                </a:solidFill>
              </a:rPr>
              <a:t>with </a:t>
            </a:r>
            <a:r>
              <a:rPr lang="en-US" sz="1100" dirty="0" smtClean="0">
                <a:solidFill>
                  <a:schemeClr val="bg1"/>
                </a:solidFill>
              </a:rPr>
              <a:t>the highest performing </a:t>
            </a:r>
            <a:r>
              <a:rPr lang="en-US" sz="1100" dirty="0">
                <a:solidFill>
                  <a:schemeClr val="bg1"/>
                </a:solidFill>
              </a:rPr>
              <a:t>audiences </a:t>
            </a:r>
            <a:r>
              <a:rPr lang="en-US" sz="1100" dirty="0" smtClean="0">
                <a:solidFill>
                  <a:schemeClr val="bg1"/>
                </a:solidFill>
              </a:rPr>
              <a:t>in the areas they frequent online.</a:t>
            </a:r>
            <a:endParaRPr lang="en-US" sz="1100" dirty="0">
              <a:solidFill>
                <a:schemeClr val="bg1"/>
              </a:solidFill>
            </a:endParaRPr>
          </a:p>
        </p:txBody>
      </p:sp>
      <p:sp>
        <p:nvSpPr>
          <p:cNvPr id="12" name="TextBox 11"/>
          <p:cNvSpPr txBox="1"/>
          <p:nvPr/>
        </p:nvSpPr>
        <p:spPr>
          <a:xfrm>
            <a:off x="4582319" y="2995951"/>
            <a:ext cx="3481388" cy="1446550"/>
          </a:xfrm>
          <a:prstGeom prst="rect">
            <a:avLst/>
          </a:prstGeom>
          <a:solidFill>
            <a:schemeClr val="accent4"/>
          </a:solidFill>
        </p:spPr>
        <p:txBody>
          <a:bodyPr wrap="square" lIns="228600" tIns="137160" rIns="228600" bIns="137160" rtlCol="0">
            <a:spAutoFit/>
          </a:bodyPr>
          <a:lstStyle/>
          <a:p>
            <a:pPr marL="320040">
              <a:spcAft>
                <a:spcPts val="1200"/>
              </a:spcAft>
            </a:pPr>
            <a:r>
              <a:rPr lang="en-US" sz="1100" b="1" dirty="0" smtClean="0">
                <a:solidFill>
                  <a:schemeClr val="bg1"/>
                </a:solidFill>
              </a:rPr>
              <a:t>CONVERSION OBJECTIVE</a:t>
            </a:r>
          </a:p>
          <a:p>
            <a:r>
              <a:rPr lang="en-US" sz="1100" dirty="0">
                <a:solidFill>
                  <a:schemeClr val="bg1"/>
                </a:solidFill>
              </a:rPr>
              <a:t>By considering the delivery objectives that drive the greatest </a:t>
            </a:r>
            <a:r>
              <a:rPr lang="en-US" sz="1100" dirty="0" smtClean="0">
                <a:solidFill>
                  <a:schemeClr val="bg1"/>
                </a:solidFill>
              </a:rPr>
              <a:t>ROI within </a:t>
            </a:r>
            <a:r>
              <a:rPr lang="en-US" sz="1100" dirty="0">
                <a:solidFill>
                  <a:schemeClr val="bg1"/>
                </a:solidFill>
              </a:rPr>
              <a:t>each </a:t>
            </a:r>
            <a:r>
              <a:rPr lang="en-US" sz="1100" dirty="0" smtClean="0">
                <a:solidFill>
                  <a:schemeClr val="bg1"/>
                </a:solidFill>
              </a:rPr>
              <a:t>section of </a:t>
            </a:r>
            <a:r>
              <a:rPr lang="en-US" sz="1100" dirty="0">
                <a:solidFill>
                  <a:schemeClr val="bg1"/>
                </a:solidFill>
              </a:rPr>
              <a:t>the full funnel approach, we </a:t>
            </a:r>
            <a:r>
              <a:rPr lang="en-US" sz="1100" dirty="0" smtClean="0">
                <a:solidFill>
                  <a:schemeClr val="bg1"/>
                </a:solidFill>
              </a:rPr>
              <a:t>configure </a:t>
            </a:r>
            <a:r>
              <a:rPr lang="en-US" sz="1100" smtClean="0">
                <a:solidFill>
                  <a:schemeClr val="bg1"/>
                </a:solidFill>
              </a:rPr>
              <a:t>future campaigns </a:t>
            </a:r>
            <a:r>
              <a:rPr lang="en-US" sz="1100" dirty="0">
                <a:solidFill>
                  <a:schemeClr val="bg1"/>
                </a:solidFill>
              </a:rPr>
              <a:t>to deliver based on the objectives where </a:t>
            </a:r>
            <a:r>
              <a:rPr lang="en-US" sz="1100" dirty="0" smtClean="0">
                <a:solidFill>
                  <a:schemeClr val="bg1"/>
                </a:solidFill>
              </a:rPr>
              <a:t>we’ve </a:t>
            </a:r>
            <a:r>
              <a:rPr lang="en-US" sz="1100" dirty="0">
                <a:solidFill>
                  <a:schemeClr val="bg1"/>
                </a:solidFill>
              </a:rPr>
              <a:t>seen success.</a:t>
            </a:r>
          </a:p>
        </p:txBody>
      </p:sp>
      <p:sp>
        <p:nvSpPr>
          <p:cNvPr id="13" name="Freeform 47"/>
          <p:cNvSpPr>
            <a:spLocks noChangeArrowheads="1"/>
          </p:cNvSpPr>
          <p:nvPr/>
        </p:nvSpPr>
        <p:spPr bwMode="auto">
          <a:xfrm>
            <a:off x="1568892" y="1502569"/>
            <a:ext cx="230321" cy="202406"/>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4" name="Freeform 65"/>
          <p:cNvSpPr>
            <a:spLocks noChangeArrowheads="1"/>
          </p:cNvSpPr>
          <p:nvPr/>
        </p:nvSpPr>
        <p:spPr bwMode="auto">
          <a:xfrm>
            <a:off x="4818489" y="1502569"/>
            <a:ext cx="231791" cy="229902"/>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bg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5" name="Freeform 149"/>
          <p:cNvSpPr>
            <a:spLocks noChangeArrowheads="1"/>
          </p:cNvSpPr>
          <p:nvPr/>
        </p:nvSpPr>
        <p:spPr bwMode="auto">
          <a:xfrm>
            <a:off x="1561028" y="3117187"/>
            <a:ext cx="187603" cy="255062"/>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bg1"/>
          </a:solidFill>
          <a:ln>
            <a:noFill/>
          </a:ln>
          <a:effectLst/>
          <a:extLst/>
        </p:spPr>
        <p:txBody>
          <a:bodyPr wrap="none" lIns="91424" tIns="45712" rIns="91424" bIns="45712" anchor="ctr"/>
          <a:lstStyle/>
          <a:p>
            <a:pPr>
              <a:defRPr/>
            </a:pPr>
            <a:endParaRPr lang="en-US" dirty="0">
              <a:latin typeface="+mn-lt"/>
              <a:ea typeface="+mn-ea"/>
              <a:cs typeface="+mn-cs"/>
            </a:endParaRPr>
          </a:p>
        </p:txBody>
      </p:sp>
      <p:sp>
        <p:nvSpPr>
          <p:cNvPr id="16" name="Freeform 145"/>
          <p:cNvSpPr>
            <a:spLocks noChangeArrowheads="1"/>
          </p:cNvSpPr>
          <p:nvPr/>
        </p:nvSpPr>
        <p:spPr bwMode="auto">
          <a:xfrm>
            <a:off x="4811055" y="3156124"/>
            <a:ext cx="216069" cy="216125"/>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bg1"/>
          </a:solidFill>
          <a:ln>
            <a:noFill/>
          </a:ln>
          <a:effectLst/>
          <a:extLst/>
        </p:spPr>
        <p:txBody>
          <a:bodyPr wrap="none" lIns="91424" tIns="45712" rIns="91424" bIns="45712" anchor="ctr"/>
          <a:lstStyle/>
          <a:p>
            <a:pPr>
              <a:defRPr/>
            </a:pPr>
            <a:endParaRPr lang="en-US" dirty="0">
              <a:latin typeface="+mn-lt"/>
              <a:ea typeface="+mn-ea"/>
              <a:cs typeface="+mn-cs"/>
            </a:endParaRPr>
          </a:p>
        </p:txBody>
      </p:sp>
    </p:spTree>
    <p:extLst>
      <p:ext uri="{BB962C8B-B14F-4D97-AF65-F5344CB8AC3E}">
        <p14:creationId xmlns:p14="http://schemas.microsoft.com/office/powerpoint/2010/main" val="22209816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29431" y="408941"/>
            <a:ext cx="4034631" cy="993252"/>
          </a:xfrm>
          <a:prstGeom prst="rect">
            <a:avLst/>
          </a:prstGeom>
        </p:spPr>
        <p:txBody>
          <a:bodyPr>
            <a:noAutofit/>
          </a:bodyPr>
          <a:lstStyle>
            <a:lvl1pPr algn="l" defTabSz="685160" rtl="0" eaLnBrk="1" latinLnBrk="0" hangingPunct="1">
              <a:lnSpc>
                <a:spcPct val="90000"/>
              </a:lnSpc>
              <a:spcBef>
                <a:spcPct val="0"/>
              </a:spcBef>
              <a:buNone/>
              <a:defRPr sz="3297" kern="1200">
                <a:solidFill>
                  <a:schemeClr val="tx1"/>
                </a:solidFill>
                <a:latin typeface="+mj-lt"/>
                <a:ea typeface="+mj-ea"/>
                <a:cs typeface="+mj-cs"/>
              </a:defRPr>
            </a:lvl1pPr>
          </a:lstStyle>
          <a:p>
            <a:pPr>
              <a:lnSpc>
                <a:spcPct val="114000"/>
              </a:lnSpc>
            </a:pPr>
            <a:r>
              <a:rPr lang="en-US" sz="2400" dirty="0" smtClean="0">
                <a:solidFill>
                  <a:schemeClr val="bg1"/>
                </a:solidFill>
              </a:rPr>
              <a:t>MEASURING TACTIC &amp; </a:t>
            </a:r>
            <a:br>
              <a:rPr lang="en-US" sz="2400" dirty="0" smtClean="0">
                <a:solidFill>
                  <a:schemeClr val="bg1"/>
                </a:solidFill>
              </a:rPr>
            </a:br>
            <a:r>
              <a:rPr lang="en-US" sz="2400" dirty="0" smtClean="0">
                <a:solidFill>
                  <a:schemeClr val="bg1"/>
                </a:solidFill>
              </a:rPr>
              <a:t>KPI </a:t>
            </a:r>
            <a:r>
              <a:rPr lang="en-US" sz="2400" b="1" dirty="0" smtClean="0">
                <a:solidFill>
                  <a:schemeClr val="bg1"/>
                </a:solidFill>
              </a:rPr>
              <a:t>PERFORMANCE</a:t>
            </a:r>
            <a:endParaRPr lang="en-US" sz="2400" b="1" dirty="0">
              <a:solidFill>
                <a:schemeClr val="bg1"/>
              </a:solidFill>
            </a:endParaRPr>
          </a:p>
        </p:txBody>
      </p:sp>
      <p:sp>
        <p:nvSpPr>
          <p:cNvPr id="3" name="Rectangle 2"/>
          <p:cNvSpPr/>
          <p:nvPr/>
        </p:nvSpPr>
        <p:spPr>
          <a:xfrm>
            <a:off x="529431" y="1578769"/>
            <a:ext cx="3886200" cy="2939266"/>
          </a:xfrm>
          <a:prstGeom prst="rect">
            <a:avLst/>
          </a:prstGeom>
        </p:spPr>
        <p:txBody>
          <a:bodyPr wrap="square">
            <a:spAutoFit/>
          </a:bodyPr>
          <a:lstStyle/>
          <a:p>
            <a:pPr>
              <a:lnSpc>
                <a:spcPct val="100000"/>
              </a:lnSpc>
              <a:spcBef>
                <a:spcPts val="264"/>
              </a:spcBef>
              <a:tabLst>
                <a:tab pos="801688" algn="l"/>
                <a:tab pos="1312863" algn="l"/>
              </a:tabLst>
            </a:pPr>
            <a:r>
              <a:rPr lang="en-US" sz="1200" dirty="0" smtClean="0">
                <a:solidFill>
                  <a:schemeClr val="bg1"/>
                </a:solidFill>
              </a:rPr>
              <a:t>Measuring </a:t>
            </a:r>
            <a:r>
              <a:rPr lang="en-US" sz="1200" dirty="0">
                <a:solidFill>
                  <a:schemeClr val="bg1"/>
                </a:solidFill>
              </a:rPr>
              <a:t>the </a:t>
            </a:r>
            <a:r>
              <a:rPr lang="en-US" sz="1200" dirty="0" smtClean="0">
                <a:solidFill>
                  <a:schemeClr val="bg1"/>
                </a:solidFill>
              </a:rPr>
              <a:t>KPIs against the success </a:t>
            </a:r>
            <a:r>
              <a:rPr lang="en-US" sz="1200" dirty="0">
                <a:solidFill>
                  <a:schemeClr val="bg1"/>
                </a:solidFill>
              </a:rPr>
              <a:t>of </a:t>
            </a:r>
            <a:r>
              <a:rPr lang="en-US" sz="1200" dirty="0" smtClean="0">
                <a:solidFill>
                  <a:schemeClr val="bg1"/>
                </a:solidFill>
              </a:rPr>
              <a:t>each client campaign </a:t>
            </a:r>
            <a:r>
              <a:rPr lang="en-US" sz="1200" dirty="0">
                <a:solidFill>
                  <a:schemeClr val="bg1"/>
                </a:solidFill>
              </a:rPr>
              <a:t>is of the utmost </a:t>
            </a:r>
            <a:r>
              <a:rPr lang="en-US" sz="1200" dirty="0" smtClean="0">
                <a:solidFill>
                  <a:schemeClr val="bg1"/>
                </a:solidFill>
              </a:rPr>
              <a:t>importance in ensuring they lead to brand growth, lead generation, and sales. </a:t>
            </a:r>
            <a:r>
              <a:rPr lang="en-US" sz="1200" dirty="0">
                <a:solidFill>
                  <a:schemeClr val="bg1"/>
                </a:solidFill>
              </a:rPr>
              <a:t>In reviewing </a:t>
            </a:r>
            <a:r>
              <a:rPr lang="en-US" sz="1200" dirty="0" smtClean="0">
                <a:solidFill>
                  <a:schemeClr val="bg1"/>
                </a:solidFill>
              </a:rPr>
              <a:t>performance, </a:t>
            </a:r>
            <a:r>
              <a:rPr lang="en-US" sz="1200" dirty="0">
                <a:solidFill>
                  <a:schemeClr val="bg1"/>
                </a:solidFill>
              </a:rPr>
              <a:t>our teams </a:t>
            </a:r>
            <a:r>
              <a:rPr lang="en-US" sz="1200" dirty="0" smtClean="0">
                <a:solidFill>
                  <a:schemeClr val="bg1"/>
                </a:solidFill>
              </a:rPr>
              <a:t>cohesively </a:t>
            </a:r>
            <a:r>
              <a:rPr lang="en-US" sz="1200" dirty="0">
                <a:solidFill>
                  <a:schemeClr val="bg1"/>
                </a:solidFill>
              </a:rPr>
              <a:t>communicate </a:t>
            </a:r>
            <a:r>
              <a:rPr lang="en-US" sz="1200" dirty="0" smtClean="0">
                <a:solidFill>
                  <a:schemeClr val="bg1"/>
                </a:solidFill>
              </a:rPr>
              <a:t>successes, strengths, </a:t>
            </a:r>
            <a:r>
              <a:rPr lang="en-US" sz="1200" dirty="0">
                <a:solidFill>
                  <a:schemeClr val="bg1"/>
                </a:solidFill>
              </a:rPr>
              <a:t>and discuss areas of opportunity and optimization. This allows us to ensure </a:t>
            </a:r>
            <a:r>
              <a:rPr lang="en-US" sz="1200" dirty="0" smtClean="0">
                <a:solidFill>
                  <a:schemeClr val="bg1"/>
                </a:solidFill>
              </a:rPr>
              <a:t>campaign </a:t>
            </a:r>
            <a:r>
              <a:rPr lang="en-US" sz="1200" dirty="0">
                <a:solidFill>
                  <a:schemeClr val="bg1"/>
                </a:solidFill>
              </a:rPr>
              <a:t>goals are being measured correctly, and </a:t>
            </a:r>
            <a:r>
              <a:rPr lang="en-US" sz="1200" dirty="0" smtClean="0">
                <a:solidFill>
                  <a:schemeClr val="bg1"/>
                </a:solidFill>
              </a:rPr>
              <a:t>allows us to gauge </a:t>
            </a:r>
            <a:r>
              <a:rPr lang="en-US" sz="1200" dirty="0">
                <a:solidFill>
                  <a:schemeClr val="bg1"/>
                </a:solidFill>
              </a:rPr>
              <a:t>audience responses to both the messaging and </a:t>
            </a:r>
            <a:r>
              <a:rPr lang="en-US" sz="1200" dirty="0" smtClean="0">
                <a:solidFill>
                  <a:schemeClr val="bg1"/>
                </a:solidFill>
              </a:rPr>
              <a:t>approach</a:t>
            </a:r>
            <a:r>
              <a:rPr lang="en-US" sz="1200" dirty="0">
                <a:solidFill>
                  <a:schemeClr val="bg1"/>
                </a:solidFill>
              </a:rPr>
              <a:t>. </a:t>
            </a:r>
          </a:p>
          <a:p>
            <a:pPr>
              <a:lnSpc>
                <a:spcPct val="100000"/>
              </a:lnSpc>
              <a:spcBef>
                <a:spcPts val="264"/>
              </a:spcBef>
              <a:tabLst>
                <a:tab pos="801688" algn="l"/>
                <a:tab pos="1312863" algn="l"/>
              </a:tabLst>
            </a:pPr>
            <a:endParaRPr lang="en-US" sz="1200" dirty="0" smtClean="0">
              <a:solidFill>
                <a:schemeClr val="bg1"/>
              </a:solidFill>
            </a:endParaRPr>
          </a:p>
          <a:p>
            <a:pPr>
              <a:spcBef>
                <a:spcPts val="264"/>
              </a:spcBef>
              <a:tabLst>
                <a:tab pos="801688" algn="l"/>
                <a:tab pos="1312863" algn="l"/>
              </a:tabLst>
            </a:pPr>
            <a:r>
              <a:rPr lang="en-US" sz="1200" dirty="0">
                <a:solidFill>
                  <a:schemeClr val="bg1"/>
                </a:solidFill>
              </a:rPr>
              <a:t>To measure success of </a:t>
            </a:r>
            <a:r>
              <a:rPr lang="en-US" sz="1200" dirty="0" smtClean="0">
                <a:solidFill>
                  <a:schemeClr val="bg1"/>
                </a:solidFill>
              </a:rPr>
              <a:t>both our paid media and presence development approaches, Amplified Digital analyzes </a:t>
            </a:r>
            <a:r>
              <a:rPr lang="en-US" sz="1200" dirty="0">
                <a:solidFill>
                  <a:schemeClr val="bg1"/>
                </a:solidFill>
              </a:rPr>
              <a:t>and </a:t>
            </a:r>
            <a:r>
              <a:rPr lang="en-US" sz="1200" dirty="0" smtClean="0">
                <a:solidFill>
                  <a:schemeClr val="bg1"/>
                </a:solidFill>
              </a:rPr>
              <a:t>reviews </a:t>
            </a:r>
            <a:r>
              <a:rPr lang="en-US" sz="1200" dirty="0">
                <a:solidFill>
                  <a:schemeClr val="bg1"/>
                </a:solidFill>
              </a:rPr>
              <a:t>performance for the following </a:t>
            </a:r>
            <a:r>
              <a:rPr lang="en-US" sz="1200" dirty="0" smtClean="0">
                <a:solidFill>
                  <a:schemeClr val="bg1"/>
                </a:solidFill>
              </a:rPr>
              <a:t>KPI’s:</a:t>
            </a:r>
            <a:endParaRPr lang="en-US" sz="1200" dirty="0">
              <a:solidFill>
                <a:schemeClr val="bg1"/>
              </a:solidFill>
            </a:endParaRPr>
          </a:p>
        </p:txBody>
      </p:sp>
    </p:spTree>
    <p:extLst>
      <p:ext uri="{BB962C8B-B14F-4D97-AF65-F5344CB8AC3E}">
        <p14:creationId xmlns:p14="http://schemas.microsoft.com/office/powerpoint/2010/main" val="33801244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l.boxcloud.com/api/2.0/internal_files/551762379253/versions/584859672853/representations/png_paged_2048x2048/content/1.png?access_token=1!LkVQ_2KckdyliffEL1LZ10GAE6x5l8Q66V-hWzoHGSYWgbrh2mW2BLUrxWWP6g4lssWdxlwDrBWB_O3nmcyeZL7b_5zbazdwAr2G-E6j6x9fGvOcURU8mZk5mXvxyLO7u5CyLU2yU4LfboCKW0XjdkU7Gn-Qo3PoCbXlS_kpxjpFCMaYsyxQLZ0Pfh_7KHgopTyqPzDuUGn0MVn2cIFpPdbJvr6lEkejH0l4cHf7JHed7tXKiWk9Srul7fxFNNHpI9DqKBBTFaZ12OnOhJpBodHQLTr2BfF6Ys5lN_faAJ36cjYfSI8Cu813XZfAOumiPHyLAfqqxvxCHyKMVnM6nbKkgt1zM8qr6nrzSrsEs6vdXE4se41riYC8LDzqjdmX_jxpGr_IbmAaiZtTJPqVCoTs_DZxcmvL6YzAbXUobbR4FnG1jfWuBzJamHeqaFuhS7KCZ91JAgKnUeBGBpRXpm02qEKPRYDTWBMDRcraCdKPnWisHBvmj9mBf4tZNgWmBT94Z1LkNXe6kcXpZjzqvtVzloCmDsIurH4OSyXI89e5vAXrdiixB2Hr_PyWN495aMvP_GeXlnmODzavpxOAiYPCyiT9fbYFhZn4AOvzkehJLmeclDsRcaPzKWS02uLdP4qifdKa2QvlotPZFDIF3r9Um7mjhya7pvcoqRVnjmEv-JA6&amp;box_client_name=box-content-preview&amp;box_client_version=2.4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533" y="3452430"/>
            <a:ext cx="1778794" cy="4985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29430" y="1807369"/>
            <a:ext cx="3124200" cy="993775"/>
          </a:xfrm>
        </p:spPr>
        <p:txBody>
          <a:bodyPr>
            <a:noAutofit/>
          </a:bodyPr>
          <a:lstStyle/>
          <a:p>
            <a:pPr>
              <a:lnSpc>
                <a:spcPct val="114000"/>
              </a:lnSpc>
            </a:pPr>
            <a:r>
              <a:rPr lang="en-US" sz="2800" dirty="0" smtClean="0">
                <a:solidFill>
                  <a:schemeClr val="bg1"/>
                </a:solidFill>
              </a:rPr>
              <a:t>CELEBRATING</a:t>
            </a:r>
            <a:br>
              <a:rPr lang="en-US" sz="2800" dirty="0" smtClean="0">
                <a:solidFill>
                  <a:schemeClr val="bg1"/>
                </a:solidFill>
              </a:rPr>
            </a:br>
            <a:r>
              <a:rPr lang="en-US" sz="2800" b="1" dirty="0" smtClean="0">
                <a:solidFill>
                  <a:schemeClr val="bg1"/>
                </a:solidFill>
              </a:rPr>
              <a:t>LOCAL BUSINESSES</a:t>
            </a:r>
            <a:endParaRPr lang="en-US" sz="2800" b="1" dirty="0">
              <a:solidFill>
                <a:schemeClr val="bg1"/>
              </a:solidFill>
            </a:endParaRPr>
          </a:p>
        </p:txBody>
      </p:sp>
      <p:sp>
        <p:nvSpPr>
          <p:cNvPr id="20" name="TextBox 19"/>
          <p:cNvSpPr txBox="1"/>
          <p:nvPr/>
        </p:nvSpPr>
        <p:spPr>
          <a:xfrm>
            <a:off x="4034631" y="1509039"/>
            <a:ext cx="4191000" cy="2306785"/>
          </a:xfrm>
          <a:prstGeom prst="rect">
            <a:avLst/>
          </a:prstGeom>
          <a:noFill/>
        </p:spPr>
        <p:txBody>
          <a:bodyPr wrap="square" rtlCol="0">
            <a:spAutoFit/>
          </a:bodyPr>
          <a:lstStyle/>
          <a:p>
            <a:r>
              <a:rPr lang="en-US" sz="1199" dirty="0" smtClean="0">
                <a:latin typeface="Century Gothic" panose="020B0502020202020204" pitchFamily="34" charset="0"/>
              </a:rPr>
              <a:t>When real people endorse businesses and local professionals, it improves the connection between citizens and the business community. Amplified Connect brings together a wealth of creative marketing experience paired with experiential solutions to help your business succeed with new and engaging programs that drive real results. </a:t>
            </a:r>
            <a:endParaRPr lang="en-US" sz="1200" dirty="0" smtClean="0">
              <a:latin typeface="Century Gothic" panose="020B0502020202020204" pitchFamily="34" charset="0"/>
            </a:endParaRPr>
          </a:p>
          <a:p>
            <a:endParaRPr lang="en-US" sz="1199" dirty="0">
              <a:latin typeface="Century Gothic" panose="020B0502020202020204" pitchFamily="34" charset="0"/>
            </a:endParaRPr>
          </a:p>
          <a:p>
            <a:pPr marL="171450" indent="-171450">
              <a:buFont typeface="Arial" panose="020B0604020202020204" pitchFamily="34" charset="0"/>
              <a:buChar char="•"/>
            </a:pPr>
            <a:r>
              <a:rPr lang="en-US" sz="1199" dirty="0" smtClean="0">
                <a:latin typeface="Century Gothic" panose="020B0502020202020204" pitchFamily="34" charset="0"/>
              </a:rPr>
              <a:t>Contests &amp; Promotions</a:t>
            </a:r>
          </a:p>
          <a:p>
            <a:pPr marL="171450" indent="-171450">
              <a:buFont typeface="Arial" panose="020B0604020202020204" pitchFamily="34" charset="0"/>
              <a:buChar char="•"/>
            </a:pPr>
            <a:r>
              <a:rPr lang="en-US" sz="1199" smtClean="0">
                <a:latin typeface="Century Gothic" panose="020B0502020202020204" pitchFamily="34" charset="0"/>
              </a:rPr>
              <a:t>Local Events</a:t>
            </a:r>
          </a:p>
          <a:p>
            <a:pPr marL="171450" indent="-171450">
              <a:buFont typeface="Arial" panose="020B0604020202020204" pitchFamily="34" charset="0"/>
              <a:buChar char="•"/>
            </a:pPr>
            <a:r>
              <a:rPr lang="en-US" sz="1199" smtClean="0">
                <a:latin typeface="Century Gothic" panose="020B0502020202020204" pitchFamily="34" charset="0"/>
              </a:rPr>
              <a:t>Virtual Events</a:t>
            </a:r>
            <a:endParaRPr lang="en-US" sz="1199" dirty="0" smtClean="0">
              <a:latin typeface="Century Gothic" panose="020B0502020202020204" pitchFamily="34" charset="0"/>
            </a:endParaRPr>
          </a:p>
          <a:p>
            <a:pPr marL="171450" indent="-171450">
              <a:buFont typeface="Arial" panose="020B0604020202020204" pitchFamily="34" charset="0"/>
              <a:buChar char="•"/>
            </a:pPr>
            <a:r>
              <a:rPr lang="en-US" sz="1199" smtClean="0">
                <a:latin typeface="Century Gothic" panose="020B0502020202020204" pitchFamily="34" charset="0"/>
              </a:rPr>
              <a:t>Quizzes &amp; Trivia</a:t>
            </a:r>
            <a:endParaRPr lang="en-US" sz="1199" dirty="0" smtClean="0">
              <a:latin typeface="Century Gothic" panose="020B0502020202020204" pitchFamily="34" charset="0"/>
            </a:endParaRPr>
          </a:p>
        </p:txBody>
      </p:sp>
    </p:spTree>
    <p:extLst>
      <p:ext uri="{BB962C8B-B14F-4D97-AF65-F5344CB8AC3E}">
        <p14:creationId xmlns:p14="http://schemas.microsoft.com/office/powerpoint/2010/main" val="25078458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431" y="234970"/>
            <a:ext cx="3504406" cy="276999"/>
          </a:xfrm>
          <a:prstGeom prst="rect">
            <a:avLst/>
          </a:prstGeom>
          <a:noFill/>
        </p:spPr>
        <p:txBody>
          <a:bodyPr wrap="square" rtlCol="0">
            <a:spAutoFit/>
          </a:bodyPr>
          <a:lstStyle/>
          <a:p>
            <a:r>
              <a:rPr lang="en-US" sz="1200" b="1" spc="100" dirty="0" smtClean="0">
                <a:solidFill>
                  <a:schemeClr val="tx2"/>
                </a:solidFill>
              </a:rPr>
              <a:t>AMPLIFIED CONNECT EXAMPLES</a:t>
            </a:r>
            <a:endParaRPr lang="en-US" sz="1200" b="1" spc="100" dirty="0">
              <a:solidFill>
                <a:schemeClr val="tx2"/>
              </a:solidFill>
            </a:endParaRPr>
          </a:p>
        </p:txBody>
      </p:sp>
      <p:sp>
        <p:nvSpPr>
          <p:cNvPr id="13" name="TextBox 12"/>
          <p:cNvSpPr txBox="1"/>
          <p:nvPr/>
        </p:nvSpPr>
        <p:spPr>
          <a:xfrm>
            <a:off x="9430366" y="5425030"/>
            <a:ext cx="2870200" cy="369332"/>
          </a:xfrm>
          <a:prstGeom prst="rect">
            <a:avLst/>
          </a:prstGeom>
          <a:noFill/>
        </p:spPr>
        <p:txBody>
          <a:bodyPr wrap="square" rtlCol="0">
            <a:spAutoFit/>
          </a:bodyPr>
          <a:lstStyle/>
          <a:p>
            <a:r>
              <a:rPr lang="en-US" dirty="0" smtClean="0"/>
              <a:t>Article Video</a:t>
            </a:r>
            <a:endParaRPr lang="en-US" dirty="0"/>
          </a:p>
        </p:txBody>
      </p:sp>
      <p:sp>
        <p:nvSpPr>
          <p:cNvPr id="22" name="TextBox 21"/>
          <p:cNvSpPr txBox="1"/>
          <p:nvPr/>
        </p:nvSpPr>
        <p:spPr>
          <a:xfrm>
            <a:off x="1149350" y="5562600"/>
            <a:ext cx="2870200" cy="369332"/>
          </a:xfrm>
          <a:prstGeom prst="rect">
            <a:avLst/>
          </a:prstGeom>
          <a:noFill/>
        </p:spPr>
        <p:txBody>
          <a:bodyPr wrap="square" rtlCol="0">
            <a:spAutoFit/>
          </a:bodyPr>
          <a:lstStyle/>
          <a:p>
            <a:r>
              <a:rPr lang="en-US" dirty="0" smtClean="0"/>
              <a:t>Article Story Level</a:t>
            </a:r>
            <a:endParaRPr lang="en-US" dirty="0"/>
          </a:p>
        </p:txBody>
      </p:sp>
      <p:sp>
        <p:nvSpPr>
          <p:cNvPr id="24" name="TextBox 23"/>
          <p:cNvSpPr txBox="1"/>
          <p:nvPr/>
        </p:nvSpPr>
        <p:spPr>
          <a:xfrm>
            <a:off x="9582766" y="5577430"/>
            <a:ext cx="2870200" cy="369332"/>
          </a:xfrm>
          <a:prstGeom prst="rect">
            <a:avLst/>
          </a:prstGeom>
          <a:noFill/>
        </p:spPr>
        <p:txBody>
          <a:bodyPr wrap="square" rtlCol="0">
            <a:spAutoFit/>
          </a:bodyPr>
          <a:lstStyle/>
          <a:p>
            <a:r>
              <a:rPr lang="en-US" dirty="0" smtClean="0"/>
              <a:t>Article Video</a:t>
            </a:r>
            <a:endParaRPr lang="en-US" dirty="0"/>
          </a:p>
        </p:txBody>
      </p:sp>
      <p:grpSp>
        <p:nvGrpSpPr>
          <p:cNvPr id="7" name="Group 6"/>
          <p:cNvGrpSpPr/>
          <p:nvPr/>
        </p:nvGrpSpPr>
        <p:grpSpPr>
          <a:xfrm>
            <a:off x="651680" y="740569"/>
            <a:ext cx="7831116" cy="4148138"/>
            <a:chOff x="606425" y="740569"/>
            <a:chExt cx="7831116" cy="4148138"/>
          </a:xfrm>
        </p:grpSpPr>
        <p:pic>
          <p:nvPicPr>
            <p:cNvPr id="4" name="Picture 3"/>
            <p:cNvPicPr>
              <a:picLocks noChangeAspect="1"/>
            </p:cNvPicPr>
            <p:nvPr/>
          </p:nvPicPr>
          <p:blipFill>
            <a:blip r:embed="rId2"/>
            <a:stretch>
              <a:fillRect/>
            </a:stretch>
          </p:blipFill>
          <p:spPr>
            <a:xfrm>
              <a:off x="606425" y="740569"/>
              <a:ext cx="2006190" cy="4148138"/>
            </a:xfrm>
            <a:prstGeom prst="rect">
              <a:avLst/>
            </a:prstGeom>
          </p:spPr>
        </p:pic>
        <p:pic>
          <p:nvPicPr>
            <p:cNvPr id="5" name="Picture 4"/>
            <p:cNvPicPr>
              <a:picLocks noChangeAspect="1"/>
            </p:cNvPicPr>
            <p:nvPr/>
          </p:nvPicPr>
          <p:blipFill>
            <a:blip r:embed="rId3"/>
            <a:stretch>
              <a:fillRect/>
            </a:stretch>
          </p:blipFill>
          <p:spPr>
            <a:xfrm>
              <a:off x="3348831" y="740569"/>
              <a:ext cx="1954645" cy="4148138"/>
            </a:xfrm>
            <a:prstGeom prst="rect">
              <a:avLst/>
            </a:prstGeom>
          </p:spPr>
        </p:pic>
        <p:pic>
          <p:nvPicPr>
            <p:cNvPr id="6" name="Picture 5"/>
            <p:cNvPicPr>
              <a:picLocks noChangeAspect="1"/>
            </p:cNvPicPr>
            <p:nvPr/>
          </p:nvPicPr>
          <p:blipFill>
            <a:blip r:embed="rId4"/>
            <a:stretch>
              <a:fillRect/>
            </a:stretch>
          </p:blipFill>
          <p:spPr>
            <a:xfrm>
              <a:off x="6039692" y="762903"/>
              <a:ext cx="2397849" cy="4125804"/>
            </a:xfrm>
            <a:prstGeom prst="rect">
              <a:avLst/>
            </a:prstGeom>
          </p:spPr>
        </p:pic>
      </p:grpSp>
    </p:spTree>
    <p:extLst>
      <p:ext uri="{BB962C8B-B14F-4D97-AF65-F5344CB8AC3E}">
        <p14:creationId xmlns:p14="http://schemas.microsoft.com/office/powerpoint/2010/main" val="996711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831" y="3407999"/>
            <a:ext cx="1788090" cy="533764"/>
          </a:xfrm>
          <a:prstGeom prst="rect">
            <a:avLst/>
          </a:prstGeom>
        </p:spPr>
      </p:pic>
      <p:sp>
        <p:nvSpPr>
          <p:cNvPr id="2" name="Title 1"/>
          <p:cNvSpPr>
            <a:spLocks noGrp="1"/>
          </p:cNvSpPr>
          <p:nvPr>
            <p:ph type="title" idx="4294967295"/>
          </p:nvPr>
        </p:nvSpPr>
        <p:spPr>
          <a:xfrm>
            <a:off x="529430" y="1807369"/>
            <a:ext cx="3124200" cy="993775"/>
          </a:xfrm>
        </p:spPr>
        <p:txBody>
          <a:bodyPr>
            <a:noAutofit/>
          </a:bodyPr>
          <a:lstStyle/>
          <a:p>
            <a:pPr>
              <a:lnSpc>
                <a:spcPct val="114000"/>
              </a:lnSpc>
            </a:pPr>
            <a:r>
              <a:rPr lang="en-US" sz="2800" b="1" dirty="0" smtClean="0">
                <a:solidFill>
                  <a:schemeClr val="bg1"/>
                </a:solidFill>
              </a:rPr>
              <a:t>AGRICULTURE</a:t>
            </a:r>
            <a:br>
              <a:rPr lang="en-US" sz="2800" b="1" dirty="0" smtClean="0">
                <a:solidFill>
                  <a:schemeClr val="bg1"/>
                </a:solidFill>
              </a:rPr>
            </a:br>
            <a:r>
              <a:rPr lang="en-US" sz="2800" dirty="0">
                <a:solidFill>
                  <a:schemeClr val="bg1"/>
                </a:solidFill>
              </a:rPr>
              <a:t>MARKETING</a:t>
            </a:r>
            <a:endParaRPr lang="en-US" sz="2800" b="1" dirty="0">
              <a:solidFill>
                <a:schemeClr val="bg1"/>
              </a:solidFill>
            </a:endParaRPr>
          </a:p>
        </p:txBody>
      </p:sp>
      <p:sp>
        <p:nvSpPr>
          <p:cNvPr id="20" name="TextBox 19"/>
          <p:cNvSpPr txBox="1"/>
          <p:nvPr/>
        </p:nvSpPr>
        <p:spPr>
          <a:xfrm>
            <a:off x="3958431" y="816769"/>
            <a:ext cx="4191000" cy="3414012"/>
          </a:xfrm>
          <a:prstGeom prst="rect">
            <a:avLst/>
          </a:prstGeom>
          <a:noFill/>
        </p:spPr>
        <p:txBody>
          <a:bodyPr wrap="square" rtlCol="0">
            <a:spAutoFit/>
          </a:bodyPr>
          <a:lstStyle/>
          <a:p>
            <a:r>
              <a:rPr lang="en-US" sz="1199" dirty="0" smtClean="0">
                <a:latin typeface="Century Gothic" panose="020B0502020202020204" pitchFamily="34" charset="0"/>
              </a:rPr>
              <a:t>Amplified Ag is a division of Amplified Digital Agency, focused on strategic marketing and advertising for clients in the agriculture industry. Our team takes a holistic approach to media planning, execution, and optimization and is focused on driving real results. Your company’s success is our top priority. We take the time to listen to your goals and objectives so that we fully understand your needs – after all agriculture is not just a job, it’s a lifestyle. We offer a wide range of solutions including, but not limited to: </a:t>
            </a:r>
            <a:endParaRPr lang="en-US" sz="1199" dirty="0">
              <a:latin typeface="Century Gothic" panose="020B0502020202020204" pitchFamily="34" charset="0"/>
            </a:endParaRPr>
          </a:p>
          <a:p>
            <a:pPr marL="228600" indent="-228600">
              <a:buFont typeface="Arial" panose="020B0604020202020204" pitchFamily="34" charset="0"/>
              <a:buChar char="•"/>
            </a:pPr>
            <a:endParaRPr lang="en-US" sz="1199" dirty="0" smtClean="0">
              <a:latin typeface="Century Gothic" panose="020B0502020202020204" pitchFamily="34" charset="0"/>
            </a:endParaRPr>
          </a:p>
          <a:p>
            <a:pPr marL="228600" indent="-228600">
              <a:buFont typeface="Arial" panose="020B0604020202020204" pitchFamily="34" charset="0"/>
              <a:buChar char="•"/>
            </a:pPr>
            <a:r>
              <a:rPr lang="en-US" sz="1199" dirty="0" smtClean="0">
                <a:latin typeface="Century Gothic" panose="020B0502020202020204" pitchFamily="34" charset="0"/>
              </a:rPr>
              <a:t>Strategic Media Planning</a:t>
            </a:r>
          </a:p>
          <a:p>
            <a:pPr marL="228600" indent="-228600">
              <a:buFont typeface="Arial" panose="020B0604020202020204" pitchFamily="34" charset="0"/>
              <a:buChar char="•"/>
            </a:pPr>
            <a:r>
              <a:rPr lang="en-US" sz="1199" dirty="0" smtClean="0">
                <a:latin typeface="Century Gothic" panose="020B0502020202020204" pitchFamily="34" charset="0"/>
              </a:rPr>
              <a:t>1</a:t>
            </a:r>
            <a:r>
              <a:rPr lang="en-US" sz="1199" baseline="30000" dirty="0" smtClean="0">
                <a:latin typeface="Century Gothic" panose="020B0502020202020204" pitchFamily="34" charset="0"/>
              </a:rPr>
              <a:t>st</a:t>
            </a:r>
            <a:r>
              <a:rPr lang="en-US" sz="1199" dirty="0" smtClean="0">
                <a:latin typeface="Century Gothic" panose="020B0502020202020204" pitchFamily="34" charset="0"/>
              </a:rPr>
              <a:t> &amp; 3</a:t>
            </a:r>
            <a:r>
              <a:rPr lang="en-US" sz="1199" baseline="30000" dirty="0" smtClean="0">
                <a:latin typeface="Century Gothic" panose="020B0502020202020204" pitchFamily="34" charset="0"/>
              </a:rPr>
              <a:t>rd</a:t>
            </a:r>
            <a:r>
              <a:rPr lang="en-US" sz="1199" dirty="0" smtClean="0">
                <a:latin typeface="Century Gothic" panose="020B0502020202020204" pitchFamily="34" charset="0"/>
              </a:rPr>
              <a:t> Party Data Analysis</a:t>
            </a:r>
          </a:p>
          <a:p>
            <a:pPr marL="228600" indent="-228600">
              <a:buFont typeface="Arial" panose="020B0604020202020204" pitchFamily="34" charset="0"/>
              <a:buChar char="•"/>
            </a:pPr>
            <a:r>
              <a:rPr lang="en-US" sz="1199" dirty="0" smtClean="0">
                <a:latin typeface="Century Gothic" panose="020B0502020202020204" pitchFamily="34" charset="0"/>
              </a:rPr>
              <a:t>Paid Media</a:t>
            </a:r>
          </a:p>
          <a:p>
            <a:pPr marL="228600" indent="-228600">
              <a:buFont typeface="Arial" panose="020B0604020202020204" pitchFamily="34" charset="0"/>
              <a:buChar char="•"/>
            </a:pPr>
            <a:r>
              <a:rPr lang="en-US" sz="1199" dirty="0" smtClean="0">
                <a:latin typeface="Century Gothic" panose="020B0502020202020204" pitchFamily="34" charset="0"/>
              </a:rPr>
              <a:t>Paid Search &amp; Search Engine Optimization</a:t>
            </a:r>
          </a:p>
          <a:p>
            <a:pPr marL="228600" indent="-228600">
              <a:buFont typeface="Arial" panose="020B0604020202020204" pitchFamily="34" charset="0"/>
              <a:buChar char="•"/>
            </a:pPr>
            <a:r>
              <a:rPr lang="en-US" sz="1199" dirty="0" smtClean="0">
                <a:latin typeface="Century Gothic" panose="020B0502020202020204" pitchFamily="34" charset="0"/>
              </a:rPr>
              <a:t>Website Development</a:t>
            </a:r>
          </a:p>
          <a:p>
            <a:pPr marL="228600" indent="-228600">
              <a:buFont typeface="Arial" panose="020B0604020202020204" pitchFamily="34" charset="0"/>
              <a:buChar char="•"/>
            </a:pPr>
            <a:r>
              <a:rPr lang="en-US" sz="1199" dirty="0" smtClean="0">
                <a:latin typeface="Century Gothic" panose="020B0502020202020204" pitchFamily="34" charset="0"/>
              </a:rPr>
              <a:t>Social &amp; Reputation Management</a:t>
            </a:r>
          </a:p>
          <a:p>
            <a:pPr marL="228600" indent="-228600">
              <a:buFont typeface="Arial" panose="020B0604020202020204" pitchFamily="34" charset="0"/>
              <a:buChar char="•"/>
            </a:pPr>
            <a:r>
              <a:rPr lang="en-US" sz="1199" dirty="0" smtClean="0">
                <a:latin typeface="Century Gothic" panose="020B0502020202020204" pitchFamily="34" charset="0"/>
              </a:rPr>
              <a:t>In-depth Analytics &amp; Reporting</a:t>
            </a:r>
          </a:p>
        </p:txBody>
      </p:sp>
    </p:spTree>
    <p:extLst>
      <p:ext uri="{BB962C8B-B14F-4D97-AF65-F5344CB8AC3E}">
        <p14:creationId xmlns:p14="http://schemas.microsoft.com/office/powerpoint/2010/main" val="14801238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341" y="3493294"/>
            <a:ext cx="1940490" cy="4484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29430" y="1807369"/>
            <a:ext cx="3124200" cy="993775"/>
          </a:xfrm>
        </p:spPr>
        <p:txBody>
          <a:bodyPr>
            <a:noAutofit/>
          </a:bodyPr>
          <a:lstStyle/>
          <a:p>
            <a:pPr>
              <a:lnSpc>
                <a:spcPct val="114000"/>
              </a:lnSpc>
            </a:pPr>
            <a:r>
              <a:rPr lang="en-US" sz="2800" dirty="0" smtClean="0">
                <a:solidFill>
                  <a:schemeClr val="bg1"/>
                </a:solidFill>
              </a:rPr>
              <a:t>FULL CIRCLE</a:t>
            </a:r>
            <a:br>
              <a:rPr lang="en-US" sz="2800" dirty="0" smtClean="0">
                <a:solidFill>
                  <a:schemeClr val="bg1"/>
                </a:solidFill>
              </a:rPr>
            </a:br>
            <a:r>
              <a:rPr lang="en-US" sz="2800" b="1" dirty="0" smtClean="0">
                <a:solidFill>
                  <a:schemeClr val="bg1"/>
                </a:solidFill>
              </a:rPr>
              <a:t>STRATEGY</a:t>
            </a:r>
            <a:endParaRPr lang="en-US" sz="2800" b="1" dirty="0">
              <a:solidFill>
                <a:schemeClr val="bg1"/>
              </a:solidFill>
            </a:endParaRPr>
          </a:p>
        </p:txBody>
      </p:sp>
      <p:sp>
        <p:nvSpPr>
          <p:cNvPr id="20" name="TextBox 19"/>
          <p:cNvSpPr txBox="1"/>
          <p:nvPr/>
        </p:nvSpPr>
        <p:spPr>
          <a:xfrm>
            <a:off x="3958431" y="740569"/>
            <a:ext cx="4419600" cy="3783087"/>
          </a:xfrm>
          <a:prstGeom prst="rect">
            <a:avLst/>
          </a:prstGeom>
          <a:noFill/>
        </p:spPr>
        <p:txBody>
          <a:bodyPr wrap="square" rtlCol="0">
            <a:spAutoFit/>
          </a:bodyPr>
          <a:lstStyle/>
          <a:p>
            <a:r>
              <a:rPr lang="en-US" sz="1199" dirty="0" smtClean="0">
                <a:latin typeface="Century Gothic" panose="020B0502020202020204" pitchFamily="34" charset="0"/>
              </a:rPr>
              <a:t>Amplified Full Circle specializes in digital and traditional marketing, advertising, website development, and more</a:t>
            </a:r>
            <a:r>
              <a:rPr lang="en-US" sz="1199" smtClean="0">
                <a:latin typeface="Century Gothic" panose="020B0502020202020204" pitchFamily="34" charset="0"/>
              </a:rPr>
              <a:t>. With an expertise in compliances across several industries to ensure clients </a:t>
            </a:r>
            <a:r>
              <a:rPr lang="en-US" sz="1199" dirty="0" smtClean="0">
                <a:latin typeface="Century Gothic" panose="020B0502020202020204" pitchFamily="34" charset="0"/>
              </a:rPr>
              <a:t>can leverage traditional and emerging marketing </a:t>
            </a:r>
            <a:r>
              <a:rPr lang="en-US" sz="1199" smtClean="0">
                <a:latin typeface="Century Gothic" panose="020B0502020202020204" pitchFamily="34" charset="0"/>
              </a:rPr>
              <a:t>tactics effectively, when </a:t>
            </a:r>
            <a:r>
              <a:rPr lang="en-US" sz="1199" dirty="0" smtClean="0">
                <a:latin typeface="Century Gothic" panose="020B0502020202020204" pitchFamily="34" charset="0"/>
              </a:rPr>
              <a:t>working with Amplified Full Circle, you’ll have a strategic partner that fully understands today’s consumers and the marketing tactics that engage them</a:t>
            </a:r>
            <a:r>
              <a:rPr lang="en-US" sz="1199" smtClean="0">
                <a:latin typeface="Century Gothic" panose="020B0502020202020204" pitchFamily="34" charset="0"/>
              </a:rPr>
              <a:t>. </a:t>
            </a:r>
            <a:br>
              <a:rPr lang="en-US" sz="1199" smtClean="0">
                <a:latin typeface="Century Gothic" panose="020B0502020202020204" pitchFamily="34" charset="0"/>
              </a:rPr>
            </a:br>
            <a:r>
              <a:rPr lang="en-US" sz="1199" smtClean="0">
                <a:latin typeface="Century Gothic" panose="020B0502020202020204" pitchFamily="34" charset="0"/>
              </a:rPr>
              <a:t>Amplified Full Circle offers</a:t>
            </a:r>
            <a:r>
              <a:rPr lang="en-US" sz="1199" dirty="0">
                <a:latin typeface="Century Gothic" panose="020B0502020202020204" pitchFamily="34" charset="0"/>
              </a:rPr>
              <a:t>: </a:t>
            </a:r>
          </a:p>
          <a:p>
            <a:endParaRPr lang="en-US" sz="1199" dirty="0">
              <a:latin typeface="Century Gothic" panose="020B0502020202020204" pitchFamily="34" charset="0"/>
            </a:endParaRPr>
          </a:p>
          <a:p>
            <a:pPr marL="228600" indent="-228600">
              <a:buFont typeface="Arial" panose="020B0604020202020204" pitchFamily="34" charset="0"/>
              <a:buChar char="•"/>
            </a:pPr>
            <a:r>
              <a:rPr lang="en-US" sz="1199" dirty="0">
                <a:latin typeface="Century Gothic" panose="020B0502020202020204" pitchFamily="34" charset="0"/>
              </a:rPr>
              <a:t>Oversight and Management of All Marketing</a:t>
            </a:r>
          </a:p>
          <a:p>
            <a:pPr marL="228600" indent="-228600">
              <a:buFont typeface="Arial" panose="020B0604020202020204" pitchFamily="34" charset="0"/>
              <a:buChar char="•"/>
            </a:pPr>
            <a:r>
              <a:rPr lang="en-US" sz="1199" dirty="0" smtClean="0">
                <a:latin typeface="Century Gothic" panose="020B0502020202020204" pitchFamily="34" charset="0"/>
              </a:rPr>
              <a:t>Branding, Collateral, &amp; Design</a:t>
            </a:r>
          </a:p>
          <a:p>
            <a:pPr marL="228600" indent="-228600">
              <a:buFont typeface="Arial" panose="020B0604020202020204" pitchFamily="34" charset="0"/>
              <a:buChar char="•"/>
            </a:pPr>
            <a:r>
              <a:rPr lang="en-US" sz="1199" dirty="0" smtClean="0">
                <a:latin typeface="Century Gothic" panose="020B0502020202020204" pitchFamily="34" charset="0"/>
              </a:rPr>
              <a:t>Direct Mail</a:t>
            </a:r>
          </a:p>
          <a:p>
            <a:pPr marL="228600" indent="-228600">
              <a:buFont typeface="Arial" panose="020B0604020202020204" pitchFamily="34" charset="0"/>
              <a:buChar char="•"/>
            </a:pPr>
            <a:r>
              <a:rPr lang="en-US" sz="1199" dirty="0" smtClean="0">
                <a:latin typeface="Century Gothic" panose="020B0502020202020204" pitchFamily="34" charset="0"/>
              </a:rPr>
              <a:t>Public Relations</a:t>
            </a:r>
          </a:p>
          <a:p>
            <a:pPr marL="228600" indent="-228600">
              <a:buFont typeface="Arial" panose="020B0604020202020204" pitchFamily="34" charset="0"/>
              <a:buChar char="•"/>
            </a:pPr>
            <a:r>
              <a:rPr lang="en-US" sz="1199" dirty="0" smtClean="0">
                <a:latin typeface="Century Gothic" panose="020B0502020202020204" pitchFamily="34" charset="0"/>
              </a:rPr>
              <a:t>Event Management</a:t>
            </a:r>
          </a:p>
          <a:p>
            <a:pPr marL="228600" indent="-228600">
              <a:buFont typeface="Arial" panose="020B0604020202020204" pitchFamily="34" charset="0"/>
              <a:buChar char="•"/>
            </a:pPr>
            <a:r>
              <a:rPr lang="en-US" sz="1199" dirty="0" smtClean="0">
                <a:latin typeface="Century Gothic" panose="020B0502020202020204" pitchFamily="34" charset="0"/>
              </a:rPr>
              <a:t>Print</a:t>
            </a:r>
          </a:p>
          <a:p>
            <a:pPr marL="228600" indent="-228600">
              <a:buFont typeface="Arial" panose="020B0604020202020204" pitchFamily="34" charset="0"/>
              <a:buChar char="•"/>
            </a:pPr>
            <a:r>
              <a:rPr lang="en-US" sz="1199" dirty="0" smtClean="0">
                <a:latin typeface="Century Gothic" panose="020B0502020202020204" pitchFamily="34" charset="0"/>
              </a:rPr>
              <a:t>Radio</a:t>
            </a:r>
          </a:p>
          <a:p>
            <a:pPr marL="228600" indent="-228600">
              <a:buFont typeface="Arial" panose="020B0604020202020204" pitchFamily="34" charset="0"/>
              <a:buChar char="•"/>
            </a:pPr>
            <a:r>
              <a:rPr lang="en-US" sz="1199" dirty="0" smtClean="0">
                <a:latin typeface="Century Gothic" panose="020B0502020202020204" pitchFamily="34" charset="0"/>
              </a:rPr>
              <a:t>Television</a:t>
            </a:r>
          </a:p>
          <a:p>
            <a:pPr marL="228600" indent="-228600">
              <a:buFont typeface="Arial" panose="020B0604020202020204" pitchFamily="34" charset="0"/>
              <a:buChar char="•"/>
            </a:pPr>
            <a:r>
              <a:rPr lang="en-US" sz="1199" dirty="0" smtClean="0">
                <a:latin typeface="Century Gothic" panose="020B0502020202020204" pitchFamily="34" charset="0"/>
              </a:rPr>
              <a:t>Digital Media</a:t>
            </a:r>
          </a:p>
          <a:p>
            <a:pPr marL="228600" indent="-228600">
              <a:buFont typeface="Arial" panose="020B0604020202020204" pitchFamily="34" charset="0"/>
              <a:buChar char="•"/>
            </a:pPr>
            <a:r>
              <a:rPr lang="en-US" sz="1199" dirty="0" smtClean="0">
                <a:latin typeface="Century Gothic" panose="020B0502020202020204" pitchFamily="34" charset="0"/>
              </a:rPr>
              <a:t>Video Production</a:t>
            </a:r>
          </a:p>
        </p:txBody>
      </p:sp>
    </p:spTree>
    <p:extLst>
      <p:ext uri="{BB962C8B-B14F-4D97-AF65-F5344CB8AC3E}">
        <p14:creationId xmlns:p14="http://schemas.microsoft.com/office/powerpoint/2010/main" val="13825744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813" y="3490428"/>
            <a:ext cx="1887524"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29430" y="1807369"/>
            <a:ext cx="3124200" cy="993775"/>
          </a:xfrm>
        </p:spPr>
        <p:txBody>
          <a:bodyPr>
            <a:noAutofit/>
          </a:bodyPr>
          <a:lstStyle/>
          <a:p>
            <a:pPr>
              <a:lnSpc>
                <a:spcPct val="114000"/>
              </a:lnSpc>
            </a:pPr>
            <a:r>
              <a:rPr lang="en-US" sz="2800" b="1" dirty="0" smtClean="0">
                <a:solidFill>
                  <a:schemeClr val="bg1"/>
                </a:solidFill>
              </a:rPr>
              <a:t>AUTOMOTIVE</a:t>
            </a:r>
            <a:br>
              <a:rPr lang="en-US" sz="2800" b="1" dirty="0" smtClean="0">
                <a:solidFill>
                  <a:schemeClr val="bg1"/>
                </a:solidFill>
              </a:rPr>
            </a:br>
            <a:r>
              <a:rPr lang="en-US" sz="2800" dirty="0" smtClean="0">
                <a:solidFill>
                  <a:schemeClr val="bg1"/>
                </a:solidFill>
              </a:rPr>
              <a:t>MARKETING SPECIALISTS</a:t>
            </a:r>
            <a:endParaRPr lang="en-US" sz="2800" b="1" dirty="0">
              <a:solidFill>
                <a:schemeClr val="bg1"/>
              </a:solidFill>
            </a:endParaRPr>
          </a:p>
        </p:txBody>
      </p:sp>
      <p:sp>
        <p:nvSpPr>
          <p:cNvPr id="20" name="TextBox 19"/>
          <p:cNvSpPr txBox="1"/>
          <p:nvPr/>
        </p:nvSpPr>
        <p:spPr>
          <a:xfrm>
            <a:off x="3958431" y="953838"/>
            <a:ext cx="4572000" cy="3414012"/>
          </a:xfrm>
          <a:prstGeom prst="rect">
            <a:avLst/>
          </a:prstGeom>
          <a:noFill/>
        </p:spPr>
        <p:txBody>
          <a:bodyPr wrap="square" rtlCol="0">
            <a:spAutoFit/>
          </a:bodyPr>
          <a:lstStyle/>
          <a:p>
            <a:r>
              <a:rPr lang="en-US" sz="1199" dirty="0" smtClean="0">
                <a:latin typeface="Century Gothic" panose="020B0502020202020204" pitchFamily="34" charset="0"/>
              </a:rPr>
              <a:t>Sunny Media </a:t>
            </a:r>
            <a:r>
              <a:rPr lang="en-US" sz="1199" smtClean="0">
                <a:latin typeface="Century Gothic" panose="020B0502020202020204" pitchFamily="34" charset="0"/>
              </a:rPr>
              <a:t>is a </a:t>
            </a:r>
            <a:r>
              <a:rPr lang="en-US" sz="1199">
                <a:latin typeface="Century Gothic" panose="020B0502020202020204" pitchFamily="34" charset="0"/>
              </a:rPr>
              <a:t>Lee Enterprises </a:t>
            </a:r>
            <a:r>
              <a:rPr lang="en-US" sz="1199" smtClean="0">
                <a:latin typeface="Century Gothic" panose="020B0502020202020204" pitchFamily="34" charset="0"/>
              </a:rPr>
              <a:t>full </a:t>
            </a:r>
            <a:r>
              <a:rPr lang="en-US" sz="1199" dirty="0" smtClean="0">
                <a:latin typeface="Century Gothic" panose="020B0502020202020204" pitchFamily="34" charset="0"/>
              </a:rPr>
              <a:t>service automotive </a:t>
            </a:r>
            <a:r>
              <a:rPr lang="en-US" sz="1199" smtClean="0">
                <a:latin typeface="Century Gothic" panose="020B0502020202020204" pitchFamily="34" charset="0"/>
              </a:rPr>
              <a:t>marketing agency striving </a:t>
            </a:r>
            <a:r>
              <a:rPr lang="en-US" sz="1199" dirty="0" smtClean="0">
                <a:latin typeface="Century Gothic" panose="020B0502020202020204" pitchFamily="34" charset="0"/>
              </a:rPr>
              <a:t>to help dealerships save money and time, while improving results. </a:t>
            </a:r>
            <a:r>
              <a:rPr lang="en-US" sz="1199" smtClean="0">
                <a:latin typeface="Century Gothic" panose="020B0502020202020204" pitchFamily="34" charset="0"/>
              </a:rPr>
              <a:t>Sunny Media specializes </a:t>
            </a:r>
            <a:r>
              <a:rPr lang="en-US" sz="1199" dirty="0" smtClean="0">
                <a:latin typeface="Century Gothic" panose="020B0502020202020204" pitchFamily="34" charset="0"/>
              </a:rPr>
              <a:t>in digital and </a:t>
            </a:r>
            <a:r>
              <a:rPr lang="en-US" sz="1199" smtClean="0">
                <a:latin typeface="Century Gothic" panose="020B0502020202020204" pitchFamily="34" charset="0"/>
              </a:rPr>
              <a:t>traditional marketing, with an expertise </a:t>
            </a:r>
            <a:r>
              <a:rPr lang="en-US" sz="1199" dirty="0" smtClean="0">
                <a:latin typeface="Century Gothic" panose="020B0502020202020204" pitchFamily="34" charset="0"/>
              </a:rPr>
              <a:t>in OEM co-op program </a:t>
            </a:r>
            <a:r>
              <a:rPr lang="en-US" sz="1199" smtClean="0">
                <a:latin typeface="Century Gothic" panose="020B0502020202020204" pitchFamily="34" charset="0"/>
              </a:rPr>
              <a:t>compliance to ensure dealership </a:t>
            </a:r>
            <a:r>
              <a:rPr lang="en-US" sz="1199" dirty="0" smtClean="0">
                <a:latin typeface="Century Gothic" panose="020B0502020202020204" pitchFamily="34" charset="0"/>
              </a:rPr>
              <a:t>clients get the most out of their co-op programs</a:t>
            </a:r>
            <a:r>
              <a:rPr lang="en-US" sz="1199" smtClean="0">
                <a:latin typeface="Century Gothic" panose="020B0502020202020204" pitchFamily="34" charset="0"/>
              </a:rPr>
              <a:t>. </a:t>
            </a:r>
            <a:br>
              <a:rPr lang="en-US" sz="1199" smtClean="0">
                <a:latin typeface="Century Gothic" panose="020B0502020202020204" pitchFamily="34" charset="0"/>
              </a:rPr>
            </a:br>
            <a:r>
              <a:rPr lang="en-US" sz="1199" smtClean="0">
                <a:latin typeface="Century Gothic" panose="020B0502020202020204" pitchFamily="34" charset="0"/>
              </a:rPr>
              <a:t>Sunny Media </a:t>
            </a:r>
            <a:r>
              <a:rPr lang="en-US" sz="1199" dirty="0" smtClean="0">
                <a:latin typeface="Century Gothic" panose="020B0502020202020204" pitchFamily="34" charset="0"/>
              </a:rPr>
              <a:t>offers: </a:t>
            </a:r>
          </a:p>
          <a:p>
            <a:endParaRPr lang="en-US" sz="1199" dirty="0">
              <a:latin typeface="Century Gothic" panose="020B0502020202020204" pitchFamily="34" charset="0"/>
            </a:endParaRPr>
          </a:p>
          <a:p>
            <a:pPr marL="228600" indent="-228600">
              <a:buFont typeface="Arial" panose="020B0604020202020204" pitchFamily="34" charset="0"/>
              <a:buChar char="•"/>
            </a:pPr>
            <a:r>
              <a:rPr lang="en-US" sz="1199" dirty="0" smtClean="0">
                <a:latin typeface="Century Gothic" panose="020B0502020202020204" pitchFamily="34" charset="0"/>
              </a:rPr>
              <a:t>Oversight and Management of All Marketing</a:t>
            </a:r>
          </a:p>
          <a:p>
            <a:pPr marL="228600" indent="-228600">
              <a:buFont typeface="Arial" panose="020B0604020202020204" pitchFamily="34" charset="0"/>
              <a:buChar char="•"/>
            </a:pPr>
            <a:r>
              <a:rPr lang="en-US" sz="1199" dirty="0" smtClean="0">
                <a:latin typeface="Century Gothic" panose="020B0502020202020204" pitchFamily="34" charset="0"/>
              </a:rPr>
              <a:t>Branding, Collateral, &amp; Design</a:t>
            </a:r>
          </a:p>
          <a:p>
            <a:pPr marL="228600" indent="-228600">
              <a:buFont typeface="Arial" panose="020B0604020202020204" pitchFamily="34" charset="0"/>
              <a:buChar char="•"/>
            </a:pPr>
            <a:r>
              <a:rPr lang="en-US" sz="1199" dirty="0" smtClean="0">
                <a:latin typeface="Century Gothic" panose="020B0502020202020204" pitchFamily="34" charset="0"/>
              </a:rPr>
              <a:t>Direct Mail</a:t>
            </a:r>
          </a:p>
          <a:p>
            <a:pPr marL="228600" indent="-228600">
              <a:buFont typeface="Arial" panose="020B0604020202020204" pitchFamily="34" charset="0"/>
              <a:buChar char="•"/>
            </a:pPr>
            <a:r>
              <a:rPr lang="en-US" sz="1199" dirty="0" smtClean="0">
                <a:latin typeface="Century Gothic" panose="020B0502020202020204" pitchFamily="34" charset="0"/>
              </a:rPr>
              <a:t>Public Relations</a:t>
            </a:r>
          </a:p>
          <a:p>
            <a:pPr marL="228600" indent="-228600">
              <a:buFont typeface="Arial" panose="020B0604020202020204" pitchFamily="34" charset="0"/>
              <a:buChar char="•"/>
            </a:pPr>
            <a:r>
              <a:rPr lang="en-US" sz="1199" dirty="0" smtClean="0">
                <a:latin typeface="Century Gothic" panose="020B0502020202020204" pitchFamily="34" charset="0"/>
              </a:rPr>
              <a:t>Event Management</a:t>
            </a:r>
          </a:p>
          <a:p>
            <a:pPr marL="228600" indent="-228600">
              <a:buFont typeface="Arial" panose="020B0604020202020204" pitchFamily="34" charset="0"/>
              <a:buChar char="•"/>
            </a:pPr>
            <a:r>
              <a:rPr lang="en-US" sz="1199" dirty="0" smtClean="0">
                <a:latin typeface="Century Gothic" panose="020B0502020202020204" pitchFamily="34" charset="0"/>
              </a:rPr>
              <a:t>Print</a:t>
            </a:r>
          </a:p>
          <a:p>
            <a:pPr marL="228600" indent="-228600">
              <a:buFont typeface="Arial" panose="020B0604020202020204" pitchFamily="34" charset="0"/>
              <a:buChar char="•"/>
            </a:pPr>
            <a:r>
              <a:rPr lang="en-US" sz="1199" dirty="0" smtClean="0">
                <a:latin typeface="Century Gothic" panose="020B0502020202020204" pitchFamily="34" charset="0"/>
              </a:rPr>
              <a:t>Radio</a:t>
            </a:r>
          </a:p>
          <a:p>
            <a:pPr marL="228600" indent="-228600">
              <a:buFont typeface="Arial" panose="020B0604020202020204" pitchFamily="34" charset="0"/>
              <a:buChar char="•"/>
            </a:pPr>
            <a:r>
              <a:rPr lang="en-US" sz="1199" dirty="0" smtClean="0">
                <a:latin typeface="Century Gothic" panose="020B0502020202020204" pitchFamily="34" charset="0"/>
              </a:rPr>
              <a:t>Television</a:t>
            </a:r>
          </a:p>
          <a:p>
            <a:pPr marL="228600" indent="-228600">
              <a:buFont typeface="Arial" panose="020B0604020202020204" pitchFamily="34" charset="0"/>
              <a:buChar char="•"/>
            </a:pPr>
            <a:r>
              <a:rPr lang="en-US" sz="1199" dirty="0" smtClean="0">
                <a:latin typeface="Century Gothic" panose="020B0502020202020204" pitchFamily="34" charset="0"/>
              </a:rPr>
              <a:t>Digital Media</a:t>
            </a:r>
          </a:p>
          <a:p>
            <a:pPr marL="228600" indent="-228600">
              <a:buFont typeface="Arial" panose="020B0604020202020204" pitchFamily="34" charset="0"/>
              <a:buChar char="•"/>
            </a:pPr>
            <a:r>
              <a:rPr lang="en-US" sz="1199" dirty="0" smtClean="0">
                <a:latin typeface="Century Gothic" panose="020B0502020202020204" pitchFamily="34" charset="0"/>
              </a:rPr>
              <a:t>Video Production</a:t>
            </a:r>
          </a:p>
        </p:txBody>
      </p:sp>
    </p:spTree>
    <p:extLst>
      <p:ext uri="{BB962C8B-B14F-4D97-AF65-F5344CB8AC3E}">
        <p14:creationId xmlns:p14="http://schemas.microsoft.com/office/powerpoint/2010/main" val="19849016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425" y="3256371"/>
            <a:ext cx="1870301" cy="6912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29430" y="1807369"/>
            <a:ext cx="3124200" cy="993775"/>
          </a:xfrm>
        </p:spPr>
        <p:txBody>
          <a:bodyPr>
            <a:noAutofit/>
          </a:bodyPr>
          <a:lstStyle/>
          <a:p>
            <a:pPr>
              <a:lnSpc>
                <a:spcPct val="114000"/>
              </a:lnSpc>
            </a:pPr>
            <a:r>
              <a:rPr lang="en-US" sz="2800" b="1" dirty="0" smtClean="0">
                <a:solidFill>
                  <a:schemeClr val="bg1"/>
                </a:solidFill>
              </a:rPr>
              <a:t>HEALTHCARE</a:t>
            </a:r>
            <a:br>
              <a:rPr lang="en-US" sz="2800" b="1" dirty="0" smtClean="0">
                <a:solidFill>
                  <a:schemeClr val="bg1"/>
                </a:solidFill>
              </a:rPr>
            </a:br>
            <a:r>
              <a:rPr lang="en-US" sz="2800" dirty="0" smtClean="0">
                <a:solidFill>
                  <a:schemeClr val="bg1"/>
                </a:solidFill>
              </a:rPr>
              <a:t>MARKETING SPECIALISTS</a:t>
            </a:r>
            <a:endParaRPr lang="en-US" sz="2800" b="1" dirty="0">
              <a:solidFill>
                <a:schemeClr val="bg1"/>
              </a:solidFill>
            </a:endParaRPr>
          </a:p>
        </p:txBody>
      </p:sp>
      <p:sp>
        <p:nvSpPr>
          <p:cNvPr id="20" name="TextBox 19"/>
          <p:cNvSpPr txBox="1"/>
          <p:nvPr/>
        </p:nvSpPr>
        <p:spPr>
          <a:xfrm>
            <a:off x="3958431" y="953838"/>
            <a:ext cx="4191000" cy="3598549"/>
          </a:xfrm>
          <a:prstGeom prst="rect">
            <a:avLst/>
          </a:prstGeom>
          <a:noFill/>
        </p:spPr>
        <p:txBody>
          <a:bodyPr wrap="square" rtlCol="0">
            <a:spAutoFit/>
          </a:bodyPr>
          <a:lstStyle/>
          <a:p>
            <a:r>
              <a:rPr lang="en-US" sz="1199" dirty="0" err="1" smtClean="0">
                <a:latin typeface="Century Gothic" panose="020B0502020202020204" pitchFamily="34" charset="0"/>
              </a:rPr>
              <a:t>HealthBright</a:t>
            </a:r>
            <a:r>
              <a:rPr lang="en-US" sz="1199" dirty="0" smtClean="0">
                <a:latin typeface="Century Gothic" panose="020B0502020202020204" pitchFamily="34" charset="0"/>
              </a:rPr>
              <a:t> Marketing is a Lee Enterprises agency dedicated to healthcare clients. With expertise in compliance and healthcare marketing</a:t>
            </a:r>
            <a:r>
              <a:rPr lang="en-US" sz="1199" smtClean="0">
                <a:latin typeface="Century Gothic" panose="020B0502020202020204" pitchFamily="34" charset="0"/>
              </a:rPr>
              <a:t>, the HealthBright team </a:t>
            </a:r>
            <a:r>
              <a:rPr lang="en-US" sz="1199" dirty="0" smtClean="0">
                <a:latin typeface="Century Gothic" panose="020B0502020202020204" pitchFamily="34" charset="0"/>
              </a:rPr>
              <a:t>leverages traditional and digital marketing tactics that will best serve clients. Our team has 30+ years of healthcare marketing experience, bringing a wealth of knowledge to your marketing campaign</a:t>
            </a:r>
            <a:r>
              <a:rPr lang="en-US" sz="1199" dirty="0">
                <a:latin typeface="Century Gothic" panose="020B0502020202020204" pitchFamily="34" charset="0"/>
              </a:rPr>
              <a:t>. Our full service agency </a:t>
            </a:r>
            <a:r>
              <a:rPr lang="en-US" sz="1199" dirty="0" smtClean="0">
                <a:latin typeface="Century Gothic" panose="020B0502020202020204" pitchFamily="34" charset="0"/>
              </a:rPr>
              <a:t>offers: </a:t>
            </a:r>
            <a:endParaRPr lang="en-US" sz="1199" dirty="0">
              <a:latin typeface="Century Gothic" panose="020B0502020202020204" pitchFamily="34" charset="0"/>
            </a:endParaRPr>
          </a:p>
          <a:p>
            <a:endParaRPr lang="en-US" sz="1199" dirty="0">
              <a:latin typeface="Century Gothic" panose="020B0502020202020204" pitchFamily="34" charset="0"/>
            </a:endParaRPr>
          </a:p>
          <a:p>
            <a:pPr marL="228600" indent="-228600">
              <a:buFont typeface="Arial" panose="020B0604020202020204" pitchFamily="34" charset="0"/>
              <a:buChar char="•"/>
            </a:pPr>
            <a:r>
              <a:rPr lang="en-US" sz="1199" dirty="0">
                <a:latin typeface="Century Gothic" panose="020B0502020202020204" pitchFamily="34" charset="0"/>
              </a:rPr>
              <a:t>Oversight and </a:t>
            </a:r>
            <a:r>
              <a:rPr lang="en-US" sz="1199" dirty="0" smtClean="0">
                <a:latin typeface="Century Gothic" panose="020B0502020202020204" pitchFamily="34" charset="0"/>
              </a:rPr>
              <a:t>Management of All Marketing</a:t>
            </a:r>
            <a:endParaRPr lang="en-US" sz="1199" dirty="0">
              <a:latin typeface="Century Gothic" panose="020B0502020202020204" pitchFamily="34" charset="0"/>
            </a:endParaRPr>
          </a:p>
          <a:p>
            <a:pPr marL="228600" indent="-228600">
              <a:buFont typeface="Arial" panose="020B0604020202020204" pitchFamily="34" charset="0"/>
              <a:buChar char="•"/>
            </a:pPr>
            <a:r>
              <a:rPr lang="en-US" sz="1199" dirty="0" smtClean="0">
                <a:latin typeface="Century Gothic" panose="020B0502020202020204" pitchFamily="34" charset="0"/>
              </a:rPr>
              <a:t>Branding, Collateral, &amp; Design</a:t>
            </a:r>
          </a:p>
          <a:p>
            <a:pPr marL="228600" indent="-228600">
              <a:buFont typeface="Arial" panose="020B0604020202020204" pitchFamily="34" charset="0"/>
              <a:buChar char="•"/>
            </a:pPr>
            <a:r>
              <a:rPr lang="en-US" sz="1199" dirty="0" smtClean="0">
                <a:latin typeface="Century Gothic" panose="020B0502020202020204" pitchFamily="34" charset="0"/>
              </a:rPr>
              <a:t>Direct Mail</a:t>
            </a:r>
          </a:p>
          <a:p>
            <a:pPr marL="228600" indent="-228600">
              <a:buFont typeface="Arial" panose="020B0604020202020204" pitchFamily="34" charset="0"/>
              <a:buChar char="•"/>
            </a:pPr>
            <a:r>
              <a:rPr lang="en-US" sz="1199" dirty="0" smtClean="0">
                <a:latin typeface="Century Gothic" panose="020B0502020202020204" pitchFamily="34" charset="0"/>
              </a:rPr>
              <a:t>Public Relations</a:t>
            </a:r>
          </a:p>
          <a:p>
            <a:pPr marL="228600" indent="-228600">
              <a:buFont typeface="Arial" panose="020B0604020202020204" pitchFamily="34" charset="0"/>
              <a:buChar char="•"/>
            </a:pPr>
            <a:r>
              <a:rPr lang="en-US" sz="1199" dirty="0" smtClean="0">
                <a:latin typeface="Century Gothic" panose="020B0502020202020204" pitchFamily="34" charset="0"/>
              </a:rPr>
              <a:t>Event Management</a:t>
            </a:r>
          </a:p>
          <a:p>
            <a:pPr marL="228600" indent="-228600">
              <a:buFont typeface="Arial" panose="020B0604020202020204" pitchFamily="34" charset="0"/>
              <a:buChar char="•"/>
            </a:pPr>
            <a:r>
              <a:rPr lang="en-US" sz="1199" dirty="0" smtClean="0">
                <a:latin typeface="Century Gothic" panose="020B0502020202020204" pitchFamily="34" charset="0"/>
              </a:rPr>
              <a:t>Print</a:t>
            </a:r>
          </a:p>
          <a:p>
            <a:pPr marL="228600" indent="-228600">
              <a:buFont typeface="Arial" panose="020B0604020202020204" pitchFamily="34" charset="0"/>
              <a:buChar char="•"/>
            </a:pPr>
            <a:r>
              <a:rPr lang="en-US" sz="1199" dirty="0" smtClean="0">
                <a:latin typeface="Century Gothic" panose="020B0502020202020204" pitchFamily="34" charset="0"/>
              </a:rPr>
              <a:t>Radio</a:t>
            </a:r>
          </a:p>
          <a:p>
            <a:pPr marL="228600" indent="-228600">
              <a:buFont typeface="Arial" panose="020B0604020202020204" pitchFamily="34" charset="0"/>
              <a:buChar char="•"/>
            </a:pPr>
            <a:r>
              <a:rPr lang="en-US" sz="1199" dirty="0" smtClean="0">
                <a:latin typeface="Century Gothic" panose="020B0502020202020204" pitchFamily="34" charset="0"/>
              </a:rPr>
              <a:t>Television</a:t>
            </a:r>
          </a:p>
          <a:p>
            <a:pPr marL="228600" indent="-228600">
              <a:buFont typeface="Arial" panose="020B0604020202020204" pitchFamily="34" charset="0"/>
              <a:buChar char="•"/>
            </a:pPr>
            <a:r>
              <a:rPr lang="en-US" sz="1199" dirty="0" smtClean="0">
                <a:latin typeface="Century Gothic" panose="020B0502020202020204" pitchFamily="34" charset="0"/>
              </a:rPr>
              <a:t>Digital Media</a:t>
            </a:r>
          </a:p>
          <a:p>
            <a:pPr marL="228600" indent="-228600">
              <a:buFont typeface="Arial" panose="020B0604020202020204" pitchFamily="34" charset="0"/>
              <a:buChar char="•"/>
            </a:pPr>
            <a:r>
              <a:rPr lang="en-US" sz="1199" dirty="0" smtClean="0">
                <a:latin typeface="Century Gothic" panose="020B0502020202020204" pitchFamily="34" charset="0"/>
              </a:rPr>
              <a:t>Video Production</a:t>
            </a:r>
          </a:p>
        </p:txBody>
      </p:sp>
    </p:spTree>
    <p:extLst>
      <p:ext uri="{BB962C8B-B14F-4D97-AF65-F5344CB8AC3E}">
        <p14:creationId xmlns:p14="http://schemas.microsoft.com/office/powerpoint/2010/main" val="28866633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9430" y="1807369"/>
            <a:ext cx="3124200" cy="993775"/>
          </a:xfrm>
        </p:spPr>
        <p:txBody>
          <a:bodyPr>
            <a:noAutofit/>
          </a:bodyPr>
          <a:lstStyle/>
          <a:p>
            <a:pPr>
              <a:lnSpc>
                <a:spcPct val="114000"/>
              </a:lnSpc>
            </a:pPr>
            <a:r>
              <a:rPr lang="en-US" sz="2800" b="1" dirty="0" smtClean="0">
                <a:solidFill>
                  <a:schemeClr val="bg1"/>
                </a:solidFill>
              </a:rPr>
              <a:t>BRANDED CONTENT</a:t>
            </a:r>
            <a:endParaRPr lang="en-US" sz="2800" b="1" dirty="0">
              <a:solidFill>
                <a:schemeClr val="bg1"/>
              </a:solidFill>
            </a:endParaRPr>
          </a:p>
        </p:txBody>
      </p:sp>
      <p:sp>
        <p:nvSpPr>
          <p:cNvPr id="20" name="TextBox 19"/>
          <p:cNvSpPr txBox="1"/>
          <p:nvPr/>
        </p:nvSpPr>
        <p:spPr>
          <a:xfrm>
            <a:off x="4013744" y="671552"/>
            <a:ext cx="4191000" cy="3967625"/>
          </a:xfrm>
          <a:prstGeom prst="rect">
            <a:avLst/>
          </a:prstGeom>
          <a:noFill/>
        </p:spPr>
        <p:txBody>
          <a:bodyPr wrap="square" rtlCol="0">
            <a:spAutoFit/>
          </a:bodyPr>
          <a:lstStyle/>
          <a:p>
            <a:r>
              <a:rPr lang="en-US" sz="1199" dirty="0" smtClean="0">
                <a:latin typeface="Century Gothic" panose="020B0502020202020204" pitchFamily="34" charset="0"/>
              </a:rPr>
              <a:t>Branded Content is a type of digital advertising that matches the form and function of the platform on which it appears. When done properly, it provides similar value to the publisher’s audience as the editorial content which is mixed in. </a:t>
            </a:r>
          </a:p>
          <a:p>
            <a:endParaRPr lang="en-US" sz="1199" dirty="0">
              <a:latin typeface="Century Gothic" panose="020B0502020202020204" pitchFamily="34" charset="0"/>
            </a:endParaRPr>
          </a:p>
          <a:p>
            <a:r>
              <a:rPr lang="en-US" sz="1199" dirty="0" smtClean="0">
                <a:latin typeface="Century Gothic" panose="020B0502020202020204" pitchFamily="34" charset="0"/>
              </a:rPr>
              <a:t>Brand Ave. Studios connects your brand with readers across 77+ top tier Lee Enterprise markets through compelling content programs, from concept, to production, to distribution. Through this partnership, we offer a place for branded content featuring your choice of topics. </a:t>
            </a:r>
          </a:p>
          <a:p>
            <a:endParaRPr lang="en-US" sz="1199" dirty="0">
              <a:latin typeface="Century Gothic" panose="020B0502020202020204" pitchFamily="34" charset="0"/>
            </a:endParaRPr>
          </a:p>
          <a:p>
            <a:pPr marL="171450" indent="-171450">
              <a:buFont typeface="Arial" panose="020B0604020202020204" pitchFamily="34" charset="0"/>
              <a:buChar char="•"/>
            </a:pPr>
            <a:r>
              <a:rPr lang="en-US" sz="1199" dirty="0" smtClean="0">
                <a:latin typeface="Century Gothic" panose="020B0502020202020204" pitchFamily="34" charset="0"/>
              </a:rPr>
              <a:t>Immediate Engagement</a:t>
            </a:r>
          </a:p>
          <a:p>
            <a:pPr marL="171450" indent="-171450">
              <a:buFont typeface="Arial" panose="020B0604020202020204" pitchFamily="34" charset="0"/>
              <a:buChar char="•"/>
            </a:pPr>
            <a:r>
              <a:rPr lang="en-US" sz="1199" dirty="0" smtClean="0">
                <a:latin typeface="Century Gothic" panose="020B0502020202020204" pitchFamily="34" charset="0"/>
              </a:rPr>
              <a:t>Data &amp; Leads for your Business &amp; Brand</a:t>
            </a:r>
          </a:p>
          <a:p>
            <a:pPr marL="171450" indent="-171450">
              <a:buFont typeface="Arial" panose="020B0604020202020204" pitchFamily="34" charset="0"/>
              <a:buChar char="•"/>
            </a:pPr>
            <a:r>
              <a:rPr lang="en-US" sz="1199" dirty="0" smtClean="0">
                <a:latin typeface="Century Gothic" panose="020B0502020202020204" pitchFamily="34" charset="0"/>
              </a:rPr>
              <a:t>Interactive Content</a:t>
            </a:r>
          </a:p>
          <a:p>
            <a:pPr marL="171450" indent="-171450">
              <a:buFont typeface="Arial" panose="020B0604020202020204" pitchFamily="34" charset="0"/>
              <a:buChar char="•"/>
            </a:pPr>
            <a:r>
              <a:rPr lang="en-US" sz="1199" smtClean="0">
                <a:latin typeface="Century Gothic" panose="020B0502020202020204" pitchFamily="34" charset="0"/>
              </a:rPr>
              <a:t>Branded Videos</a:t>
            </a:r>
            <a:endParaRPr lang="en-US" sz="1199" dirty="0" smtClean="0">
              <a:latin typeface="Century Gothic" panose="020B0502020202020204" pitchFamily="34" charset="0"/>
            </a:endParaRPr>
          </a:p>
          <a:p>
            <a:pPr marL="171450" indent="-171450">
              <a:buFont typeface="Arial" panose="020B0604020202020204" pitchFamily="34" charset="0"/>
              <a:buChar char="•"/>
            </a:pPr>
            <a:r>
              <a:rPr lang="en-US" sz="1199" dirty="0" smtClean="0">
                <a:latin typeface="Century Gothic" panose="020B0502020202020204" pitchFamily="34" charset="0"/>
              </a:rPr>
              <a:t>Photos</a:t>
            </a:r>
          </a:p>
          <a:p>
            <a:pPr marL="171450" indent="-171450">
              <a:buFont typeface="Arial" panose="020B0604020202020204" pitchFamily="34" charset="0"/>
              <a:buChar char="•"/>
            </a:pPr>
            <a:r>
              <a:rPr lang="en-US" sz="1199" dirty="0" smtClean="0">
                <a:latin typeface="Century Gothic" panose="020B0502020202020204" pitchFamily="34" charset="0"/>
              </a:rPr>
              <a:t>Infographics</a:t>
            </a:r>
          </a:p>
          <a:p>
            <a:pPr marL="171450" indent="-171450">
              <a:buFont typeface="Arial" panose="020B0604020202020204" pitchFamily="34" charset="0"/>
              <a:buChar char="•"/>
            </a:pPr>
            <a:r>
              <a:rPr lang="en-US" sz="1199" dirty="0" smtClean="0">
                <a:latin typeface="Century Gothic" panose="020B0502020202020204" pitchFamily="34" charset="0"/>
              </a:rPr>
              <a:t>Listicles</a:t>
            </a:r>
          </a:p>
          <a:p>
            <a:pPr marL="171450" indent="-171450">
              <a:buFont typeface="Arial" panose="020B0604020202020204" pitchFamily="34" charset="0"/>
              <a:buChar char="•"/>
            </a:pPr>
            <a:endParaRPr lang="en-US" sz="1199" dirty="0" smtClean="0">
              <a:latin typeface="Century Gothic" panose="020B0502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430" y="3178969"/>
            <a:ext cx="1924210" cy="513767"/>
          </a:xfrm>
          <a:prstGeom prst="rect">
            <a:avLst/>
          </a:prstGeom>
        </p:spPr>
      </p:pic>
    </p:spTree>
    <p:extLst>
      <p:ext uri="{BB962C8B-B14F-4D97-AF65-F5344CB8AC3E}">
        <p14:creationId xmlns:p14="http://schemas.microsoft.com/office/powerpoint/2010/main" val="7164591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431" y="234970"/>
            <a:ext cx="3504406" cy="276999"/>
          </a:xfrm>
          <a:prstGeom prst="rect">
            <a:avLst/>
          </a:prstGeom>
          <a:noFill/>
        </p:spPr>
        <p:txBody>
          <a:bodyPr wrap="square" rtlCol="0">
            <a:spAutoFit/>
          </a:bodyPr>
          <a:lstStyle/>
          <a:p>
            <a:r>
              <a:rPr lang="en-US" sz="1200" b="1" spc="100" dirty="0" smtClean="0">
                <a:solidFill>
                  <a:schemeClr val="tx2"/>
                </a:solidFill>
              </a:rPr>
              <a:t>BRAND AVENUE CONTENT EXAMPLES</a:t>
            </a:r>
            <a:endParaRPr lang="en-US" sz="1200" b="1" spc="100" dirty="0">
              <a:solidFill>
                <a:schemeClr val="tx2"/>
              </a:solidFill>
            </a:endParaRPr>
          </a:p>
        </p:txBody>
      </p:sp>
      <p:pic>
        <p:nvPicPr>
          <p:cNvPr id="10" name="Picture 9"/>
          <p:cNvPicPr>
            <a:picLocks noChangeAspect="1"/>
          </p:cNvPicPr>
          <p:nvPr/>
        </p:nvPicPr>
        <p:blipFill>
          <a:blip r:embed="rId2"/>
          <a:stretch>
            <a:fillRect/>
          </a:stretch>
        </p:blipFill>
        <p:spPr>
          <a:xfrm>
            <a:off x="624733" y="601039"/>
            <a:ext cx="2211580" cy="1422060"/>
          </a:xfrm>
          <a:prstGeom prst="rect">
            <a:avLst/>
          </a:prstGeom>
          <a:effectLst/>
        </p:spPr>
      </p:pic>
      <p:pic>
        <p:nvPicPr>
          <p:cNvPr id="11" name="Picture 10"/>
          <p:cNvPicPr>
            <a:picLocks noChangeAspect="1"/>
          </p:cNvPicPr>
          <p:nvPr/>
        </p:nvPicPr>
        <p:blipFill rotWithShape="1">
          <a:blip r:embed="rId3"/>
          <a:srcRect b="14929"/>
          <a:stretch/>
        </p:blipFill>
        <p:spPr>
          <a:xfrm>
            <a:off x="619004" y="2112169"/>
            <a:ext cx="5513856" cy="2590800"/>
          </a:xfrm>
          <a:prstGeom prst="rect">
            <a:avLst/>
          </a:prstGeom>
          <a:effectLst/>
        </p:spPr>
      </p:pic>
      <p:pic>
        <p:nvPicPr>
          <p:cNvPr id="12" name="Picture 11"/>
          <p:cNvPicPr>
            <a:picLocks noChangeAspect="1"/>
          </p:cNvPicPr>
          <p:nvPr/>
        </p:nvPicPr>
        <p:blipFill>
          <a:blip r:embed="rId4"/>
          <a:stretch>
            <a:fillRect/>
          </a:stretch>
        </p:blipFill>
        <p:spPr>
          <a:xfrm>
            <a:off x="4326075" y="537709"/>
            <a:ext cx="1806785" cy="1422060"/>
          </a:xfrm>
          <a:prstGeom prst="rect">
            <a:avLst/>
          </a:prstGeom>
          <a:effectLst/>
        </p:spPr>
      </p:pic>
      <p:pic>
        <p:nvPicPr>
          <p:cNvPr id="14" name="Picture 13"/>
          <p:cNvPicPr>
            <a:picLocks noChangeAspect="1"/>
          </p:cNvPicPr>
          <p:nvPr/>
        </p:nvPicPr>
        <p:blipFill>
          <a:blip r:embed="rId5"/>
          <a:stretch>
            <a:fillRect/>
          </a:stretch>
        </p:blipFill>
        <p:spPr>
          <a:xfrm>
            <a:off x="6244431" y="740569"/>
            <a:ext cx="2567015" cy="3912335"/>
          </a:xfrm>
          <a:prstGeom prst="rect">
            <a:avLst/>
          </a:prstGeom>
          <a:effectLst/>
        </p:spPr>
      </p:pic>
    </p:spTree>
    <p:extLst>
      <p:ext uri="{BB962C8B-B14F-4D97-AF65-F5344CB8AC3E}">
        <p14:creationId xmlns:p14="http://schemas.microsoft.com/office/powerpoint/2010/main" val="2019235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276792" y="3081803"/>
            <a:ext cx="1540681" cy="1264353"/>
            <a:chOff x="3696752" y="3081803"/>
            <a:chExt cx="1540681" cy="1264353"/>
          </a:xfrm>
        </p:grpSpPr>
        <p:pic>
          <p:nvPicPr>
            <p:cNvPr id="25" name="Picture 24"/>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4087608" y="3081803"/>
              <a:ext cx="758968" cy="758966"/>
            </a:xfrm>
            <a:prstGeom prst="rect">
              <a:avLst/>
            </a:prstGeom>
          </p:spPr>
        </p:pic>
        <p:sp>
          <p:nvSpPr>
            <p:cNvPr id="26" name="TextBox 25"/>
            <p:cNvSpPr txBox="1"/>
            <p:nvPr/>
          </p:nvSpPr>
          <p:spPr>
            <a:xfrm>
              <a:off x="3696752" y="3915269"/>
              <a:ext cx="1540681" cy="430887"/>
            </a:xfrm>
            <a:prstGeom prst="rect">
              <a:avLst/>
            </a:prstGeom>
            <a:noFill/>
          </p:spPr>
          <p:txBody>
            <a:bodyPr wrap="square" rtlCol="0">
              <a:spAutoFit/>
            </a:bodyPr>
            <a:lstStyle/>
            <a:p>
              <a:pPr algn="ctr"/>
              <a:r>
                <a:rPr lang="en-US" sz="1100" dirty="0" smtClean="0">
                  <a:solidFill>
                    <a:schemeClr val="bg1"/>
                  </a:solidFill>
                </a:rPr>
                <a:t>AMPLIFIED</a:t>
              </a:r>
              <a:br>
                <a:rPr lang="en-US" sz="1100" dirty="0" smtClean="0">
                  <a:solidFill>
                    <a:schemeClr val="bg1"/>
                  </a:solidFill>
                </a:rPr>
              </a:br>
              <a:r>
                <a:rPr lang="en-US" sz="1100" dirty="0" smtClean="0">
                  <a:solidFill>
                    <a:schemeClr val="bg1"/>
                  </a:solidFill>
                </a:rPr>
                <a:t>FULL CIRCLE</a:t>
              </a:r>
              <a:endParaRPr lang="en-US" sz="1100" dirty="0">
                <a:solidFill>
                  <a:schemeClr val="bg1"/>
                </a:solidFill>
              </a:endParaRPr>
            </a:p>
          </p:txBody>
        </p:sp>
      </p:grpSp>
      <p:grpSp>
        <p:nvGrpSpPr>
          <p:cNvPr id="2" name="Group 1"/>
          <p:cNvGrpSpPr/>
          <p:nvPr/>
        </p:nvGrpSpPr>
        <p:grpSpPr>
          <a:xfrm>
            <a:off x="6458784" y="3057802"/>
            <a:ext cx="1540681" cy="1288354"/>
            <a:chOff x="7273261" y="3057802"/>
            <a:chExt cx="1540681" cy="1288354"/>
          </a:xfrm>
        </p:grpSpPr>
        <p:pic>
          <p:nvPicPr>
            <p:cNvPr id="96" name="Picture 9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40116" y="3057802"/>
              <a:ext cx="806970" cy="806968"/>
            </a:xfrm>
            <a:prstGeom prst="rect">
              <a:avLst/>
            </a:prstGeom>
          </p:spPr>
        </p:pic>
        <p:sp>
          <p:nvSpPr>
            <p:cNvPr id="153" name="TextBox 152"/>
            <p:cNvSpPr txBox="1"/>
            <p:nvPr/>
          </p:nvSpPr>
          <p:spPr>
            <a:xfrm>
              <a:off x="7273261" y="3915269"/>
              <a:ext cx="1540681" cy="430887"/>
            </a:xfrm>
            <a:prstGeom prst="rect">
              <a:avLst/>
            </a:prstGeom>
            <a:noFill/>
          </p:spPr>
          <p:txBody>
            <a:bodyPr wrap="square" rtlCol="0">
              <a:spAutoFit/>
            </a:bodyPr>
            <a:lstStyle/>
            <a:p>
              <a:pPr algn="ctr"/>
              <a:r>
                <a:rPr lang="en-US" sz="1100" dirty="0" smtClean="0">
                  <a:solidFill>
                    <a:schemeClr val="bg1"/>
                  </a:solidFill>
                </a:rPr>
                <a:t>AMPLIFIED</a:t>
              </a:r>
              <a:br>
                <a:rPr lang="en-US" sz="1100" dirty="0" smtClean="0">
                  <a:solidFill>
                    <a:schemeClr val="bg1"/>
                  </a:solidFill>
                </a:rPr>
              </a:br>
              <a:r>
                <a:rPr lang="en-US" sz="1100" dirty="0" smtClean="0">
                  <a:solidFill>
                    <a:schemeClr val="bg1"/>
                  </a:solidFill>
                </a:rPr>
                <a:t>INSIGHTS</a:t>
              </a:r>
              <a:endParaRPr lang="en-US" sz="1100" dirty="0">
                <a:solidFill>
                  <a:schemeClr val="bg1"/>
                </a:solidFill>
              </a:endParaRPr>
            </a:p>
          </p:txBody>
        </p:sp>
      </p:grpSp>
      <p:grpSp>
        <p:nvGrpSpPr>
          <p:cNvPr id="3" name="Group 2"/>
          <p:cNvGrpSpPr/>
          <p:nvPr/>
        </p:nvGrpSpPr>
        <p:grpSpPr>
          <a:xfrm>
            <a:off x="5398120" y="3081803"/>
            <a:ext cx="1540681" cy="1264353"/>
            <a:chOff x="5484125" y="3081803"/>
            <a:chExt cx="1540681" cy="1264353"/>
          </a:xfrm>
        </p:grpSpPr>
        <p:sp>
          <p:nvSpPr>
            <p:cNvPr id="152" name="TextBox 151"/>
            <p:cNvSpPr txBox="1"/>
            <p:nvPr/>
          </p:nvSpPr>
          <p:spPr>
            <a:xfrm>
              <a:off x="5484125" y="3915269"/>
              <a:ext cx="1540681" cy="430887"/>
            </a:xfrm>
            <a:prstGeom prst="rect">
              <a:avLst/>
            </a:prstGeom>
            <a:noFill/>
          </p:spPr>
          <p:txBody>
            <a:bodyPr wrap="square" rtlCol="0">
              <a:spAutoFit/>
            </a:bodyPr>
            <a:lstStyle/>
            <a:p>
              <a:pPr algn="ctr"/>
              <a:r>
                <a:rPr lang="en-US" sz="1100" dirty="0" smtClean="0">
                  <a:solidFill>
                    <a:schemeClr val="bg1"/>
                  </a:solidFill>
                </a:rPr>
                <a:t>AMPLIFIED</a:t>
              </a:r>
              <a:br>
                <a:rPr lang="en-US" sz="1100" dirty="0" smtClean="0">
                  <a:solidFill>
                    <a:schemeClr val="bg1"/>
                  </a:solidFill>
                </a:rPr>
              </a:br>
              <a:r>
                <a:rPr lang="en-US" sz="1100" dirty="0" smtClean="0">
                  <a:solidFill>
                    <a:schemeClr val="bg1"/>
                  </a:solidFill>
                </a:rPr>
                <a:t>CONNECT</a:t>
              </a:r>
              <a:endParaRPr lang="en-US" sz="1100" dirty="0">
                <a:solidFill>
                  <a:schemeClr val="bg1"/>
                </a:solidFill>
              </a:endParaRPr>
            </a:p>
          </p:txBody>
        </p:sp>
        <p:pic>
          <p:nvPicPr>
            <p:cNvPr id="67" name="Picture 6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49283" y="3081803"/>
              <a:ext cx="782968" cy="782966"/>
            </a:xfrm>
            <a:prstGeom prst="rect">
              <a:avLst/>
            </a:prstGeom>
          </p:spPr>
        </p:pic>
      </p:grpSp>
      <p:grpSp>
        <p:nvGrpSpPr>
          <p:cNvPr id="122" name="Group 121"/>
          <p:cNvGrpSpPr/>
          <p:nvPr/>
        </p:nvGrpSpPr>
        <p:grpSpPr>
          <a:xfrm>
            <a:off x="7519449" y="3100729"/>
            <a:ext cx="1540681" cy="1245427"/>
            <a:chOff x="7252096" y="3100729"/>
            <a:chExt cx="1540681" cy="1245427"/>
          </a:xfrm>
        </p:grpSpPr>
        <p:sp>
          <p:nvSpPr>
            <p:cNvPr id="160" name="TextBox 159"/>
            <p:cNvSpPr txBox="1"/>
            <p:nvPr/>
          </p:nvSpPr>
          <p:spPr>
            <a:xfrm>
              <a:off x="7252096" y="3915269"/>
              <a:ext cx="1540681" cy="430887"/>
            </a:xfrm>
            <a:prstGeom prst="rect">
              <a:avLst/>
            </a:prstGeom>
            <a:noFill/>
          </p:spPr>
          <p:txBody>
            <a:bodyPr wrap="square" rtlCol="0">
              <a:spAutoFit/>
            </a:bodyPr>
            <a:lstStyle/>
            <a:p>
              <a:pPr algn="ctr"/>
              <a:r>
                <a:rPr lang="en-US" sz="1100" dirty="0" smtClean="0">
                  <a:solidFill>
                    <a:schemeClr val="bg1"/>
                  </a:solidFill>
                </a:rPr>
                <a:t>BRAND AVE.</a:t>
              </a:r>
              <a:br>
                <a:rPr lang="en-US" sz="1100" dirty="0" smtClean="0">
                  <a:solidFill>
                    <a:schemeClr val="bg1"/>
                  </a:solidFill>
                </a:rPr>
              </a:br>
              <a:r>
                <a:rPr lang="en-US" sz="1100" dirty="0" smtClean="0">
                  <a:solidFill>
                    <a:schemeClr val="bg1"/>
                  </a:solidFill>
                </a:rPr>
                <a:t>STUDIOS</a:t>
              </a:r>
            </a:p>
          </p:txBody>
        </p:sp>
        <p:pic>
          <p:nvPicPr>
            <p:cNvPr id="121" name="Picture 1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9565" y="3100729"/>
              <a:ext cx="721114" cy="721114"/>
            </a:xfrm>
            <a:prstGeom prst="rect">
              <a:avLst/>
            </a:prstGeom>
          </p:spPr>
        </p:pic>
      </p:grpSp>
      <p:grpSp>
        <p:nvGrpSpPr>
          <p:cNvPr id="7" name="Group 6"/>
          <p:cNvGrpSpPr/>
          <p:nvPr/>
        </p:nvGrpSpPr>
        <p:grpSpPr>
          <a:xfrm>
            <a:off x="1119449" y="3127294"/>
            <a:ext cx="1540681" cy="1218862"/>
            <a:chOff x="2741203" y="3127294"/>
            <a:chExt cx="1540681" cy="1218862"/>
          </a:xfrm>
        </p:grpSpPr>
        <p:pic>
          <p:nvPicPr>
            <p:cNvPr id="64" name="Picture 6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77549" y="3127294"/>
              <a:ext cx="667987" cy="667985"/>
            </a:xfrm>
            <a:prstGeom prst="rect">
              <a:avLst/>
            </a:prstGeom>
          </p:spPr>
        </p:pic>
        <p:sp>
          <p:nvSpPr>
            <p:cNvPr id="98" name="TextBox 97"/>
            <p:cNvSpPr txBox="1"/>
            <p:nvPr/>
          </p:nvSpPr>
          <p:spPr>
            <a:xfrm>
              <a:off x="2741203" y="3915269"/>
              <a:ext cx="1540681" cy="430887"/>
            </a:xfrm>
            <a:prstGeom prst="rect">
              <a:avLst/>
            </a:prstGeom>
            <a:noFill/>
          </p:spPr>
          <p:txBody>
            <a:bodyPr wrap="square" rtlCol="0">
              <a:spAutoFit/>
            </a:bodyPr>
            <a:lstStyle/>
            <a:p>
              <a:pPr algn="ctr"/>
              <a:r>
                <a:rPr lang="en-US" sz="1100" dirty="0" smtClean="0">
                  <a:solidFill>
                    <a:schemeClr val="bg1"/>
                  </a:solidFill>
                </a:rPr>
                <a:t>SUNNY MEDIA</a:t>
              </a:r>
              <a:br>
                <a:rPr lang="en-US" sz="1100" dirty="0" smtClean="0">
                  <a:solidFill>
                    <a:schemeClr val="bg1"/>
                  </a:solidFill>
                </a:rPr>
              </a:br>
              <a:r>
                <a:rPr lang="en-US" sz="1100" dirty="0" smtClean="0">
                  <a:solidFill>
                    <a:schemeClr val="bg1"/>
                  </a:solidFill>
                </a:rPr>
                <a:t>AUTO AGENCY</a:t>
              </a:r>
              <a:endParaRPr lang="en-US" sz="1100" dirty="0">
                <a:solidFill>
                  <a:schemeClr val="bg1"/>
                </a:solidFill>
              </a:endParaRPr>
            </a:p>
          </p:txBody>
        </p:sp>
      </p:grpSp>
      <p:grpSp>
        <p:nvGrpSpPr>
          <p:cNvPr id="66" name="Group 65"/>
          <p:cNvGrpSpPr/>
          <p:nvPr/>
        </p:nvGrpSpPr>
        <p:grpSpPr>
          <a:xfrm>
            <a:off x="2216128" y="3127295"/>
            <a:ext cx="1540681" cy="1218861"/>
            <a:chOff x="4081310" y="3127295"/>
            <a:chExt cx="1540681" cy="1218861"/>
          </a:xfrm>
        </p:grpSpPr>
        <p:pic>
          <p:nvPicPr>
            <p:cNvPr id="65" name="Picture 6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17658" y="3127295"/>
              <a:ext cx="667985" cy="667982"/>
            </a:xfrm>
            <a:prstGeom prst="rect">
              <a:avLst/>
            </a:prstGeom>
          </p:spPr>
        </p:pic>
        <p:sp>
          <p:nvSpPr>
            <p:cNvPr id="150" name="TextBox 149"/>
            <p:cNvSpPr txBox="1"/>
            <p:nvPr/>
          </p:nvSpPr>
          <p:spPr>
            <a:xfrm>
              <a:off x="4081310" y="3915269"/>
              <a:ext cx="1540681" cy="430887"/>
            </a:xfrm>
            <a:prstGeom prst="rect">
              <a:avLst/>
            </a:prstGeom>
            <a:noFill/>
          </p:spPr>
          <p:txBody>
            <a:bodyPr wrap="square" rtlCol="0">
              <a:spAutoFit/>
            </a:bodyPr>
            <a:lstStyle/>
            <a:p>
              <a:pPr algn="ctr"/>
              <a:r>
                <a:rPr lang="en-US" sz="1100" dirty="0" smtClean="0">
                  <a:solidFill>
                    <a:schemeClr val="bg1"/>
                  </a:solidFill>
                </a:rPr>
                <a:t>HEALTH BRIGHT MARKETING</a:t>
              </a:r>
              <a:endParaRPr lang="en-US" sz="1100" dirty="0">
                <a:solidFill>
                  <a:schemeClr val="bg1"/>
                </a:solidFill>
              </a:endParaRPr>
            </a:p>
          </p:txBody>
        </p:sp>
      </p:grpSp>
      <p:grpSp>
        <p:nvGrpSpPr>
          <p:cNvPr id="62" name="Group 61"/>
          <p:cNvGrpSpPr/>
          <p:nvPr/>
        </p:nvGrpSpPr>
        <p:grpSpPr>
          <a:xfrm>
            <a:off x="94800" y="3100727"/>
            <a:ext cx="1540681" cy="1245429"/>
            <a:chOff x="936657" y="3100727"/>
            <a:chExt cx="1540681" cy="1245429"/>
          </a:xfrm>
        </p:grpSpPr>
        <p:pic>
          <p:nvPicPr>
            <p:cNvPr id="68" name="Picture 6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46439" y="3100727"/>
              <a:ext cx="721118" cy="721115"/>
            </a:xfrm>
            <a:prstGeom prst="rect">
              <a:avLst/>
            </a:prstGeom>
          </p:spPr>
        </p:pic>
        <p:sp>
          <p:nvSpPr>
            <p:cNvPr id="151" name="TextBox 150"/>
            <p:cNvSpPr txBox="1"/>
            <p:nvPr/>
          </p:nvSpPr>
          <p:spPr>
            <a:xfrm>
              <a:off x="936657" y="3915269"/>
              <a:ext cx="1540681" cy="430887"/>
            </a:xfrm>
            <a:prstGeom prst="rect">
              <a:avLst/>
            </a:prstGeom>
            <a:noFill/>
          </p:spPr>
          <p:txBody>
            <a:bodyPr wrap="square" rtlCol="0">
              <a:spAutoFit/>
            </a:bodyPr>
            <a:lstStyle/>
            <a:p>
              <a:pPr algn="ctr"/>
              <a:r>
                <a:rPr lang="en-US" sz="1100" dirty="0" smtClean="0">
                  <a:solidFill>
                    <a:schemeClr val="bg1"/>
                  </a:solidFill>
                </a:rPr>
                <a:t>AMPLIFIED</a:t>
              </a:r>
              <a:br>
                <a:rPr lang="en-US" sz="1100" dirty="0" smtClean="0">
                  <a:solidFill>
                    <a:schemeClr val="bg1"/>
                  </a:solidFill>
                </a:rPr>
              </a:br>
              <a:r>
                <a:rPr lang="en-US" sz="1100" dirty="0" smtClean="0">
                  <a:solidFill>
                    <a:schemeClr val="bg1"/>
                  </a:solidFill>
                </a:rPr>
                <a:t>DIGITAL</a:t>
              </a:r>
              <a:endParaRPr lang="en-US" sz="1100" dirty="0">
                <a:solidFill>
                  <a:schemeClr val="bg1"/>
                </a:solidFill>
              </a:endParaRPr>
            </a:p>
          </p:txBody>
        </p:sp>
      </p:grpSp>
      <p:pic>
        <p:nvPicPr>
          <p:cNvPr id="154" name="Picture 15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00299" y="2112169"/>
            <a:ext cx="2715532" cy="519718"/>
          </a:xfrm>
          <a:prstGeom prst="rect">
            <a:avLst/>
          </a:prstGeom>
        </p:spPr>
      </p:pic>
      <p:sp>
        <p:nvSpPr>
          <p:cNvPr id="4" name="Title 3"/>
          <p:cNvSpPr>
            <a:spLocks noGrp="1"/>
          </p:cNvSpPr>
          <p:nvPr>
            <p:ph type="title"/>
          </p:nvPr>
        </p:nvSpPr>
        <p:spPr>
          <a:xfrm>
            <a:off x="628105" y="828787"/>
            <a:ext cx="7879854" cy="993252"/>
          </a:xfrm>
        </p:spPr>
        <p:txBody>
          <a:bodyPr>
            <a:noAutofit/>
          </a:bodyPr>
          <a:lstStyle/>
          <a:p>
            <a:pPr algn="ctr"/>
            <a:r>
              <a:rPr lang="en-US" sz="2400" b="1" dirty="0">
                <a:solidFill>
                  <a:schemeClr val="bg1"/>
                </a:solidFill>
              </a:rPr>
              <a:t>Our comprehensive group of marketing enterprises work together to </a:t>
            </a:r>
            <a:r>
              <a:rPr lang="en-US" sz="2400" b="1" dirty="0" smtClean="0">
                <a:solidFill>
                  <a:schemeClr val="bg1"/>
                </a:solidFill>
              </a:rPr>
              <a:t>meet your goals.</a:t>
            </a:r>
            <a:endParaRPr lang="en-US" sz="2400" b="1" dirty="0"/>
          </a:p>
        </p:txBody>
      </p:sp>
      <p:grpSp>
        <p:nvGrpSpPr>
          <p:cNvPr id="8" name="Group 7"/>
          <p:cNvGrpSpPr/>
          <p:nvPr/>
        </p:nvGrpSpPr>
        <p:grpSpPr>
          <a:xfrm>
            <a:off x="4337456" y="3100727"/>
            <a:ext cx="1540681" cy="1245429"/>
            <a:chOff x="4346122" y="3100727"/>
            <a:chExt cx="1540681" cy="1245429"/>
          </a:xfrm>
        </p:grpSpPr>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9642" y="3100727"/>
              <a:ext cx="721118" cy="721115"/>
            </a:xfrm>
            <a:prstGeom prst="rect">
              <a:avLst/>
            </a:prstGeom>
          </p:spPr>
        </p:pic>
        <p:sp>
          <p:nvSpPr>
            <p:cNvPr id="24" name="TextBox 23"/>
            <p:cNvSpPr txBox="1"/>
            <p:nvPr/>
          </p:nvSpPr>
          <p:spPr>
            <a:xfrm>
              <a:off x="4346122" y="3915269"/>
              <a:ext cx="1540681" cy="430887"/>
            </a:xfrm>
            <a:prstGeom prst="rect">
              <a:avLst/>
            </a:prstGeom>
            <a:noFill/>
          </p:spPr>
          <p:txBody>
            <a:bodyPr wrap="square" rtlCol="0">
              <a:spAutoFit/>
            </a:bodyPr>
            <a:lstStyle/>
            <a:p>
              <a:pPr algn="ctr"/>
              <a:r>
                <a:rPr lang="en-US" sz="1100" dirty="0" smtClean="0">
                  <a:solidFill>
                    <a:schemeClr val="bg1"/>
                  </a:solidFill>
                </a:rPr>
                <a:t>AMPLIFIED</a:t>
              </a:r>
              <a:br>
                <a:rPr lang="en-US" sz="1100" dirty="0" smtClean="0">
                  <a:solidFill>
                    <a:schemeClr val="bg1"/>
                  </a:solidFill>
                </a:rPr>
              </a:br>
              <a:r>
                <a:rPr lang="en-US" sz="1100" dirty="0" smtClean="0">
                  <a:solidFill>
                    <a:schemeClr val="bg1"/>
                  </a:solidFill>
                </a:rPr>
                <a:t>AG</a:t>
              </a:r>
              <a:endParaRPr lang="en-US" sz="1100" dirty="0">
                <a:solidFill>
                  <a:schemeClr val="bg1"/>
                </a:solidFill>
              </a:endParaRPr>
            </a:p>
          </p:txBody>
        </p:sp>
      </p:grpSp>
    </p:spTree>
    <p:extLst>
      <p:ext uri="{BB962C8B-B14F-4D97-AF65-F5344CB8AC3E}">
        <p14:creationId xmlns:p14="http://schemas.microsoft.com/office/powerpoint/2010/main" val="30372651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6425" y="3407569"/>
            <a:ext cx="1676400" cy="534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LOCAL MARKET PARTNERSHIP LOGO</a:t>
            </a:r>
            <a:endParaRPr lang="en-US" sz="1200" dirty="0"/>
          </a:p>
        </p:txBody>
      </p:sp>
      <p:sp>
        <p:nvSpPr>
          <p:cNvPr id="2" name="Title 1"/>
          <p:cNvSpPr>
            <a:spLocks noGrp="1"/>
          </p:cNvSpPr>
          <p:nvPr>
            <p:ph type="title" idx="4294967295"/>
          </p:nvPr>
        </p:nvSpPr>
        <p:spPr>
          <a:xfrm>
            <a:off x="529430" y="1807369"/>
            <a:ext cx="3124200" cy="993775"/>
          </a:xfrm>
        </p:spPr>
        <p:txBody>
          <a:bodyPr>
            <a:noAutofit/>
          </a:bodyPr>
          <a:lstStyle/>
          <a:p>
            <a:pPr>
              <a:lnSpc>
                <a:spcPct val="114000"/>
              </a:lnSpc>
            </a:pPr>
            <a:r>
              <a:rPr lang="en-US" sz="2800" b="1" dirty="0" smtClean="0">
                <a:solidFill>
                  <a:schemeClr val="bg1"/>
                </a:solidFill>
              </a:rPr>
              <a:t>TRUSTED </a:t>
            </a:r>
            <a:r>
              <a:rPr lang="en-US" sz="2800" dirty="0" smtClean="0">
                <a:solidFill>
                  <a:schemeClr val="bg1"/>
                </a:solidFill>
              </a:rPr>
              <a:t>&amp;</a:t>
            </a:r>
            <a:r>
              <a:rPr lang="en-US" sz="2800" b="1" dirty="0" smtClean="0">
                <a:solidFill>
                  <a:schemeClr val="bg1"/>
                </a:solidFill>
              </a:rPr>
              <a:t> LOCAL</a:t>
            </a:r>
            <a:endParaRPr lang="en-US" sz="2800" b="1" dirty="0">
              <a:solidFill>
                <a:schemeClr val="bg1"/>
              </a:solidFill>
            </a:endParaRPr>
          </a:p>
        </p:txBody>
      </p:sp>
      <p:sp>
        <p:nvSpPr>
          <p:cNvPr id="20" name="TextBox 19"/>
          <p:cNvSpPr txBox="1"/>
          <p:nvPr/>
        </p:nvSpPr>
        <p:spPr>
          <a:xfrm>
            <a:off x="4013744" y="671552"/>
            <a:ext cx="4191000" cy="3783087"/>
          </a:xfrm>
          <a:prstGeom prst="rect">
            <a:avLst/>
          </a:prstGeom>
          <a:noFill/>
        </p:spPr>
        <p:txBody>
          <a:bodyPr wrap="square" rtlCol="0">
            <a:spAutoFit/>
          </a:bodyPr>
          <a:lstStyle/>
          <a:p>
            <a:r>
              <a:rPr lang="en-US" sz="1199" dirty="0" smtClean="0">
                <a:latin typeface="Century Gothic" panose="020B0502020202020204" pitchFamily="34" charset="0"/>
              </a:rPr>
              <a:t>Consumers indicate that they find advertising and promotional information they come across in newspapers more useful than the advertising they come across on any other platform, making the messages you places on news and publishing sites more effective</a:t>
            </a:r>
            <a:r>
              <a:rPr lang="en-US" sz="1199" baseline="30000" dirty="0" smtClean="0">
                <a:latin typeface="Century Gothic" panose="020B0502020202020204" pitchFamily="34" charset="0"/>
              </a:rPr>
              <a:t>1</a:t>
            </a:r>
            <a:r>
              <a:rPr lang="en-US" sz="1199" dirty="0" smtClean="0">
                <a:latin typeface="Century Gothic" panose="020B0502020202020204" pitchFamily="34" charset="0"/>
              </a:rPr>
              <a:t>. </a:t>
            </a:r>
            <a:br>
              <a:rPr lang="en-US" sz="1199" dirty="0" smtClean="0">
                <a:latin typeface="Century Gothic" panose="020B0502020202020204" pitchFamily="34" charset="0"/>
              </a:rPr>
            </a:br>
            <a:r>
              <a:rPr lang="en-US" sz="1199" dirty="0" smtClean="0">
                <a:latin typeface="Century Gothic" panose="020B0502020202020204" pitchFamily="34" charset="0"/>
              </a:rPr>
              <a:t/>
            </a:r>
            <a:br>
              <a:rPr lang="en-US" sz="1199" dirty="0" smtClean="0">
                <a:latin typeface="Century Gothic" panose="020B0502020202020204" pitchFamily="34" charset="0"/>
              </a:rPr>
            </a:br>
            <a:r>
              <a:rPr lang="en-US" sz="1199" dirty="0" smtClean="0">
                <a:solidFill>
                  <a:srgbClr val="C91E60"/>
                </a:solidFill>
                <a:latin typeface="Century Gothic" panose="020B0502020202020204" pitchFamily="34" charset="0"/>
              </a:rPr>
              <a:t>Newspaper Name </a:t>
            </a:r>
            <a:r>
              <a:rPr lang="en-US" sz="1199" dirty="0" smtClean="0">
                <a:latin typeface="Century Gothic" panose="020B0502020202020204" pitchFamily="34" charset="0"/>
              </a:rPr>
              <a:t>is highly visible, reaching </a:t>
            </a:r>
            <a:r>
              <a:rPr lang="en-US" sz="1199" dirty="0" smtClean="0">
                <a:solidFill>
                  <a:srgbClr val="C91E60"/>
                </a:solidFill>
                <a:latin typeface="Century Gothic" panose="020B0502020202020204" pitchFamily="34" charset="0"/>
              </a:rPr>
              <a:t>310k</a:t>
            </a:r>
            <a:r>
              <a:rPr lang="en-US" sz="1199" b="1" dirty="0" smtClean="0">
                <a:latin typeface="Century Gothic" panose="020B0502020202020204" pitchFamily="34" charset="0"/>
              </a:rPr>
              <a:t> </a:t>
            </a:r>
            <a:r>
              <a:rPr lang="en-US" sz="1199" dirty="0" smtClean="0">
                <a:latin typeface="Century Gothic" panose="020B0502020202020204" pitchFamily="34" charset="0"/>
              </a:rPr>
              <a:t>daily print readers, </a:t>
            </a:r>
            <a:r>
              <a:rPr lang="en-US" sz="1199" dirty="0" smtClean="0">
                <a:solidFill>
                  <a:srgbClr val="C91E60"/>
                </a:solidFill>
                <a:latin typeface="Century Gothic" panose="020B0502020202020204" pitchFamily="34" charset="0"/>
              </a:rPr>
              <a:t>107k</a:t>
            </a:r>
            <a:r>
              <a:rPr lang="en-US" sz="1199" b="1" dirty="0" smtClean="0">
                <a:latin typeface="Century Gothic" panose="020B0502020202020204" pitchFamily="34" charset="0"/>
              </a:rPr>
              <a:t> </a:t>
            </a:r>
            <a:r>
              <a:rPr lang="en-US" sz="1199" dirty="0" smtClean="0">
                <a:latin typeface="Century Gothic" panose="020B0502020202020204" pitchFamily="34" charset="0"/>
              </a:rPr>
              <a:t>unique monthly website visitors, a combined</a:t>
            </a:r>
            <a:r>
              <a:rPr lang="en-US" sz="1199" b="1" dirty="0" smtClean="0">
                <a:latin typeface="Century Gothic" panose="020B0502020202020204" pitchFamily="34" charset="0"/>
              </a:rPr>
              <a:t> </a:t>
            </a:r>
            <a:r>
              <a:rPr lang="en-US" sz="1199" dirty="0" smtClean="0">
                <a:solidFill>
                  <a:srgbClr val="C91E60"/>
                </a:solidFill>
                <a:latin typeface="Century Gothic" panose="020B0502020202020204" pitchFamily="34" charset="0"/>
              </a:rPr>
              <a:t>500k</a:t>
            </a:r>
            <a:r>
              <a:rPr lang="en-US" sz="1199" b="1" dirty="0" smtClean="0">
                <a:latin typeface="Century Gothic" panose="020B0502020202020204" pitchFamily="34" charset="0"/>
              </a:rPr>
              <a:t> </a:t>
            </a:r>
            <a:r>
              <a:rPr lang="en-US" sz="1199" dirty="0" smtClean="0">
                <a:latin typeface="Century Gothic" panose="020B0502020202020204" pitchFamily="34" charset="0"/>
              </a:rPr>
              <a:t>fans on social media, and</a:t>
            </a:r>
            <a:r>
              <a:rPr lang="en-US" sz="1199" b="1" dirty="0" smtClean="0">
                <a:latin typeface="Century Gothic" panose="020B0502020202020204" pitchFamily="34" charset="0"/>
              </a:rPr>
              <a:t> </a:t>
            </a:r>
            <a:r>
              <a:rPr lang="en-US" sz="1199" dirty="0" smtClean="0">
                <a:solidFill>
                  <a:srgbClr val="C91E60"/>
                </a:solidFill>
                <a:latin typeface="Century Gothic" panose="020B0502020202020204" pitchFamily="34" charset="0"/>
              </a:rPr>
              <a:t>316k </a:t>
            </a:r>
            <a:r>
              <a:rPr lang="en-US" sz="1199" dirty="0" smtClean="0">
                <a:latin typeface="Century Gothic" panose="020B0502020202020204" pitchFamily="34" charset="0"/>
              </a:rPr>
              <a:t>subscribers directly in their inbox. </a:t>
            </a:r>
          </a:p>
          <a:p>
            <a:endParaRPr lang="en-US" sz="1199" dirty="0">
              <a:latin typeface="Century Gothic" panose="020B0502020202020204" pitchFamily="34" charset="0"/>
            </a:endParaRPr>
          </a:p>
          <a:p>
            <a:pPr marL="171450" indent="-171450">
              <a:buFont typeface="Arial" panose="020B0604020202020204" pitchFamily="34" charset="0"/>
              <a:buChar char="•"/>
            </a:pPr>
            <a:r>
              <a:rPr lang="en-US" sz="1199" dirty="0" smtClean="0">
                <a:latin typeface="Century Gothic" panose="020B0502020202020204" pitchFamily="34" charset="0"/>
              </a:rPr>
              <a:t>Print</a:t>
            </a:r>
          </a:p>
          <a:p>
            <a:pPr marL="171450" indent="-171450">
              <a:buFont typeface="Arial" panose="020B0604020202020204" pitchFamily="34" charset="0"/>
              <a:buChar char="•"/>
            </a:pPr>
            <a:r>
              <a:rPr lang="en-US" sz="1199" dirty="0" smtClean="0">
                <a:latin typeface="Century Gothic" panose="020B0502020202020204" pitchFamily="34" charset="0"/>
              </a:rPr>
              <a:t>Digital Banner</a:t>
            </a:r>
          </a:p>
          <a:p>
            <a:pPr marL="171450" indent="-171450">
              <a:buFont typeface="Arial" panose="020B0604020202020204" pitchFamily="34" charset="0"/>
              <a:buChar char="•"/>
            </a:pPr>
            <a:r>
              <a:rPr lang="en-US" sz="1199" dirty="0" smtClean="0">
                <a:latin typeface="Century Gothic" panose="020B0502020202020204" pitchFamily="34" charset="0"/>
              </a:rPr>
              <a:t>Digital High Impact </a:t>
            </a:r>
          </a:p>
          <a:p>
            <a:pPr marL="171450" indent="-171450">
              <a:buFont typeface="Arial" panose="020B0604020202020204" pitchFamily="34" charset="0"/>
              <a:buChar char="•"/>
            </a:pPr>
            <a:r>
              <a:rPr lang="en-US" sz="1199" dirty="0" smtClean="0">
                <a:latin typeface="Century Gothic" panose="020B0502020202020204" pitchFamily="34" charset="0"/>
              </a:rPr>
              <a:t>Video</a:t>
            </a:r>
          </a:p>
          <a:p>
            <a:pPr marL="171450" indent="-171450">
              <a:buFont typeface="Arial" panose="020B0604020202020204" pitchFamily="34" charset="0"/>
              <a:buChar char="•"/>
            </a:pPr>
            <a:r>
              <a:rPr lang="en-US" sz="1199" dirty="0" smtClean="0">
                <a:latin typeface="Century Gothic" panose="020B0502020202020204" pitchFamily="34" charset="0"/>
              </a:rPr>
              <a:t>Sponsorship</a:t>
            </a:r>
          </a:p>
          <a:p>
            <a:pPr marL="171450" indent="-171450">
              <a:buFont typeface="Arial" panose="020B0604020202020204" pitchFamily="34" charset="0"/>
              <a:buChar char="•"/>
            </a:pPr>
            <a:r>
              <a:rPr lang="en-US" sz="1199" dirty="0" err="1" smtClean="0">
                <a:latin typeface="Century Gothic" panose="020B0502020202020204" pitchFamily="34" charset="0"/>
              </a:rPr>
              <a:t>Eblasts</a:t>
            </a:r>
            <a:r>
              <a:rPr lang="en-US" sz="1199" dirty="0" smtClean="0">
                <a:latin typeface="Century Gothic" panose="020B0502020202020204" pitchFamily="34" charset="0"/>
              </a:rPr>
              <a:t> &amp; </a:t>
            </a:r>
            <a:r>
              <a:rPr lang="en-US" sz="1199" dirty="0" err="1" smtClean="0">
                <a:latin typeface="Century Gothic" panose="020B0502020202020204" pitchFamily="34" charset="0"/>
              </a:rPr>
              <a:t>Enewsletters</a:t>
            </a:r>
            <a:endParaRPr lang="en-US" sz="1199" dirty="0" smtClean="0">
              <a:latin typeface="Century Gothic" panose="020B0502020202020204" pitchFamily="34" charset="0"/>
            </a:endParaRPr>
          </a:p>
          <a:p>
            <a:pPr marL="171450" indent="-171450">
              <a:buFont typeface="Arial" panose="020B0604020202020204" pitchFamily="34" charset="0"/>
              <a:buChar char="•"/>
            </a:pPr>
            <a:r>
              <a:rPr lang="en-US" sz="1199" dirty="0" smtClean="0">
                <a:latin typeface="Century Gothic" panose="020B0502020202020204" pitchFamily="34" charset="0"/>
              </a:rPr>
              <a:t>Events</a:t>
            </a:r>
          </a:p>
          <a:p>
            <a:pPr marL="171450" indent="-171450">
              <a:buFont typeface="Arial" panose="020B0604020202020204" pitchFamily="34" charset="0"/>
              <a:buChar char="•"/>
            </a:pPr>
            <a:r>
              <a:rPr lang="en-US" sz="1199" dirty="0" smtClean="0">
                <a:latin typeface="Century Gothic" panose="020B0502020202020204" pitchFamily="34" charset="0"/>
              </a:rPr>
              <a:t>Contests &amp; Quizzes</a:t>
            </a:r>
          </a:p>
        </p:txBody>
      </p:sp>
      <p:sp>
        <p:nvSpPr>
          <p:cNvPr id="5" name="TextBox 4"/>
          <p:cNvSpPr txBox="1"/>
          <p:nvPr/>
        </p:nvSpPr>
        <p:spPr>
          <a:xfrm>
            <a:off x="529430" y="4779169"/>
            <a:ext cx="2743200" cy="215444"/>
          </a:xfrm>
          <a:prstGeom prst="rect">
            <a:avLst/>
          </a:prstGeom>
          <a:noFill/>
        </p:spPr>
        <p:txBody>
          <a:bodyPr wrap="square" rtlCol="0">
            <a:spAutoFit/>
          </a:bodyPr>
          <a:lstStyle/>
          <a:p>
            <a:r>
              <a:rPr lang="en-US" sz="800" baseline="30000" dirty="0" smtClean="0">
                <a:solidFill>
                  <a:schemeClr val="bg1"/>
                </a:solidFill>
              </a:rPr>
              <a:t>1</a:t>
            </a:r>
            <a:r>
              <a:rPr lang="en-US" sz="800" dirty="0" smtClean="0">
                <a:solidFill>
                  <a:schemeClr val="bg1"/>
                </a:solidFill>
              </a:rPr>
              <a:t>ComScore, 2020</a:t>
            </a:r>
            <a:endParaRPr lang="en-US" sz="800" baseline="30000" dirty="0">
              <a:solidFill>
                <a:schemeClr val="bg1"/>
              </a:solidFill>
            </a:endParaRPr>
          </a:p>
        </p:txBody>
      </p:sp>
      <p:sp>
        <p:nvSpPr>
          <p:cNvPr id="7" name="TextBox 6">
            <a:extLst>
              <a:ext uri="{FF2B5EF4-FFF2-40B4-BE49-F238E27FC236}">
                <a16:creationId xmlns:a16="http://schemas.microsoft.com/office/drawing/2014/main" id="{288A134D-D82A-48B7-88A9-2BF05DEF2A38}"/>
              </a:ext>
            </a:extLst>
          </p:cNvPr>
          <p:cNvSpPr txBox="1"/>
          <p:nvPr/>
        </p:nvSpPr>
        <p:spPr>
          <a:xfrm rot="20219460">
            <a:off x="405383" y="1992970"/>
            <a:ext cx="8229600" cy="923330"/>
          </a:xfrm>
          <a:prstGeom prst="rect">
            <a:avLst/>
          </a:prstGeom>
          <a:solidFill>
            <a:schemeClr val="accent2"/>
          </a:solidFill>
          <a:ln w="9525">
            <a:noFill/>
          </a:ln>
        </p:spPr>
        <p:txBody>
          <a:bodyPr wrap="square" rtlCol="0">
            <a:spAutoFit/>
          </a:bodyPr>
          <a:lstStyle/>
          <a:p>
            <a:pPr algn="ctr">
              <a:tabLst>
                <a:tab pos="801688" algn="l"/>
                <a:tab pos="1312863" algn="l"/>
              </a:tabLst>
            </a:pPr>
            <a:r>
              <a:rPr lang="en-US" sz="1800" b="1" dirty="0" smtClean="0">
                <a:solidFill>
                  <a:schemeClr val="bg1"/>
                </a:solidFill>
                <a:latin typeface="Century Gothic" pitchFamily="34" charset="0"/>
              </a:rPr>
              <a:t>UPDATE THE PINK TEXT WITH YOUR LOCAL MARKET DATA AND CHANGE TO BLACK OR REMOVE THIS SLIDE. REPLACE THE GREEN BOX WITH YOUR LOGO LOCKUP!</a:t>
            </a:r>
            <a:endParaRPr lang="en-US" sz="1800" b="1" dirty="0">
              <a:solidFill>
                <a:schemeClr val="bg1"/>
              </a:solidFill>
              <a:latin typeface="Century Gothic" pitchFamily="34" charset="0"/>
            </a:endParaRPr>
          </a:p>
        </p:txBody>
      </p:sp>
    </p:spTree>
    <p:extLst>
      <p:ext uri="{BB962C8B-B14F-4D97-AF65-F5344CB8AC3E}">
        <p14:creationId xmlns:p14="http://schemas.microsoft.com/office/powerpoint/2010/main" val="11121145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431" y="234970"/>
            <a:ext cx="3504406" cy="276999"/>
          </a:xfrm>
          <a:prstGeom prst="rect">
            <a:avLst/>
          </a:prstGeom>
          <a:noFill/>
        </p:spPr>
        <p:txBody>
          <a:bodyPr wrap="square" rtlCol="0">
            <a:spAutoFit/>
          </a:bodyPr>
          <a:lstStyle/>
          <a:p>
            <a:r>
              <a:rPr lang="en-US" sz="1200" b="1" spc="100" dirty="0" smtClean="0">
                <a:solidFill>
                  <a:schemeClr val="tx2"/>
                </a:solidFill>
              </a:rPr>
              <a:t>PLACEMENT EXAMPLES</a:t>
            </a:r>
            <a:endParaRPr lang="en-US" sz="1200" b="1" spc="100" dirty="0">
              <a:solidFill>
                <a:schemeClr val="tx2"/>
              </a:solidFill>
            </a:endParaRPr>
          </a:p>
        </p:txBody>
      </p:sp>
      <p:sp>
        <p:nvSpPr>
          <p:cNvPr id="13" name="TextBox 12"/>
          <p:cNvSpPr txBox="1"/>
          <p:nvPr/>
        </p:nvSpPr>
        <p:spPr>
          <a:xfrm>
            <a:off x="9430366" y="5425030"/>
            <a:ext cx="2870200" cy="369332"/>
          </a:xfrm>
          <a:prstGeom prst="rect">
            <a:avLst/>
          </a:prstGeom>
          <a:noFill/>
        </p:spPr>
        <p:txBody>
          <a:bodyPr wrap="square" rtlCol="0">
            <a:spAutoFit/>
          </a:bodyPr>
          <a:lstStyle/>
          <a:p>
            <a:r>
              <a:rPr lang="en-US" dirty="0" smtClean="0"/>
              <a:t>Article Video</a:t>
            </a:r>
            <a:endParaRPr lang="en-US" dirty="0"/>
          </a:p>
        </p:txBody>
      </p:sp>
      <p:sp>
        <p:nvSpPr>
          <p:cNvPr id="22" name="TextBox 21"/>
          <p:cNvSpPr txBox="1"/>
          <p:nvPr/>
        </p:nvSpPr>
        <p:spPr>
          <a:xfrm>
            <a:off x="1149350" y="5562600"/>
            <a:ext cx="2870200" cy="369332"/>
          </a:xfrm>
          <a:prstGeom prst="rect">
            <a:avLst/>
          </a:prstGeom>
          <a:noFill/>
        </p:spPr>
        <p:txBody>
          <a:bodyPr wrap="square" rtlCol="0">
            <a:spAutoFit/>
          </a:bodyPr>
          <a:lstStyle/>
          <a:p>
            <a:r>
              <a:rPr lang="en-US" dirty="0" smtClean="0"/>
              <a:t>Article Story Level</a:t>
            </a:r>
            <a:endParaRPr lang="en-US" dirty="0"/>
          </a:p>
        </p:txBody>
      </p:sp>
      <p:sp>
        <p:nvSpPr>
          <p:cNvPr id="24" name="TextBox 23"/>
          <p:cNvSpPr txBox="1"/>
          <p:nvPr/>
        </p:nvSpPr>
        <p:spPr>
          <a:xfrm>
            <a:off x="9582766" y="5577430"/>
            <a:ext cx="2870200" cy="369332"/>
          </a:xfrm>
          <a:prstGeom prst="rect">
            <a:avLst/>
          </a:prstGeom>
          <a:noFill/>
        </p:spPr>
        <p:txBody>
          <a:bodyPr wrap="square" rtlCol="0">
            <a:spAutoFit/>
          </a:bodyPr>
          <a:lstStyle/>
          <a:p>
            <a:r>
              <a:rPr lang="en-US" dirty="0" smtClean="0"/>
              <a:t>Article Video</a:t>
            </a:r>
            <a:endParaRPr lang="en-US" dirty="0"/>
          </a:p>
        </p:txBody>
      </p:sp>
      <p:grpSp>
        <p:nvGrpSpPr>
          <p:cNvPr id="5" name="Group 4"/>
          <p:cNvGrpSpPr/>
          <p:nvPr/>
        </p:nvGrpSpPr>
        <p:grpSpPr>
          <a:xfrm>
            <a:off x="1112114" y="969169"/>
            <a:ext cx="6910248" cy="3682482"/>
            <a:chOff x="553383" y="740569"/>
            <a:chExt cx="7908849" cy="4214638"/>
          </a:xfrm>
        </p:grpSpPr>
        <p:grpSp>
          <p:nvGrpSpPr>
            <p:cNvPr id="4" name="Group 3"/>
            <p:cNvGrpSpPr/>
            <p:nvPr/>
          </p:nvGrpSpPr>
          <p:grpSpPr>
            <a:xfrm>
              <a:off x="640847" y="740570"/>
              <a:ext cx="4166898" cy="1981200"/>
              <a:chOff x="606425" y="1198564"/>
              <a:chExt cx="4173489" cy="1984334"/>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b="11736"/>
              <a:stretch/>
            </p:blipFill>
            <p:spPr>
              <a:xfrm>
                <a:off x="606425" y="1198564"/>
                <a:ext cx="4173489" cy="1984334"/>
              </a:xfrm>
              <a:prstGeom prst="rect">
                <a:avLst/>
              </a:prstGeom>
            </p:spPr>
          </p:pic>
          <p:sp>
            <p:nvSpPr>
              <p:cNvPr id="15" name="Rectangle 14"/>
              <p:cNvSpPr/>
              <p:nvPr/>
            </p:nvSpPr>
            <p:spPr>
              <a:xfrm>
                <a:off x="1593738" y="1780169"/>
                <a:ext cx="2198863" cy="3938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57728" y="2212387"/>
                <a:ext cx="945444" cy="8021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b="6261"/>
            <a:stretch/>
          </p:blipFill>
          <p:spPr>
            <a:xfrm>
              <a:off x="611181" y="2899652"/>
              <a:ext cx="4196564" cy="2055555"/>
            </a:xfrm>
            <a:prstGeom prst="rect">
              <a:avLst/>
            </a:prstGeom>
          </p:spPr>
        </p:pic>
        <p:sp>
          <p:nvSpPr>
            <p:cNvPr id="23" name="Rectangle 22"/>
            <p:cNvSpPr/>
            <p:nvPr/>
          </p:nvSpPr>
          <p:spPr>
            <a:xfrm>
              <a:off x="553383" y="2857505"/>
              <a:ext cx="4319448" cy="13882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000" y="740569"/>
              <a:ext cx="3250232" cy="4214637"/>
            </a:xfrm>
            <a:prstGeom prst="rect">
              <a:avLst/>
            </a:prstGeom>
          </p:spPr>
        </p:pic>
        <p:sp>
          <p:nvSpPr>
            <p:cNvPr id="26" name="Rectangle 25"/>
            <p:cNvSpPr/>
            <p:nvPr/>
          </p:nvSpPr>
          <p:spPr>
            <a:xfrm>
              <a:off x="5939631" y="4316248"/>
              <a:ext cx="1676400" cy="638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288A134D-D82A-48B7-88A9-2BF05DEF2A38}"/>
              </a:ext>
            </a:extLst>
          </p:cNvPr>
          <p:cNvSpPr txBox="1"/>
          <p:nvPr/>
        </p:nvSpPr>
        <p:spPr>
          <a:xfrm rot="20219460">
            <a:off x="405383" y="1992970"/>
            <a:ext cx="8229600" cy="923330"/>
          </a:xfrm>
          <a:prstGeom prst="rect">
            <a:avLst/>
          </a:prstGeom>
          <a:solidFill>
            <a:schemeClr val="accent2"/>
          </a:solidFill>
          <a:ln w="9525">
            <a:noFill/>
          </a:ln>
        </p:spPr>
        <p:txBody>
          <a:bodyPr wrap="square" rtlCol="0">
            <a:spAutoFit/>
          </a:bodyPr>
          <a:lstStyle/>
          <a:p>
            <a:pPr algn="ctr">
              <a:tabLst>
                <a:tab pos="801688" algn="l"/>
                <a:tab pos="1312863" algn="l"/>
              </a:tabLst>
            </a:pPr>
            <a:r>
              <a:rPr lang="en-US" sz="1800" b="1" dirty="0" smtClean="0">
                <a:solidFill>
                  <a:schemeClr val="bg1"/>
                </a:solidFill>
                <a:latin typeface="Century Gothic" pitchFamily="34" charset="0"/>
              </a:rPr>
              <a:t>ADD PLACEMENT EXAMPLES FROM YOUR LOCAL MARKETS OR REMOVE THIS SLIDE. USE A BOX OUTLINE TO SHOW WHERE THE PLACEMENT IS ON THE SCREEN.</a:t>
            </a:r>
            <a:endParaRPr lang="en-US" sz="1800" b="1" dirty="0">
              <a:solidFill>
                <a:schemeClr val="bg1"/>
              </a:solidFill>
              <a:latin typeface="Century Gothic" pitchFamily="34" charset="0"/>
            </a:endParaRPr>
          </a:p>
        </p:txBody>
      </p:sp>
    </p:spTree>
    <p:extLst>
      <p:ext uri="{BB962C8B-B14F-4D97-AF65-F5344CB8AC3E}">
        <p14:creationId xmlns:p14="http://schemas.microsoft.com/office/powerpoint/2010/main" val="21435939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031" y="664369"/>
            <a:ext cx="4876800" cy="2523768"/>
          </a:xfrm>
          <a:prstGeom prst="rect">
            <a:avLst/>
          </a:prstGeom>
          <a:noFill/>
        </p:spPr>
        <p:txBody>
          <a:bodyPr wrap="square" rtlCol="0">
            <a:spAutoFit/>
          </a:bodyPr>
          <a:lstStyle/>
          <a:p>
            <a:r>
              <a:rPr lang="en-US" sz="1050" dirty="0" smtClean="0"/>
              <a:t>When </a:t>
            </a:r>
            <a:r>
              <a:rPr lang="en-US" sz="1050" dirty="0"/>
              <a:t>we started working with the Amplified team several years ago we had not done any SEM and knew little to nothing about Programmatic Display advertising. The Amplified team took the time to educate us on these technologies and helped us create a program to test the waters in these types of advertising. We were able to learn as we went and, as we saw positive results, we continued to build on it a little more each year. They have continually kept us updated on new technologies and new opportunities. Each year we have been able to review what’s working, make adjustments, and add items that made sense for us. Most recently this included incorporating video ads into the mix. We have been very happy with the service and results we have seen from our digital advertising program with Amplified.</a:t>
            </a:r>
          </a:p>
          <a:p>
            <a:r>
              <a:rPr lang="en-US" sz="1100" dirty="0"/>
              <a:t> </a:t>
            </a:r>
          </a:p>
          <a:p>
            <a:r>
              <a:rPr lang="en-US" sz="1050" i="1" dirty="0"/>
              <a:t>Dana Thompson – Advertising Specialist &amp; Scott </a:t>
            </a:r>
            <a:r>
              <a:rPr lang="en-US" sz="1050" i="1" dirty="0" err="1"/>
              <a:t>Borgwardt</a:t>
            </a:r>
            <a:r>
              <a:rPr lang="en-US" sz="1050" i="1" dirty="0"/>
              <a:t> – Marketing Communications Manager – Kuhn North America, Inc</a:t>
            </a:r>
            <a:r>
              <a:rPr lang="en-US" sz="1050" i="1" dirty="0" smtClean="0"/>
              <a:t>.</a:t>
            </a:r>
            <a:endParaRPr lang="en-US" sz="1050" i="1" dirty="0"/>
          </a:p>
        </p:txBody>
      </p:sp>
      <p:sp>
        <p:nvSpPr>
          <p:cNvPr id="3" name="TextBox 2"/>
          <p:cNvSpPr txBox="1"/>
          <p:nvPr/>
        </p:nvSpPr>
        <p:spPr>
          <a:xfrm>
            <a:off x="530621" y="234970"/>
            <a:ext cx="5256609" cy="276999"/>
          </a:xfrm>
          <a:prstGeom prst="rect">
            <a:avLst/>
          </a:prstGeom>
          <a:noFill/>
        </p:spPr>
        <p:txBody>
          <a:bodyPr wrap="square" rtlCol="0">
            <a:spAutoFit/>
          </a:bodyPr>
          <a:lstStyle/>
          <a:p>
            <a:r>
              <a:rPr lang="en-US" sz="1200" b="1" spc="100" dirty="0" smtClean="0">
                <a:solidFill>
                  <a:schemeClr val="tx2"/>
                </a:solidFill>
              </a:rPr>
              <a:t>TESTIMONIALS</a:t>
            </a:r>
            <a:endParaRPr lang="en-US" sz="1200" b="1" spc="100" dirty="0">
              <a:solidFill>
                <a:schemeClr val="tx2"/>
              </a:solidFill>
            </a:endParaRPr>
          </a:p>
        </p:txBody>
      </p:sp>
      <p:sp>
        <p:nvSpPr>
          <p:cNvPr id="4" name="TextBox 3"/>
          <p:cNvSpPr txBox="1"/>
          <p:nvPr/>
        </p:nvSpPr>
        <p:spPr>
          <a:xfrm>
            <a:off x="377031" y="436563"/>
            <a:ext cx="304800" cy="923330"/>
          </a:xfrm>
          <a:prstGeom prst="rect">
            <a:avLst/>
          </a:prstGeom>
          <a:noFill/>
        </p:spPr>
        <p:txBody>
          <a:bodyPr wrap="square" rtlCol="0">
            <a:spAutoFit/>
          </a:bodyPr>
          <a:lstStyle/>
          <a:p>
            <a:r>
              <a:rPr lang="en-US" sz="5400" b="1" dirty="0" smtClean="0">
                <a:solidFill>
                  <a:schemeClr val="accent1"/>
                </a:solidFill>
              </a:rPr>
              <a:t>“</a:t>
            </a:r>
            <a:endParaRPr lang="en-US" sz="5400" b="1" dirty="0">
              <a:solidFill>
                <a:schemeClr val="accent1"/>
              </a:solidFill>
            </a:endParaRPr>
          </a:p>
        </p:txBody>
      </p:sp>
      <p:sp>
        <p:nvSpPr>
          <p:cNvPr id="5" name="TextBox 4"/>
          <p:cNvSpPr txBox="1"/>
          <p:nvPr/>
        </p:nvSpPr>
        <p:spPr>
          <a:xfrm>
            <a:off x="758031" y="3493493"/>
            <a:ext cx="4648200" cy="1269578"/>
          </a:xfrm>
          <a:prstGeom prst="rect">
            <a:avLst/>
          </a:prstGeom>
          <a:noFill/>
        </p:spPr>
        <p:txBody>
          <a:bodyPr wrap="square" rtlCol="0">
            <a:spAutoFit/>
          </a:bodyPr>
          <a:lstStyle/>
          <a:p>
            <a:r>
              <a:rPr lang="en-US" sz="1100" dirty="0"/>
              <a:t>We've been working with Amplified </a:t>
            </a:r>
            <a:r>
              <a:rPr lang="en-US" sz="1100" dirty="0" smtClean="0"/>
              <a:t>[since 2012]. </a:t>
            </a:r>
            <a:r>
              <a:rPr lang="en-US" sz="1100" dirty="0"/>
              <a:t>Through Amplified we have been able to experience significant growth in patient volumes and revenues. They are continually fine tuning and searching for ways to improve to benefit our business. I would highly recommend them for any business searching for growth</a:t>
            </a:r>
            <a:r>
              <a:rPr lang="en-US" sz="1100" dirty="0" smtClean="0"/>
              <a:t>.</a:t>
            </a:r>
          </a:p>
          <a:p>
            <a:endParaRPr lang="en-US" sz="1100" i="1" dirty="0"/>
          </a:p>
          <a:p>
            <a:r>
              <a:rPr lang="en-US" sz="1050" i="1" dirty="0" smtClean="0"/>
              <a:t>Sangeet Shah – Owner, Midwest Express Clinics and MEC </a:t>
            </a:r>
            <a:r>
              <a:rPr lang="en-US" sz="1050" i="1" dirty="0" err="1" smtClean="0"/>
              <a:t>MedSpas</a:t>
            </a:r>
            <a:endParaRPr lang="en-US" sz="1050" i="1" dirty="0"/>
          </a:p>
        </p:txBody>
      </p:sp>
      <p:sp>
        <p:nvSpPr>
          <p:cNvPr id="6" name="TextBox 5"/>
          <p:cNvSpPr txBox="1"/>
          <p:nvPr/>
        </p:nvSpPr>
        <p:spPr>
          <a:xfrm>
            <a:off x="377031" y="3188137"/>
            <a:ext cx="304800" cy="923330"/>
          </a:xfrm>
          <a:prstGeom prst="rect">
            <a:avLst/>
          </a:prstGeom>
          <a:noFill/>
        </p:spPr>
        <p:txBody>
          <a:bodyPr wrap="square" rtlCol="0">
            <a:spAutoFit/>
          </a:bodyPr>
          <a:lstStyle/>
          <a:p>
            <a:r>
              <a:rPr lang="en-US" sz="5400" b="1" dirty="0" smtClean="0">
                <a:solidFill>
                  <a:schemeClr val="accent1"/>
                </a:solidFill>
              </a:rPr>
              <a:t>“</a:t>
            </a:r>
            <a:endParaRPr lang="en-US" sz="5400" b="1" dirty="0">
              <a:solidFill>
                <a:schemeClr val="accent1"/>
              </a:solidFill>
            </a:endParaRPr>
          </a:p>
        </p:txBody>
      </p:sp>
      <p:sp>
        <p:nvSpPr>
          <p:cNvPr id="7" name="TextBox 6"/>
          <p:cNvSpPr txBox="1"/>
          <p:nvPr/>
        </p:nvSpPr>
        <p:spPr>
          <a:xfrm rot="10800000">
            <a:off x="5558631" y="3846963"/>
            <a:ext cx="304800" cy="923330"/>
          </a:xfrm>
          <a:prstGeom prst="rect">
            <a:avLst/>
          </a:prstGeom>
          <a:noFill/>
        </p:spPr>
        <p:txBody>
          <a:bodyPr wrap="square" rtlCol="0">
            <a:spAutoFit/>
          </a:bodyPr>
          <a:lstStyle/>
          <a:p>
            <a:r>
              <a:rPr lang="en-US" sz="5400" b="1" dirty="0" smtClean="0">
                <a:solidFill>
                  <a:schemeClr val="accent1"/>
                </a:solidFill>
              </a:rPr>
              <a:t>“</a:t>
            </a:r>
            <a:endParaRPr lang="en-US" sz="5400" b="1" dirty="0">
              <a:solidFill>
                <a:schemeClr val="accent1"/>
              </a:solidFill>
            </a:endParaRPr>
          </a:p>
        </p:txBody>
      </p:sp>
      <p:sp>
        <p:nvSpPr>
          <p:cNvPr id="8" name="TextBox 7"/>
          <p:cNvSpPr txBox="1"/>
          <p:nvPr/>
        </p:nvSpPr>
        <p:spPr>
          <a:xfrm rot="10800000">
            <a:off x="5558631" y="2036306"/>
            <a:ext cx="304800" cy="923330"/>
          </a:xfrm>
          <a:prstGeom prst="rect">
            <a:avLst/>
          </a:prstGeom>
          <a:noFill/>
        </p:spPr>
        <p:txBody>
          <a:bodyPr wrap="square" rtlCol="0">
            <a:spAutoFit/>
          </a:bodyPr>
          <a:lstStyle/>
          <a:p>
            <a:r>
              <a:rPr lang="en-US" sz="5400" b="1" dirty="0" smtClean="0">
                <a:solidFill>
                  <a:schemeClr val="accent1"/>
                </a:solidFill>
              </a:rPr>
              <a:t>“</a:t>
            </a:r>
            <a:endParaRPr lang="en-US" sz="5400" b="1" dirty="0">
              <a:solidFill>
                <a:schemeClr val="accent1"/>
              </a:solidFill>
            </a:endParaRPr>
          </a:p>
        </p:txBody>
      </p:sp>
    </p:spTree>
    <p:extLst>
      <p:ext uri="{BB962C8B-B14F-4D97-AF65-F5344CB8AC3E}">
        <p14:creationId xmlns:p14="http://schemas.microsoft.com/office/powerpoint/2010/main" val="196216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p:cNvSpPr>
            <a:spLocks noGrp="1"/>
          </p:cNvSpPr>
          <p:nvPr>
            <p:ph idx="4294967295"/>
          </p:nvPr>
        </p:nvSpPr>
        <p:spPr>
          <a:xfrm>
            <a:off x="3116630" y="610537"/>
            <a:ext cx="2786063" cy="3654425"/>
          </a:xfrm>
        </p:spPr>
        <p:txBody>
          <a:bodyPr>
            <a:noAutofit/>
          </a:bodyPr>
          <a:lstStyle/>
          <a:p>
            <a:pPr marL="0" indent="0">
              <a:lnSpc>
                <a:spcPct val="100000"/>
              </a:lnSpc>
              <a:spcBef>
                <a:spcPts val="0"/>
              </a:spcBef>
              <a:spcAft>
                <a:spcPts val="600"/>
              </a:spcAft>
              <a:buNone/>
            </a:pPr>
            <a:r>
              <a:rPr lang="en-US" sz="1100" b="1" dirty="0" smtClean="0"/>
              <a:t>PREMIER </a:t>
            </a:r>
            <a:r>
              <a:rPr lang="en-US" altLang="en-US" sz="1100" b="1" dirty="0" smtClean="0">
                <a:sym typeface="Lato" charset="0"/>
              </a:rPr>
              <a:t>GOOGLE PARTNERS </a:t>
            </a:r>
            <a:r>
              <a:rPr lang="en-US" altLang="en-US" sz="1100" dirty="0" smtClean="0">
                <a:sym typeface="Lato" charset="0"/>
              </a:rPr>
              <a:t>AND MICROSOFT ADS PROFESSIONALS</a:t>
            </a:r>
          </a:p>
          <a:p>
            <a:pPr marL="0" indent="0">
              <a:lnSpc>
                <a:spcPct val="100000"/>
              </a:lnSpc>
              <a:spcBef>
                <a:spcPts val="0"/>
              </a:spcBef>
              <a:spcAft>
                <a:spcPts val="1800"/>
              </a:spcAft>
              <a:buNone/>
            </a:pPr>
            <a:r>
              <a:rPr lang="en-US" altLang="en-US" sz="1100" dirty="0" smtClean="0">
                <a:sym typeface="Lato" charset="0"/>
              </a:rPr>
              <a:t>We’re </a:t>
            </a:r>
            <a:r>
              <a:rPr lang="en-US" altLang="en-US" sz="1100" dirty="0">
                <a:sym typeface="Lato" charset="0"/>
              </a:rPr>
              <a:t>held to the highest </a:t>
            </a:r>
            <a:r>
              <a:rPr lang="en-US" altLang="en-US" sz="1100" dirty="0" smtClean="0">
                <a:sym typeface="Lato" charset="0"/>
              </a:rPr>
              <a:t>standards </a:t>
            </a:r>
            <a:br>
              <a:rPr lang="en-US" altLang="en-US" sz="1100" dirty="0" smtClean="0">
                <a:sym typeface="Lato" charset="0"/>
              </a:rPr>
            </a:br>
            <a:r>
              <a:rPr lang="en-US" altLang="en-US" sz="1100" dirty="0" smtClean="0">
                <a:sym typeface="Lato" charset="0"/>
              </a:rPr>
              <a:t>when </a:t>
            </a:r>
            <a:r>
              <a:rPr lang="en-US" altLang="en-US" sz="1100" dirty="0">
                <a:sym typeface="Lato" charset="0"/>
              </a:rPr>
              <a:t>running </a:t>
            </a:r>
            <a:r>
              <a:rPr lang="en-US" altLang="en-US" sz="1100" dirty="0" smtClean="0">
                <a:sym typeface="Lato" charset="0"/>
              </a:rPr>
              <a:t>campaigns</a:t>
            </a:r>
            <a:r>
              <a:rPr lang="en-US" altLang="en-US" sz="1100" dirty="0">
                <a:sym typeface="Lato" charset="0"/>
              </a:rPr>
              <a:t>. Our teams participate in frequent training to maintain our </a:t>
            </a:r>
            <a:r>
              <a:rPr lang="en-US" altLang="en-US" sz="1100" dirty="0" smtClean="0">
                <a:sym typeface="Lato" charset="0"/>
              </a:rPr>
              <a:t>certifications.</a:t>
            </a:r>
          </a:p>
          <a:p>
            <a:pPr marL="0" indent="0">
              <a:lnSpc>
                <a:spcPct val="100000"/>
              </a:lnSpc>
              <a:spcBef>
                <a:spcPts val="0"/>
              </a:spcBef>
              <a:spcAft>
                <a:spcPts val="600"/>
              </a:spcAft>
              <a:buNone/>
              <a:tabLst>
                <a:tab pos="800966" algn="l"/>
                <a:tab pos="1311681" algn="l"/>
              </a:tabLst>
            </a:pPr>
            <a:r>
              <a:rPr lang="en-US" sz="1100" b="1" dirty="0" smtClean="0"/>
              <a:t>SOLUTION </a:t>
            </a:r>
            <a:r>
              <a:rPr lang="en-US" sz="1100" b="1" dirty="0"/>
              <a:t>AGNOSTIC</a:t>
            </a:r>
          </a:p>
          <a:p>
            <a:pPr marL="0" indent="0">
              <a:lnSpc>
                <a:spcPct val="100000"/>
              </a:lnSpc>
              <a:spcBef>
                <a:spcPts val="0"/>
              </a:spcBef>
              <a:spcAft>
                <a:spcPts val="1800"/>
              </a:spcAft>
              <a:buNone/>
              <a:tabLst>
                <a:tab pos="800966" algn="l"/>
                <a:tab pos="1311681" algn="l"/>
              </a:tabLst>
            </a:pPr>
            <a:r>
              <a:rPr lang="en-US" sz="1100" dirty="0"/>
              <a:t>From planning to implementation, </a:t>
            </a:r>
            <a:r>
              <a:rPr lang="en-US" sz="1100" dirty="0" smtClean="0"/>
              <a:t/>
            </a:r>
            <a:br>
              <a:rPr lang="en-US" sz="1100" dirty="0" smtClean="0"/>
            </a:br>
            <a:r>
              <a:rPr lang="en-US" sz="1100" dirty="0" smtClean="0"/>
              <a:t>our </a:t>
            </a:r>
            <a:r>
              <a:rPr lang="en-US" sz="1100" dirty="0"/>
              <a:t>approach is holistic and based solely on </a:t>
            </a:r>
            <a:r>
              <a:rPr lang="en-US" sz="1100" dirty="0" smtClean="0"/>
              <a:t>our client’s marketing goals</a:t>
            </a:r>
            <a:r>
              <a:rPr lang="en-US" sz="1100" dirty="0"/>
              <a:t>.</a:t>
            </a:r>
          </a:p>
          <a:p>
            <a:pPr marL="0" indent="0">
              <a:spcBef>
                <a:spcPts val="0"/>
              </a:spcBef>
              <a:spcAft>
                <a:spcPts val="600"/>
              </a:spcAft>
              <a:buNone/>
              <a:tabLst>
                <a:tab pos="800966" algn="l"/>
                <a:tab pos="1311681" algn="l"/>
              </a:tabLst>
            </a:pPr>
            <a:r>
              <a:rPr lang="en-US" sz="1100" b="1" dirty="0" smtClean="0"/>
              <a:t>TRANSPARENT</a:t>
            </a:r>
            <a:endParaRPr lang="en-US" sz="1100" b="1" dirty="0"/>
          </a:p>
          <a:p>
            <a:pPr marL="0" indent="0">
              <a:spcBef>
                <a:spcPts val="0"/>
              </a:spcBef>
              <a:spcAft>
                <a:spcPts val="1200"/>
              </a:spcAft>
              <a:buNone/>
              <a:tabLst>
                <a:tab pos="800966" algn="l"/>
                <a:tab pos="1311681" algn="l"/>
              </a:tabLst>
            </a:pPr>
            <a:r>
              <a:rPr lang="en-US" sz="1100" dirty="0" smtClean="0"/>
              <a:t>We </a:t>
            </a:r>
            <a:r>
              <a:rPr lang="en-US" sz="1100" dirty="0"/>
              <a:t>have nothing to hide when it comes to </a:t>
            </a:r>
            <a:r>
              <a:rPr lang="en-US" sz="1100" dirty="0" smtClean="0"/>
              <a:t>campaign audiences, configuration, </a:t>
            </a:r>
            <a:r>
              <a:rPr lang="en-US" sz="1100" dirty="0"/>
              <a:t>budget allocations, ongoing </a:t>
            </a:r>
            <a:r>
              <a:rPr lang="en-US" sz="1100" dirty="0" smtClean="0"/>
              <a:t>optimizations, future recommendations </a:t>
            </a:r>
            <a:r>
              <a:rPr lang="en-US" sz="1100" dirty="0"/>
              <a:t>and </a:t>
            </a:r>
            <a:r>
              <a:rPr lang="en-US" sz="1100" dirty="0" smtClean="0"/>
              <a:t>reporting.</a:t>
            </a:r>
            <a:endParaRPr lang="en-US" sz="1100" dirty="0"/>
          </a:p>
        </p:txBody>
      </p:sp>
      <p:sp>
        <p:nvSpPr>
          <p:cNvPr id="22" name="Content Placeholder 10"/>
          <p:cNvSpPr txBox="1">
            <a:spLocks/>
          </p:cNvSpPr>
          <p:nvPr/>
        </p:nvSpPr>
        <p:spPr>
          <a:xfrm>
            <a:off x="6039096" y="610537"/>
            <a:ext cx="2683620" cy="3503004"/>
          </a:xfrm>
          <a:prstGeom prst="rect">
            <a:avLst/>
          </a:prstGeom>
        </p:spPr>
        <p:txBody>
          <a:bodyPr vert="horz" lIns="81560" tIns="40780" rIns="81560" bIns="40780" rtlCol="0">
            <a:noAutofit/>
          </a:bodyPr>
          <a:lstStyle>
            <a:lvl1pPr marL="306133" indent="-306133" algn="l" defTabSz="816355" rtl="0" eaLnBrk="1" latinLnBrk="0" hangingPunct="1">
              <a:spcBef>
                <a:spcPct val="20000"/>
              </a:spcBef>
              <a:buFont typeface="Arial" pitchFamily="34" charset="0"/>
              <a:buChar char="•"/>
              <a:defRPr sz="2900" kern="1200">
                <a:solidFill>
                  <a:schemeClr val="tx2"/>
                </a:solidFill>
                <a:latin typeface="Century Gothic" pitchFamily="34" charset="0"/>
                <a:ea typeface="+mn-ea"/>
                <a:cs typeface="+mn-cs"/>
              </a:defRPr>
            </a:lvl1pPr>
            <a:lvl2pPr marL="663289" indent="-255111" algn="l" defTabSz="816355" rtl="0" eaLnBrk="1" latinLnBrk="0" hangingPunct="1">
              <a:spcBef>
                <a:spcPct val="20000"/>
              </a:spcBef>
              <a:buFont typeface="Arial" pitchFamily="34" charset="0"/>
              <a:buChar char="–"/>
              <a:defRPr sz="2500" kern="1200">
                <a:solidFill>
                  <a:schemeClr val="tx2"/>
                </a:solidFill>
                <a:latin typeface="Century Gothic" pitchFamily="34" charset="0"/>
                <a:ea typeface="+mn-ea"/>
                <a:cs typeface="+mn-cs"/>
              </a:defRPr>
            </a:lvl2pPr>
            <a:lvl3pPr marL="1020444" indent="-204089" algn="l" defTabSz="816355" rtl="0" eaLnBrk="1" latinLnBrk="0" hangingPunct="1">
              <a:spcBef>
                <a:spcPct val="20000"/>
              </a:spcBef>
              <a:buFont typeface="Arial" pitchFamily="34" charset="0"/>
              <a:buChar char="•"/>
              <a:defRPr sz="2100" kern="1200">
                <a:solidFill>
                  <a:schemeClr val="tx2"/>
                </a:solidFill>
                <a:latin typeface="Century Gothic" pitchFamily="34" charset="0"/>
                <a:ea typeface="+mn-ea"/>
                <a:cs typeface="+mn-cs"/>
              </a:defRPr>
            </a:lvl3pPr>
            <a:lvl4pPr marL="1428623" indent="-204089" algn="l" defTabSz="816355" rtl="0" eaLnBrk="1" latinLnBrk="0" hangingPunct="1">
              <a:spcBef>
                <a:spcPct val="20000"/>
              </a:spcBef>
              <a:buFont typeface="Arial" pitchFamily="34" charset="0"/>
              <a:buChar char="–"/>
              <a:defRPr sz="1800" kern="1200">
                <a:solidFill>
                  <a:schemeClr val="tx2"/>
                </a:solidFill>
                <a:latin typeface="Century Gothic" pitchFamily="34" charset="0"/>
                <a:ea typeface="+mn-ea"/>
                <a:cs typeface="+mn-cs"/>
              </a:defRPr>
            </a:lvl4pPr>
            <a:lvl5pPr marL="1836801" indent="-204089" algn="l" defTabSz="816355" rtl="0" eaLnBrk="1" latinLnBrk="0" hangingPunct="1">
              <a:spcBef>
                <a:spcPct val="20000"/>
              </a:spcBef>
              <a:buFont typeface="Arial" pitchFamily="34" charset="0"/>
              <a:buChar char="»"/>
              <a:defRPr sz="1800" kern="1200">
                <a:solidFill>
                  <a:schemeClr val="tx2"/>
                </a:solidFill>
                <a:latin typeface="Century Gothic" pitchFamily="34" charset="0"/>
                <a:ea typeface="+mn-ea"/>
                <a:cs typeface="+mn-cs"/>
              </a:defRPr>
            </a:lvl5pPr>
            <a:lvl6pPr marL="2244978"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56"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34"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11"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altLang="en-US" sz="1100" b="1" dirty="0" smtClean="0">
                <a:solidFill>
                  <a:schemeClr val="tx1"/>
                </a:solidFill>
                <a:sym typeface="Lato" charset="0"/>
              </a:rPr>
              <a:t>BEST </a:t>
            </a:r>
            <a:r>
              <a:rPr lang="en-US" altLang="en-US" sz="1100" b="1" dirty="0">
                <a:solidFill>
                  <a:schemeClr val="tx1"/>
                </a:solidFill>
                <a:sym typeface="Lato" charset="0"/>
              </a:rPr>
              <a:t>IN CLASS AD TECHNOLOGY</a:t>
            </a:r>
          </a:p>
          <a:p>
            <a:pPr marL="0" indent="0">
              <a:spcBef>
                <a:spcPts val="0"/>
              </a:spcBef>
              <a:buNone/>
            </a:pPr>
            <a:r>
              <a:rPr lang="en-US" sz="1100" dirty="0" smtClean="0">
                <a:solidFill>
                  <a:schemeClr val="tx1"/>
                </a:solidFill>
              </a:rPr>
              <a:t>Direct buy desk access to industry-leading </a:t>
            </a:r>
            <a:r>
              <a:rPr lang="en-US" sz="1100" dirty="0">
                <a:solidFill>
                  <a:schemeClr val="tx1"/>
                </a:solidFill>
              </a:rPr>
              <a:t>ad technology platforms, offering total brand safety, precision </a:t>
            </a:r>
            <a:r>
              <a:rPr lang="en-US" sz="1100" dirty="0" smtClean="0">
                <a:solidFill>
                  <a:schemeClr val="tx1"/>
                </a:solidFill>
              </a:rPr>
              <a:t>targeting</a:t>
            </a:r>
            <a:r>
              <a:rPr lang="en-US" sz="1100" dirty="0">
                <a:solidFill>
                  <a:schemeClr val="tx1"/>
                </a:solidFill>
              </a:rPr>
              <a:t>, full-funnel attribution, advanced optimization capabilities, online &amp; offline attribution, </a:t>
            </a:r>
            <a:r>
              <a:rPr lang="en-US" sz="1100" dirty="0" smtClean="0">
                <a:solidFill>
                  <a:schemeClr val="tx1"/>
                </a:solidFill>
              </a:rPr>
              <a:t>and algorithmic </a:t>
            </a:r>
            <a:r>
              <a:rPr lang="en-US" sz="1100" dirty="0">
                <a:solidFill>
                  <a:schemeClr val="tx1"/>
                </a:solidFill>
              </a:rPr>
              <a:t>fraud </a:t>
            </a:r>
            <a:r>
              <a:rPr lang="en-US" sz="1100" dirty="0" smtClean="0">
                <a:solidFill>
                  <a:schemeClr val="tx1"/>
                </a:solidFill>
              </a:rPr>
              <a:t>protection</a:t>
            </a:r>
            <a:r>
              <a:rPr lang="en-US" sz="1100" dirty="0">
                <a:solidFill>
                  <a:schemeClr val="tx1"/>
                </a:solidFill>
              </a:rPr>
              <a:t> </a:t>
            </a:r>
            <a:r>
              <a:rPr lang="en-US" sz="1100" dirty="0" smtClean="0">
                <a:solidFill>
                  <a:schemeClr val="tx1"/>
                </a:solidFill>
              </a:rPr>
              <a:t>– </a:t>
            </a:r>
            <a:r>
              <a:rPr lang="en-US" sz="1100" dirty="0">
                <a:solidFill>
                  <a:schemeClr val="tx1"/>
                </a:solidFill>
              </a:rPr>
              <a:t>allowing </a:t>
            </a:r>
            <a:r>
              <a:rPr lang="en-US" sz="1100" dirty="0" smtClean="0">
                <a:solidFill>
                  <a:schemeClr val="tx1"/>
                </a:solidFill>
              </a:rPr>
              <a:t>our clients to </a:t>
            </a:r>
            <a:r>
              <a:rPr lang="en-US" sz="1100" dirty="0">
                <a:solidFill>
                  <a:schemeClr val="tx1"/>
                </a:solidFill>
              </a:rPr>
              <a:t>buy with confidence.</a:t>
            </a:r>
            <a:endParaRPr lang="en-US" altLang="en-US" sz="1100" b="1" dirty="0">
              <a:solidFill>
                <a:schemeClr val="tx1"/>
              </a:solidFill>
              <a:sym typeface="Lato" charset="0"/>
            </a:endParaRPr>
          </a:p>
          <a:p>
            <a:pPr marL="0" indent="0">
              <a:spcBef>
                <a:spcPts val="0"/>
              </a:spcBef>
              <a:spcAft>
                <a:spcPts val="600"/>
              </a:spcAft>
              <a:buNone/>
            </a:pPr>
            <a:endParaRPr lang="en-US" altLang="en-US" sz="1100" b="1" dirty="0" smtClean="0">
              <a:solidFill>
                <a:schemeClr val="tx1"/>
              </a:solidFill>
              <a:sym typeface="Lato" charset="0"/>
            </a:endParaRPr>
          </a:p>
          <a:p>
            <a:pPr marL="0" indent="0">
              <a:spcBef>
                <a:spcPts val="0"/>
              </a:spcBef>
              <a:spcAft>
                <a:spcPts val="600"/>
              </a:spcAft>
              <a:buNone/>
            </a:pPr>
            <a:r>
              <a:rPr lang="en-US" altLang="en-US" sz="1100" b="1" dirty="0" smtClean="0">
                <a:solidFill>
                  <a:schemeClr val="tx1"/>
                </a:solidFill>
                <a:sym typeface="Lato" charset="0"/>
              </a:rPr>
              <a:t>DRIVEN </a:t>
            </a:r>
            <a:r>
              <a:rPr lang="en-US" altLang="en-US" sz="1100" b="1" dirty="0">
                <a:solidFill>
                  <a:schemeClr val="tx1"/>
                </a:solidFill>
                <a:sym typeface="Lato" charset="0"/>
              </a:rPr>
              <a:t>BY DATA + HUMANS</a:t>
            </a:r>
          </a:p>
          <a:p>
            <a:pPr marL="0" indent="0">
              <a:spcBef>
                <a:spcPts val="0"/>
              </a:spcBef>
              <a:spcAft>
                <a:spcPts val="1200"/>
              </a:spcAft>
              <a:buNone/>
            </a:pPr>
            <a:r>
              <a:rPr lang="en-US" altLang="en-US" sz="1100" dirty="0">
                <a:solidFill>
                  <a:schemeClr val="tx1"/>
                </a:solidFill>
                <a:sym typeface="Lato" charset="0"/>
              </a:rPr>
              <a:t>C</a:t>
            </a:r>
            <a:r>
              <a:rPr lang="en-US" altLang="en-US" sz="1100" dirty="0" smtClean="0">
                <a:solidFill>
                  <a:schemeClr val="tx1"/>
                </a:solidFill>
                <a:sym typeface="Lato" charset="0"/>
              </a:rPr>
              <a:t>ampaigns are optimized </a:t>
            </a:r>
            <a:r>
              <a:rPr lang="en-US" altLang="en-US" sz="1100" dirty="0">
                <a:solidFill>
                  <a:schemeClr val="tx1"/>
                </a:solidFill>
                <a:sym typeface="Lato" charset="0"/>
              </a:rPr>
              <a:t>nimbly – using data from </a:t>
            </a:r>
            <a:r>
              <a:rPr lang="en-US" altLang="en-US" sz="1100" dirty="0" smtClean="0">
                <a:solidFill>
                  <a:schemeClr val="tx1"/>
                </a:solidFill>
                <a:sym typeface="Lato" charset="0"/>
              </a:rPr>
              <a:t>each placement </a:t>
            </a:r>
            <a:r>
              <a:rPr lang="en-US" altLang="en-US" sz="1100" dirty="0">
                <a:solidFill>
                  <a:schemeClr val="tx1"/>
                </a:solidFill>
                <a:sym typeface="Lato" charset="0"/>
              </a:rPr>
              <a:t>paired with the knowledge of our team and industry best practices to ensure we’re delivering the absolute best results and using </a:t>
            </a:r>
            <a:r>
              <a:rPr lang="en-US" altLang="en-US" sz="1100" dirty="0" smtClean="0">
                <a:solidFill>
                  <a:schemeClr val="tx1"/>
                </a:solidFill>
                <a:sym typeface="Lato" charset="0"/>
              </a:rPr>
              <a:t>budgets </a:t>
            </a:r>
            <a:r>
              <a:rPr lang="en-US" altLang="en-US" sz="1100" dirty="0">
                <a:solidFill>
                  <a:schemeClr val="tx1"/>
                </a:solidFill>
                <a:sym typeface="Lato" charset="0"/>
              </a:rPr>
              <a:t>wisely to </a:t>
            </a:r>
            <a:r>
              <a:rPr lang="en-US" altLang="en-US" sz="1100" dirty="0" smtClean="0">
                <a:solidFill>
                  <a:schemeClr val="tx1"/>
                </a:solidFill>
                <a:sym typeface="Lato" charset="0"/>
              </a:rPr>
              <a:t>achieve marketing goals</a:t>
            </a:r>
            <a:r>
              <a:rPr lang="en-US" altLang="en-US" sz="1100" dirty="0">
                <a:solidFill>
                  <a:schemeClr val="tx1"/>
                </a:solidFill>
                <a:sym typeface="Lato" charset="0"/>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0840" y="4554160"/>
            <a:ext cx="1122912" cy="340778"/>
          </a:xfrm>
          <a:prstGeom prst="rect">
            <a:avLst/>
          </a:prstGeom>
        </p:spPr>
      </p:pic>
      <p:pic>
        <p:nvPicPr>
          <p:cNvPr id="1026" name="Picture 2" descr="C:\Users\amcginnis\Google Drive\AMPLIFIED\Marketing\google-partner-search-mobile-disp-2285658634\premier-google-partner-search-mobile-disp\premier-google-partner-RGB-search-mobile-disp.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94040" y="4537359"/>
            <a:ext cx="993191" cy="357579"/>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0"/>
          <p:cNvSpPr txBox="1">
            <a:spLocks/>
          </p:cNvSpPr>
          <p:nvPr/>
        </p:nvSpPr>
        <p:spPr>
          <a:xfrm>
            <a:off x="6240260" y="2692308"/>
            <a:ext cx="2664531" cy="1763118"/>
          </a:xfrm>
          <a:prstGeom prst="rect">
            <a:avLst/>
          </a:prstGeom>
        </p:spPr>
        <p:txBody>
          <a:bodyPr vert="horz" lIns="81560" tIns="40780" rIns="81560" bIns="40780" rtlCol="0">
            <a:noAutofit/>
          </a:bodyPr>
          <a:lstStyle>
            <a:lvl1pPr marL="306133" indent="-306133" algn="l" defTabSz="816355" rtl="0" eaLnBrk="1" latinLnBrk="0" hangingPunct="1">
              <a:spcBef>
                <a:spcPct val="20000"/>
              </a:spcBef>
              <a:buFont typeface="Arial" pitchFamily="34" charset="0"/>
              <a:buChar char="•"/>
              <a:defRPr sz="2900" kern="1200">
                <a:solidFill>
                  <a:schemeClr val="tx2"/>
                </a:solidFill>
                <a:latin typeface="Century Gothic" pitchFamily="34" charset="0"/>
                <a:ea typeface="+mn-ea"/>
                <a:cs typeface="+mn-cs"/>
              </a:defRPr>
            </a:lvl1pPr>
            <a:lvl2pPr marL="663289" indent="-255111" algn="l" defTabSz="816355" rtl="0" eaLnBrk="1" latinLnBrk="0" hangingPunct="1">
              <a:spcBef>
                <a:spcPct val="20000"/>
              </a:spcBef>
              <a:buFont typeface="Arial" pitchFamily="34" charset="0"/>
              <a:buChar char="–"/>
              <a:defRPr sz="2500" kern="1200">
                <a:solidFill>
                  <a:schemeClr val="tx2"/>
                </a:solidFill>
                <a:latin typeface="Century Gothic" pitchFamily="34" charset="0"/>
                <a:ea typeface="+mn-ea"/>
                <a:cs typeface="+mn-cs"/>
              </a:defRPr>
            </a:lvl2pPr>
            <a:lvl3pPr marL="1020444" indent="-204089" algn="l" defTabSz="816355" rtl="0" eaLnBrk="1" latinLnBrk="0" hangingPunct="1">
              <a:spcBef>
                <a:spcPct val="20000"/>
              </a:spcBef>
              <a:buFont typeface="Arial" pitchFamily="34" charset="0"/>
              <a:buChar char="•"/>
              <a:defRPr sz="2100" kern="1200">
                <a:solidFill>
                  <a:schemeClr val="tx2"/>
                </a:solidFill>
                <a:latin typeface="Century Gothic" pitchFamily="34" charset="0"/>
                <a:ea typeface="+mn-ea"/>
                <a:cs typeface="+mn-cs"/>
              </a:defRPr>
            </a:lvl3pPr>
            <a:lvl4pPr marL="1428623" indent="-204089" algn="l" defTabSz="816355" rtl="0" eaLnBrk="1" latinLnBrk="0" hangingPunct="1">
              <a:spcBef>
                <a:spcPct val="20000"/>
              </a:spcBef>
              <a:buFont typeface="Arial" pitchFamily="34" charset="0"/>
              <a:buChar char="–"/>
              <a:defRPr sz="1800" kern="1200">
                <a:solidFill>
                  <a:schemeClr val="tx2"/>
                </a:solidFill>
                <a:latin typeface="Century Gothic" pitchFamily="34" charset="0"/>
                <a:ea typeface="+mn-ea"/>
                <a:cs typeface="+mn-cs"/>
              </a:defRPr>
            </a:lvl4pPr>
            <a:lvl5pPr marL="1836801" indent="-204089" algn="l" defTabSz="816355" rtl="0" eaLnBrk="1" latinLnBrk="0" hangingPunct="1">
              <a:spcBef>
                <a:spcPct val="20000"/>
              </a:spcBef>
              <a:buFont typeface="Arial" pitchFamily="34" charset="0"/>
              <a:buChar char="»"/>
              <a:defRPr sz="1800" kern="1200">
                <a:solidFill>
                  <a:schemeClr val="tx2"/>
                </a:solidFill>
                <a:latin typeface="Century Gothic" pitchFamily="34" charset="0"/>
                <a:ea typeface="+mn-ea"/>
                <a:cs typeface="+mn-cs"/>
              </a:defRPr>
            </a:lvl5pPr>
            <a:lvl6pPr marL="2244978"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56"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34"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11" indent="-204089" algn="l" defTabSz="81635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en-US" altLang="en-US" sz="899" b="1" dirty="0">
              <a:solidFill>
                <a:schemeClr val="bg1"/>
              </a:solidFill>
              <a:sym typeface="Lato"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21781" y="4230975"/>
            <a:ext cx="726210" cy="66396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33016" y="4230975"/>
            <a:ext cx="749815" cy="663963"/>
          </a:xfrm>
          <a:prstGeom prst="rect">
            <a:avLst/>
          </a:prstGeom>
        </p:spPr>
      </p:pic>
      <p:sp>
        <p:nvSpPr>
          <p:cNvPr id="37" name="Title 1"/>
          <p:cNvSpPr txBox="1">
            <a:spLocks/>
          </p:cNvSpPr>
          <p:nvPr/>
        </p:nvSpPr>
        <p:spPr>
          <a:xfrm>
            <a:off x="486209" y="243368"/>
            <a:ext cx="2405517" cy="1331951"/>
          </a:xfrm>
          <a:prstGeom prst="rect">
            <a:avLst/>
          </a:prstGeom>
          <a:noFill/>
        </p:spPr>
        <p:txBody>
          <a:bodyPr anchor="ctr">
            <a:normAutofit/>
          </a:bodyPr>
          <a:lstStyle>
            <a:lvl1pPr algn="l" defTabSz="685160" rtl="0" eaLnBrk="1" latinLnBrk="0" hangingPunct="1">
              <a:lnSpc>
                <a:spcPct val="90000"/>
              </a:lnSpc>
              <a:spcBef>
                <a:spcPct val="0"/>
              </a:spcBef>
              <a:buNone/>
              <a:defRPr sz="3297" kern="1200">
                <a:solidFill>
                  <a:schemeClr val="tx1"/>
                </a:solidFill>
                <a:latin typeface="+mj-lt"/>
                <a:ea typeface="+mj-ea"/>
                <a:cs typeface="+mj-cs"/>
              </a:defRPr>
            </a:lvl1pPr>
          </a:lstStyle>
          <a:p>
            <a:r>
              <a:rPr lang="en-US" sz="2400" dirty="0" smtClean="0"/>
              <a:t>TOP 5 REASONS TO GET </a:t>
            </a:r>
            <a:r>
              <a:rPr lang="en-US" sz="2400" b="1" dirty="0" smtClean="0"/>
              <a:t>AMPLIFIED</a:t>
            </a:r>
            <a:endParaRPr lang="en-US" sz="2400" b="1" dirty="0"/>
          </a:p>
        </p:txBody>
      </p:sp>
      <p:grpSp>
        <p:nvGrpSpPr>
          <p:cNvPr id="41" name="Group 40"/>
          <p:cNvGrpSpPr/>
          <p:nvPr/>
        </p:nvGrpSpPr>
        <p:grpSpPr>
          <a:xfrm>
            <a:off x="-3969" y="0"/>
            <a:ext cx="9136062" cy="54769"/>
            <a:chOff x="0" y="232560"/>
            <a:chExt cx="9143999" cy="83820"/>
          </a:xfrm>
        </p:grpSpPr>
        <p:sp>
          <p:nvSpPr>
            <p:cNvPr id="42" name="Rectangle 41"/>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3" name="Rectangle 42"/>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4" name="Rectangle 43"/>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5" name="Rectangle 44"/>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pic>
        <p:nvPicPr>
          <p:cNvPr id="47" name="Picture 46"/>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17899" y="1554376"/>
            <a:ext cx="1766529" cy="1766529"/>
          </a:xfrm>
          <a:prstGeom prst="ellipse">
            <a:avLst/>
          </a:prstGeom>
          <a:ln w="19050">
            <a:solidFill>
              <a:schemeClr val="bg1"/>
            </a:solidFill>
          </a:ln>
        </p:spPr>
      </p:pic>
      <p:pic>
        <p:nvPicPr>
          <p:cNvPr id="46" name="Picture 45"/>
          <p:cNvPicPr>
            <a:picLocks noChangeAspect="1"/>
          </p:cNvPicPr>
          <p:nvPr/>
        </p:nvPicPr>
        <p:blipFill rotWithShape="1">
          <a:blip r:embed="rId8" cstate="print">
            <a:grayscl/>
            <a:extLst>
              <a:ext uri="{28A0092B-C50C-407E-A947-70E740481C1C}">
                <a14:useLocalDpi xmlns:a14="http://schemas.microsoft.com/office/drawing/2010/main"/>
              </a:ext>
            </a:extLst>
          </a:blip>
          <a:srcRect/>
          <a:stretch/>
        </p:blipFill>
        <p:spPr>
          <a:xfrm>
            <a:off x="-40638" y="2983199"/>
            <a:ext cx="2246469" cy="2359968"/>
          </a:xfrm>
          <a:prstGeom prst="ellipse">
            <a:avLst/>
          </a:prstGeom>
          <a:ln w="19050">
            <a:solidFill>
              <a:schemeClr val="bg1"/>
            </a:solidFill>
          </a:ln>
          <a:effectLst/>
        </p:spPr>
      </p:pic>
      <p:pic>
        <p:nvPicPr>
          <p:cNvPr id="30" name="Picture 29"/>
          <p:cNvPicPr>
            <a:picLocks noChangeAspect="1"/>
          </p:cNvPicPr>
          <p:nvPr/>
        </p:nvPicPr>
        <p:blipFill rotWithShape="1">
          <a:blip r:embed="rId9" cstate="print">
            <a:grayscl/>
            <a:extLst>
              <a:ext uri="{28A0092B-C50C-407E-A947-70E740481C1C}">
                <a14:useLocalDpi xmlns:a14="http://schemas.microsoft.com/office/drawing/2010/main"/>
              </a:ext>
            </a:extLst>
          </a:blip>
          <a:srcRect l="-575"/>
          <a:stretch/>
        </p:blipFill>
        <p:spPr>
          <a:xfrm>
            <a:off x="1416327" y="2188369"/>
            <a:ext cx="1339740" cy="1316976"/>
          </a:xfrm>
          <a:prstGeom prst="ellipse">
            <a:avLst/>
          </a:prstGeom>
          <a:ln w="19050">
            <a:solidFill>
              <a:schemeClr val="bg1"/>
            </a:solidFill>
          </a:ln>
          <a:effectLst/>
        </p:spPr>
      </p:pic>
    </p:spTree>
    <p:extLst>
      <p:ext uri="{BB962C8B-B14F-4D97-AF65-F5344CB8AC3E}">
        <p14:creationId xmlns:p14="http://schemas.microsoft.com/office/powerpoint/2010/main" val="229778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969" y="0"/>
            <a:ext cx="9136062" cy="54769"/>
            <a:chOff x="0" y="232560"/>
            <a:chExt cx="9143999" cy="83820"/>
          </a:xfrm>
        </p:grpSpPr>
        <p:sp>
          <p:nvSpPr>
            <p:cNvPr id="8" name="Rectangle 7"/>
            <p:cNvSpPr/>
            <p:nvPr userDrawn="1"/>
          </p:nvSpPr>
          <p:spPr>
            <a:xfrm>
              <a:off x="0" y="232562"/>
              <a:ext cx="2284808" cy="8381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9" name="Rectangle 8"/>
            <p:cNvSpPr/>
            <p:nvPr userDrawn="1"/>
          </p:nvSpPr>
          <p:spPr>
            <a:xfrm>
              <a:off x="2284808" y="232562"/>
              <a:ext cx="2348151" cy="83818"/>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0" name="Rectangle 9"/>
            <p:cNvSpPr/>
            <p:nvPr userDrawn="1"/>
          </p:nvSpPr>
          <p:spPr>
            <a:xfrm>
              <a:off x="4571999" y="232560"/>
              <a:ext cx="2316480" cy="83820"/>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1" name="Rectangle 10"/>
            <p:cNvSpPr/>
            <p:nvPr userDrawn="1"/>
          </p:nvSpPr>
          <p:spPr>
            <a:xfrm>
              <a:off x="6888478" y="234505"/>
              <a:ext cx="2255521" cy="8187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
        <p:nvSpPr>
          <p:cNvPr id="2" name="Title 1"/>
          <p:cNvSpPr>
            <a:spLocks noGrp="1"/>
          </p:cNvSpPr>
          <p:nvPr>
            <p:ph type="title"/>
          </p:nvPr>
        </p:nvSpPr>
        <p:spPr>
          <a:xfrm>
            <a:off x="632193" y="595755"/>
            <a:ext cx="3482726" cy="619378"/>
          </a:xfrm>
        </p:spPr>
        <p:txBody>
          <a:bodyPr>
            <a:normAutofit/>
          </a:bodyPr>
          <a:lstStyle/>
          <a:p>
            <a:r>
              <a:rPr lang="en-US" sz="2400" dirty="0" smtClean="0"/>
              <a:t>THANK </a:t>
            </a:r>
            <a:r>
              <a:rPr lang="en-US" sz="2400" b="1" dirty="0" smtClean="0"/>
              <a:t>YOU</a:t>
            </a:r>
            <a:endParaRPr lang="en-US" sz="2400" b="1" dirty="0"/>
          </a:p>
        </p:txBody>
      </p:sp>
      <p:sp>
        <p:nvSpPr>
          <p:cNvPr id="3" name="Content Placeholder 2"/>
          <p:cNvSpPr>
            <a:spLocks noGrp="1"/>
          </p:cNvSpPr>
          <p:nvPr>
            <p:ph idx="4294967295"/>
          </p:nvPr>
        </p:nvSpPr>
        <p:spPr>
          <a:xfrm>
            <a:off x="606425" y="1198563"/>
            <a:ext cx="3557588" cy="1430338"/>
          </a:xfrm>
        </p:spPr>
        <p:txBody>
          <a:bodyPr/>
          <a:lstStyle/>
          <a:p>
            <a:pPr marL="0" indent="0">
              <a:lnSpc>
                <a:spcPct val="100000"/>
              </a:lnSpc>
              <a:spcBef>
                <a:spcPts val="0"/>
              </a:spcBef>
              <a:spcAft>
                <a:spcPts val="600"/>
              </a:spcAft>
              <a:buNone/>
            </a:pPr>
            <a:r>
              <a:rPr lang="en-US" sz="1400" b="1" dirty="0" smtClean="0"/>
              <a:t>WE APPRECIATE YOUR INTEREST IN AMPLIFIED DIGITAL AND WELCOME THE OPPORTUNITY TO PARTNER WITH YOU.</a:t>
            </a:r>
            <a:endParaRPr lang="en-US" sz="1100" dirty="0"/>
          </a:p>
          <a:p>
            <a:pPr marL="0" indent="0">
              <a:buNone/>
            </a:pPr>
            <a:r>
              <a:rPr lang="en-US" sz="1200" dirty="0"/>
              <a:t>Should you have any questions, please feel free to reach </a:t>
            </a:r>
            <a:r>
              <a:rPr lang="en-US" sz="1200" dirty="0" smtClean="0"/>
              <a:t>out!</a:t>
            </a:r>
            <a:endParaRPr lang="en-US" dirty="0" smtClean="0"/>
          </a:p>
        </p:txBody>
      </p:sp>
      <p:pic>
        <p:nvPicPr>
          <p:cNvPr id="12" name="Picture 11"/>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618221" y="2952055"/>
            <a:ext cx="970461" cy="1005388"/>
          </a:xfrm>
          <a:prstGeom prst="ellipse">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6787" y="4112419"/>
            <a:ext cx="1004137" cy="298809"/>
          </a:xfrm>
          <a:prstGeom prst="rect">
            <a:avLst/>
          </a:prstGeom>
        </p:spPr>
      </p:pic>
      <p:sp>
        <p:nvSpPr>
          <p:cNvPr id="13" name="Content Placeholder 2"/>
          <p:cNvSpPr txBox="1">
            <a:spLocks/>
          </p:cNvSpPr>
          <p:nvPr/>
        </p:nvSpPr>
        <p:spPr>
          <a:xfrm>
            <a:off x="1637462" y="2952055"/>
            <a:ext cx="3048000" cy="1005388"/>
          </a:xfrm>
          <a:prstGeom prst="rect">
            <a:avLst/>
          </a:prstGeom>
        </p:spPr>
        <p:txBody>
          <a:bodyPr vert="horz" lIns="91440" tIns="45720" rIns="91440" bIns="45720" rtlCol="0">
            <a:normAutofit/>
          </a:bodyPr>
          <a:lstStyle>
            <a:lvl1pPr marL="171290" indent="-171290" algn="l" defTabSz="685160" rtl="0" eaLnBrk="1" latinLnBrk="0" hangingPunct="1">
              <a:lnSpc>
                <a:spcPct val="90000"/>
              </a:lnSpc>
              <a:spcBef>
                <a:spcPts val="749"/>
              </a:spcBef>
              <a:buFont typeface="Arial" panose="020B0604020202020204" pitchFamily="34" charset="0"/>
              <a:buChar char="•"/>
              <a:defRPr sz="2098" kern="1200">
                <a:solidFill>
                  <a:schemeClr val="tx1"/>
                </a:solidFill>
                <a:latin typeface="+mn-lt"/>
                <a:ea typeface="+mn-ea"/>
                <a:cs typeface="+mn-cs"/>
              </a:defRPr>
            </a:lvl1pPr>
            <a:lvl2pPr marL="513870" indent="-171290" algn="l" defTabSz="685160" rtl="0" eaLnBrk="1" latinLnBrk="0" hangingPunct="1">
              <a:lnSpc>
                <a:spcPct val="90000"/>
              </a:lnSpc>
              <a:spcBef>
                <a:spcPts val="375"/>
              </a:spcBef>
              <a:buFont typeface="Arial" panose="020B0604020202020204" pitchFamily="34" charset="0"/>
              <a:buChar char="•"/>
              <a:defRPr sz="1798" kern="1200">
                <a:solidFill>
                  <a:schemeClr val="tx1"/>
                </a:solidFill>
                <a:latin typeface="+mn-lt"/>
                <a:ea typeface="+mn-ea"/>
                <a:cs typeface="+mn-cs"/>
              </a:defRPr>
            </a:lvl2pPr>
            <a:lvl3pPr marL="856450" indent="-171290" algn="l" defTabSz="685160"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0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161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419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7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5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30" indent="-171290" algn="l" defTabSz="685160"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b="1" dirty="0" smtClean="0"/>
              <a:t>SALES TEAM MEMBER</a:t>
            </a:r>
          </a:p>
          <a:p>
            <a:pPr marL="0" indent="0">
              <a:lnSpc>
                <a:spcPct val="100000"/>
              </a:lnSpc>
              <a:spcBef>
                <a:spcPts val="0"/>
              </a:spcBef>
              <a:buFont typeface="Arial" panose="020B0604020202020204" pitchFamily="34" charset="0"/>
              <a:buNone/>
            </a:pPr>
            <a:r>
              <a:rPr lang="en-US" sz="1200" dirty="0" smtClean="0"/>
              <a:t>TITLE/POSITION</a:t>
            </a:r>
          </a:p>
          <a:p>
            <a:pPr marL="0" indent="0">
              <a:lnSpc>
                <a:spcPct val="100000"/>
              </a:lnSpc>
              <a:spcBef>
                <a:spcPts val="0"/>
              </a:spcBef>
              <a:buFont typeface="Arial" panose="020B0604020202020204" pitchFamily="34" charset="0"/>
              <a:buNone/>
            </a:pPr>
            <a:r>
              <a:rPr lang="en-US" sz="1050" dirty="0" smtClean="0">
                <a:hlinkClick r:id="rId5"/>
              </a:rPr>
              <a:t>email@emailaddress.com</a:t>
            </a:r>
            <a:r>
              <a:rPr lang="en-US" sz="1050" dirty="0" smtClean="0"/>
              <a:t> </a:t>
            </a:r>
            <a:r>
              <a:rPr lang="en-US" sz="1200" dirty="0" smtClean="0"/>
              <a:t/>
            </a:r>
            <a:br>
              <a:rPr lang="en-US" sz="1200" dirty="0" smtClean="0"/>
            </a:br>
            <a:r>
              <a:rPr lang="en-US" sz="1200" dirty="0" smtClean="0"/>
              <a:t>o. 123.456.7890</a:t>
            </a:r>
          </a:p>
          <a:p>
            <a:pPr marL="0" indent="0">
              <a:lnSpc>
                <a:spcPct val="100000"/>
              </a:lnSpc>
              <a:spcBef>
                <a:spcPts val="0"/>
              </a:spcBef>
              <a:buFont typeface="Arial" panose="020B0604020202020204" pitchFamily="34" charset="0"/>
              <a:buNone/>
            </a:pPr>
            <a:r>
              <a:rPr lang="en-US" sz="1200" dirty="0" smtClean="0"/>
              <a:t>c. 123.456.7890</a:t>
            </a:r>
            <a:endParaRPr lang="en-US" dirty="0" smtClean="0"/>
          </a:p>
        </p:txBody>
      </p:sp>
      <p:sp>
        <p:nvSpPr>
          <p:cNvPr id="14" name="TextBox 13">
            <a:extLst>
              <a:ext uri="{FF2B5EF4-FFF2-40B4-BE49-F238E27FC236}">
                <a16:creationId xmlns:a16="http://schemas.microsoft.com/office/drawing/2014/main" id="{288A134D-D82A-48B7-88A9-2BF05DEF2A38}"/>
              </a:ext>
            </a:extLst>
          </p:cNvPr>
          <p:cNvSpPr txBox="1"/>
          <p:nvPr/>
        </p:nvSpPr>
        <p:spPr>
          <a:xfrm rot="20219460">
            <a:off x="405383" y="1992971"/>
            <a:ext cx="8229600" cy="923330"/>
          </a:xfrm>
          <a:prstGeom prst="rect">
            <a:avLst/>
          </a:prstGeom>
          <a:solidFill>
            <a:schemeClr val="accent2"/>
          </a:solidFill>
          <a:ln w="9525">
            <a:noFill/>
          </a:ln>
        </p:spPr>
        <p:txBody>
          <a:bodyPr wrap="square" rtlCol="0">
            <a:spAutoFit/>
          </a:bodyPr>
          <a:lstStyle/>
          <a:p>
            <a:pPr algn="ctr">
              <a:tabLst>
                <a:tab pos="801688" algn="l"/>
                <a:tab pos="1312863" algn="l"/>
              </a:tabLst>
            </a:pPr>
            <a:r>
              <a:rPr lang="en-US" sz="1800" b="1" dirty="0" smtClean="0">
                <a:solidFill>
                  <a:schemeClr val="bg1"/>
                </a:solidFill>
                <a:latin typeface="Century Gothic" pitchFamily="34" charset="0"/>
              </a:rPr>
              <a:t>RIGHT CLICK THE SALES REP PICTURE AND REPLACE WITH YOUR OWN. YOU CAN USE YOUR PARTNERSHIP LOGO LOCKUP IN PLACE OF THE AMPLIFIED DIGITAL LOGO.</a:t>
            </a:r>
            <a:endParaRPr lang="en-US" sz="1800" b="1" dirty="0">
              <a:solidFill>
                <a:schemeClr val="bg1"/>
              </a:solidFill>
              <a:latin typeface="Century Gothic" pitchFamily="34" charset="0"/>
            </a:endParaRPr>
          </a:p>
        </p:txBody>
      </p:sp>
    </p:spTree>
    <p:extLst>
      <p:ext uri="{BB962C8B-B14F-4D97-AF65-F5344CB8AC3E}">
        <p14:creationId xmlns:p14="http://schemas.microsoft.com/office/powerpoint/2010/main" val="1813164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p:cNvPicPr>
            <a:picLocks noGrp="1" noChangeAspect="1"/>
          </p:cNvPicPr>
          <p:nvPr>
            <p:ph type="pic" sz="quarter" idx="75"/>
          </p:nvPr>
        </p:nvPicPr>
        <p:blipFill>
          <a:blip r:embed="rId3">
            <a:extLst>
              <a:ext uri="{28A0092B-C50C-407E-A947-70E740481C1C}">
                <a14:useLocalDpi xmlns:a14="http://schemas.microsoft.com/office/drawing/2010/main" val="0"/>
              </a:ext>
            </a:extLst>
          </a:blip>
          <a:srcRect t="3002" b="3002"/>
          <a:stretch>
            <a:fillRect/>
          </a:stretch>
        </p:blipFill>
        <p:spPr>
          <a:xfrm>
            <a:off x="3044031" y="421157"/>
            <a:ext cx="1090730" cy="1005212"/>
          </a:xfrm>
        </p:spPr>
      </p:pic>
      <p:pic>
        <p:nvPicPr>
          <p:cNvPr id="6" name="Picture Placeholder 5"/>
          <p:cNvPicPr>
            <a:picLocks noGrp="1" noChangeAspect="1"/>
          </p:cNvPicPr>
          <p:nvPr>
            <p:ph type="pic" sz="quarter" idx="35"/>
          </p:nvPr>
        </p:nvPicPr>
        <p:blipFill>
          <a:blip r:embed="rId4" cstate="print">
            <a:grayscl/>
            <a:extLst>
              <a:ext uri="{28A0092B-C50C-407E-A947-70E740481C1C}">
                <a14:useLocalDpi xmlns:a14="http://schemas.microsoft.com/office/drawing/2010/main" val="0"/>
              </a:ext>
            </a:extLst>
          </a:blip>
          <a:srcRect t="3960" b="3960"/>
          <a:stretch>
            <a:fillRect/>
          </a:stretch>
        </p:blipFill>
        <p:spPr>
          <a:xfrm>
            <a:off x="5979653" y="2195648"/>
            <a:ext cx="969661" cy="885439"/>
          </a:xfrm>
        </p:spPr>
      </p:pic>
      <p:pic>
        <p:nvPicPr>
          <p:cNvPr id="11" name="Picture Placeholder 10"/>
          <p:cNvPicPr>
            <a:picLocks noGrp="1" noChangeAspect="1"/>
          </p:cNvPicPr>
          <p:nvPr>
            <p:ph type="pic" sz="quarter" idx="41"/>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3160" b="13160"/>
          <a:stretch>
            <a:fillRect/>
          </a:stretch>
        </p:blipFill>
        <p:spPr>
          <a:xfrm>
            <a:off x="3078511" y="3070022"/>
            <a:ext cx="975743" cy="894052"/>
          </a:xfrm>
        </p:spPr>
      </p:pic>
      <p:pic>
        <p:nvPicPr>
          <p:cNvPr id="87" name="Picture Placeholder 86"/>
          <p:cNvPicPr>
            <a:picLocks noGrp="1" noChangeAspect="1"/>
          </p:cNvPicPr>
          <p:nvPr>
            <p:ph type="pic" sz="quarter" idx="46"/>
          </p:nvPr>
        </p:nvPicPr>
        <p:blipFill>
          <a:blip r:embed="rId7">
            <a:extLst>
              <a:ext uri="{28A0092B-C50C-407E-A947-70E740481C1C}">
                <a14:useLocalDpi xmlns:a14="http://schemas.microsoft.com/office/drawing/2010/main" val="0"/>
              </a:ext>
            </a:extLst>
          </a:blip>
          <a:stretch>
            <a:fillRect/>
          </a:stretch>
        </p:blipFill>
        <p:spPr>
          <a:xfrm>
            <a:off x="7864971" y="3005151"/>
            <a:ext cx="987756" cy="987756"/>
          </a:xfrm>
        </p:spPr>
      </p:pic>
      <p:pic>
        <p:nvPicPr>
          <p:cNvPr id="76" name="Picture Placeholder 75"/>
          <p:cNvPicPr>
            <a:picLocks noGrp="1" noChangeAspect="1"/>
          </p:cNvPicPr>
          <p:nvPr>
            <p:ph type="pic" sz="quarter" idx="38"/>
          </p:nvPr>
        </p:nvPicPr>
        <p:blipFill>
          <a:blip r:embed="rId8">
            <a:extLst>
              <a:ext uri="{28A0092B-C50C-407E-A947-70E740481C1C}">
                <a14:useLocalDpi xmlns:a14="http://schemas.microsoft.com/office/drawing/2010/main" val="0"/>
              </a:ext>
            </a:extLst>
          </a:blip>
          <a:stretch>
            <a:fillRect/>
          </a:stretch>
        </p:blipFill>
        <p:spPr>
          <a:xfrm>
            <a:off x="1172601" y="3029116"/>
            <a:ext cx="953090" cy="953090"/>
          </a:xfrm>
        </p:spPr>
      </p:pic>
      <p:pic>
        <p:nvPicPr>
          <p:cNvPr id="77" name="Picture Placeholder 76"/>
          <p:cNvPicPr>
            <a:picLocks noGrp="1" noChangeAspect="1"/>
          </p:cNvPicPr>
          <p:nvPr>
            <p:ph type="pic" sz="quarter" idx="39"/>
          </p:nvPr>
        </p:nvPicPr>
        <p:blipFill rotWithShape="1">
          <a:blip r:embed="rId9">
            <a:extLst>
              <a:ext uri="{28A0092B-C50C-407E-A947-70E740481C1C}">
                <a14:useLocalDpi xmlns:a14="http://schemas.microsoft.com/office/drawing/2010/main" val="0"/>
              </a:ext>
            </a:extLst>
          </a:blip>
          <a:srcRect t="-72" b="1"/>
          <a:stretch/>
        </p:blipFill>
        <p:spPr>
          <a:xfrm>
            <a:off x="2131252" y="3026569"/>
            <a:ext cx="957036" cy="957499"/>
          </a:xfrm>
        </p:spPr>
      </p:pic>
      <p:pic>
        <p:nvPicPr>
          <p:cNvPr id="130" name="Picture Placeholder 129"/>
          <p:cNvPicPr>
            <a:picLocks noGrp="1" noChangeAspect="1"/>
          </p:cNvPicPr>
          <p:nvPr>
            <p:ph type="pic" sz="quarter" idx="77"/>
          </p:nvPr>
        </p:nvPicPr>
        <p:blipFill rotWithShape="1">
          <a:blip r:embed="rId10" cstate="print">
            <a:grayscl/>
            <a:extLst>
              <a:ext uri="{28A0092B-C50C-407E-A947-70E740481C1C}">
                <a14:useLocalDpi xmlns:a14="http://schemas.microsoft.com/office/drawing/2010/main"/>
              </a:ext>
            </a:extLst>
          </a:blip>
          <a:srcRect/>
          <a:stretch/>
        </p:blipFill>
        <p:spPr>
          <a:xfrm>
            <a:off x="2120361" y="421427"/>
            <a:ext cx="964548" cy="897867"/>
          </a:xfrm>
        </p:spPr>
      </p:pic>
      <p:pic>
        <p:nvPicPr>
          <p:cNvPr id="61" name="Picture Placeholder 60"/>
          <p:cNvPicPr>
            <a:picLocks noGrp="1" noChangeAspect="1"/>
          </p:cNvPicPr>
          <p:nvPr>
            <p:ph type="pic" sz="quarter" idx="60"/>
          </p:nvPr>
        </p:nvPicPr>
        <p:blipFill rotWithShape="1">
          <a:blip r:embed="rId11" cstate="print">
            <a:grayscl/>
            <a:extLst>
              <a:ext uri="{28A0092B-C50C-407E-A947-70E740481C1C}">
                <a14:useLocalDpi xmlns:a14="http://schemas.microsoft.com/office/drawing/2010/main"/>
              </a:ext>
            </a:extLst>
          </a:blip>
          <a:srcRect/>
          <a:stretch/>
        </p:blipFill>
        <p:spPr>
          <a:xfrm>
            <a:off x="7844631" y="1273969"/>
            <a:ext cx="1008096" cy="990600"/>
          </a:xfrm>
        </p:spPr>
      </p:pic>
      <p:pic>
        <p:nvPicPr>
          <p:cNvPr id="37" name="Picture Placeholder 36"/>
          <p:cNvPicPr>
            <a:picLocks noGrp="1" noChangeAspect="1"/>
          </p:cNvPicPr>
          <p:nvPr>
            <p:ph type="pic" sz="quarter" idx="57"/>
          </p:nvPr>
        </p:nvPicPr>
        <p:blipFill rotWithShape="1">
          <a:blip r:embed="rId12" cstate="print">
            <a:grayscl/>
            <a:extLst>
              <a:ext uri="{28A0092B-C50C-407E-A947-70E740481C1C}">
                <a14:useLocalDpi xmlns:a14="http://schemas.microsoft.com/office/drawing/2010/main"/>
              </a:ext>
            </a:extLst>
          </a:blip>
          <a:srcRect/>
          <a:stretch/>
        </p:blipFill>
        <p:spPr>
          <a:xfrm>
            <a:off x="5014772" y="1306600"/>
            <a:ext cx="961186" cy="881770"/>
          </a:xfrm>
        </p:spPr>
      </p:pic>
      <p:pic>
        <p:nvPicPr>
          <p:cNvPr id="62" name="Picture Placeholder 61"/>
          <p:cNvPicPr>
            <a:picLocks noGrp="1" noChangeAspect="1"/>
          </p:cNvPicPr>
          <p:nvPr>
            <p:ph type="pic" sz="quarter" idx="26"/>
          </p:nvPr>
        </p:nvPicPr>
        <p:blipFill>
          <a:blip r:embed="rId13" cstate="print">
            <a:grayscl/>
            <a:extLst>
              <a:ext uri="{28A0092B-C50C-407E-A947-70E740481C1C}">
                <a14:useLocalDpi xmlns:a14="http://schemas.microsoft.com/office/drawing/2010/main"/>
              </a:ext>
            </a:extLst>
          </a:blip>
          <a:srcRect/>
          <a:stretch>
            <a:fillRect/>
          </a:stretch>
        </p:blipFill>
        <p:spPr>
          <a:xfrm>
            <a:off x="202917" y="2191879"/>
            <a:ext cx="965402" cy="876084"/>
          </a:xfrm>
        </p:spPr>
      </p:pic>
      <p:pic>
        <p:nvPicPr>
          <p:cNvPr id="66" name="Picture Placeholder 65"/>
          <p:cNvPicPr>
            <a:picLocks noGrp="1" noChangeAspect="1"/>
          </p:cNvPicPr>
          <p:nvPr>
            <p:ph type="pic" sz="quarter" idx="33"/>
          </p:nvPr>
        </p:nvPicPr>
        <p:blipFill>
          <a:blip r:embed="rId14" cstate="print">
            <a:grayscl/>
            <a:extLst>
              <a:ext uri="{28A0092B-C50C-407E-A947-70E740481C1C}">
                <a14:useLocalDpi xmlns:a14="http://schemas.microsoft.com/office/drawing/2010/main"/>
              </a:ext>
            </a:extLst>
          </a:blip>
          <a:srcRect/>
          <a:stretch>
            <a:fillRect/>
          </a:stretch>
        </p:blipFill>
        <p:spPr>
          <a:xfrm>
            <a:off x="4046094" y="2186799"/>
            <a:ext cx="976112" cy="884694"/>
          </a:xfrm>
        </p:spPr>
      </p:pic>
      <p:pic>
        <p:nvPicPr>
          <p:cNvPr id="67" name="Picture Placeholder 66"/>
          <p:cNvPicPr>
            <a:picLocks noGrp="1" noChangeAspect="1"/>
          </p:cNvPicPr>
          <p:nvPr>
            <p:ph type="pic" sz="quarter" idx="34"/>
          </p:nvPr>
        </p:nvPicPr>
        <p:blipFill>
          <a:blip r:embed="rId15" cstate="print">
            <a:grayscl/>
            <a:extLst>
              <a:ext uri="{28A0092B-C50C-407E-A947-70E740481C1C}">
                <a14:useLocalDpi xmlns:a14="http://schemas.microsoft.com/office/drawing/2010/main"/>
              </a:ext>
            </a:extLst>
          </a:blip>
          <a:srcRect/>
          <a:stretch>
            <a:fillRect/>
          </a:stretch>
        </p:blipFill>
        <p:spPr>
          <a:xfrm>
            <a:off x="5021191" y="2186797"/>
            <a:ext cx="961186" cy="887673"/>
          </a:xfrm>
        </p:spPr>
      </p:pic>
      <p:pic>
        <p:nvPicPr>
          <p:cNvPr id="70" name="Picture Placeholder 69"/>
          <p:cNvPicPr>
            <a:picLocks noGrp="1" noChangeAspect="1"/>
          </p:cNvPicPr>
          <p:nvPr>
            <p:ph type="pic" sz="quarter" idx="36"/>
          </p:nvPr>
        </p:nvPicPr>
        <p:blipFill>
          <a:blip r:embed="rId16" cstate="print">
            <a:grayscl/>
            <a:extLst>
              <a:ext uri="{28A0092B-C50C-407E-A947-70E740481C1C}">
                <a14:useLocalDpi xmlns:a14="http://schemas.microsoft.com/office/drawing/2010/main"/>
              </a:ext>
            </a:extLst>
          </a:blip>
          <a:srcRect/>
          <a:stretch>
            <a:fillRect/>
          </a:stretch>
        </p:blipFill>
        <p:spPr>
          <a:xfrm>
            <a:off x="6936560" y="2193076"/>
            <a:ext cx="982531" cy="877239"/>
          </a:xfrm>
        </p:spPr>
      </p:pic>
      <p:pic>
        <p:nvPicPr>
          <p:cNvPr id="75" name="Picture Placeholder 74"/>
          <p:cNvPicPr>
            <a:picLocks noGrp="1" noChangeAspect="1"/>
          </p:cNvPicPr>
          <p:nvPr>
            <p:ph type="pic" sz="quarter" idx="40"/>
          </p:nvPr>
        </p:nvPicPr>
        <p:blipFill rotWithShape="1">
          <a:blip r:embed="rId17" cstate="print">
            <a:grayscl/>
            <a:extLst>
              <a:ext uri="{28A0092B-C50C-407E-A947-70E740481C1C}">
                <a14:useLocalDpi xmlns:a14="http://schemas.microsoft.com/office/drawing/2010/main"/>
              </a:ext>
            </a:extLst>
          </a:blip>
          <a:srcRect/>
          <a:stretch/>
        </p:blipFill>
        <p:spPr>
          <a:xfrm>
            <a:off x="203220" y="3066765"/>
            <a:ext cx="970712" cy="885825"/>
          </a:xfrm>
        </p:spPr>
      </p:pic>
      <p:pic>
        <p:nvPicPr>
          <p:cNvPr id="79" name="Picture Placeholder 78"/>
          <p:cNvPicPr>
            <a:picLocks noGrp="1" noChangeAspect="1"/>
          </p:cNvPicPr>
          <p:nvPr>
            <p:ph type="pic" sz="quarter" idx="42"/>
          </p:nvPr>
        </p:nvPicPr>
        <p:blipFill>
          <a:blip r:embed="rId18" cstate="print">
            <a:grayscl/>
            <a:extLst>
              <a:ext uri="{28A0092B-C50C-407E-A947-70E740481C1C}">
                <a14:useLocalDpi xmlns:a14="http://schemas.microsoft.com/office/drawing/2010/main"/>
              </a:ext>
            </a:extLst>
          </a:blip>
          <a:srcRect/>
          <a:stretch>
            <a:fillRect/>
          </a:stretch>
        </p:blipFill>
        <p:spPr>
          <a:xfrm>
            <a:off x="4044228" y="3070535"/>
            <a:ext cx="975887" cy="885097"/>
          </a:xfrm>
        </p:spPr>
      </p:pic>
      <p:pic>
        <p:nvPicPr>
          <p:cNvPr id="80" name="Picture Placeholder 79"/>
          <p:cNvPicPr>
            <a:picLocks noGrp="1" noChangeAspect="1"/>
          </p:cNvPicPr>
          <p:nvPr>
            <p:ph type="pic" sz="quarter" idx="43"/>
          </p:nvPr>
        </p:nvPicPr>
        <p:blipFill>
          <a:blip r:embed="rId19" cstate="print">
            <a:grayscl/>
            <a:extLst>
              <a:ext uri="{28A0092B-C50C-407E-A947-70E740481C1C}">
                <a14:useLocalDpi xmlns:a14="http://schemas.microsoft.com/office/drawing/2010/main"/>
              </a:ext>
            </a:extLst>
          </a:blip>
          <a:srcRect/>
          <a:stretch>
            <a:fillRect/>
          </a:stretch>
        </p:blipFill>
        <p:spPr>
          <a:xfrm>
            <a:off x="5019159" y="3070534"/>
            <a:ext cx="961186" cy="885825"/>
          </a:xfrm>
        </p:spPr>
      </p:pic>
      <p:pic>
        <p:nvPicPr>
          <p:cNvPr id="81" name="Picture Placeholder 80"/>
          <p:cNvPicPr>
            <a:picLocks noGrp="1" noChangeAspect="1"/>
          </p:cNvPicPr>
          <p:nvPr>
            <p:ph type="pic" sz="quarter" idx="44"/>
          </p:nvPr>
        </p:nvPicPr>
        <p:blipFill>
          <a:blip r:embed="rId20" cstate="print">
            <a:grayscl/>
            <a:extLst>
              <a:ext uri="{28A0092B-C50C-407E-A947-70E740481C1C}">
                <a14:useLocalDpi xmlns:a14="http://schemas.microsoft.com/office/drawing/2010/main"/>
              </a:ext>
            </a:extLst>
          </a:blip>
          <a:srcRect/>
          <a:stretch>
            <a:fillRect/>
          </a:stretch>
        </p:blipFill>
        <p:spPr>
          <a:xfrm>
            <a:off x="5980105" y="3070535"/>
            <a:ext cx="957253" cy="882200"/>
          </a:xfrm>
        </p:spPr>
      </p:pic>
      <p:pic>
        <p:nvPicPr>
          <p:cNvPr id="85" name="Picture Placeholder 84"/>
          <p:cNvPicPr>
            <a:picLocks noGrp="1" noChangeAspect="1"/>
          </p:cNvPicPr>
          <p:nvPr>
            <p:ph type="pic" sz="quarter" idx="45"/>
          </p:nvPr>
        </p:nvPicPr>
        <p:blipFill>
          <a:blip r:embed="rId21" cstate="print">
            <a:grayscl/>
            <a:extLst>
              <a:ext uri="{28A0092B-C50C-407E-A947-70E740481C1C}">
                <a14:useLocalDpi xmlns:a14="http://schemas.microsoft.com/office/drawing/2010/main"/>
              </a:ext>
            </a:extLst>
          </a:blip>
          <a:srcRect/>
          <a:stretch>
            <a:fillRect/>
          </a:stretch>
        </p:blipFill>
        <p:spPr>
          <a:xfrm>
            <a:off x="6936959" y="3067962"/>
            <a:ext cx="956614" cy="881900"/>
          </a:xfrm>
        </p:spPr>
      </p:pic>
      <p:pic>
        <p:nvPicPr>
          <p:cNvPr id="89" name="Picture Placeholder 88"/>
          <p:cNvPicPr>
            <a:picLocks noGrp="1" noChangeAspect="1"/>
          </p:cNvPicPr>
          <p:nvPr>
            <p:ph type="pic" sz="quarter" idx="47"/>
          </p:nvPr>
        </p:nvPicPr>
        <p:blipFill>
          <a:blip r:embed="rId22" cstate="print">
            <a:grayscl/>
            <a:extLst>
              <a:ext uri="{28A0092B-C50C-407E-A947-70E740481C1C}">
                <a14:useLocalDpi xmlns:a14="http://schemas.microsoft.com/office/drawing/2010/main"/>
              </a:ext>
            </a:extLst>
          </a:blip>
          <a:srcRect/>
          <a:stretch>
            <a:fillRect/>
          </a:stretch>
        </p:blipFill>
        <p:spPr>
          <a:xfrm>
            <a:off x="1150193" y="3942346"/>
            <a:ext cx="966560" cy="885825"/>
          </a:xfrm>
        </p:spPr>
      </p:pic>
      <p:pic>
        <p:nvPicPr>
          <p:cNvPr id="90" name="Picture Placeholder 89"/>
          <p:cNvPicPr>
            <a:picLocks noGrp="1" noChangeAspect="1"/>
          </p:cNvPicPr>
          <p:nvPr>
            <p:ph type="pic" sz="quarter" idx="48"/>
          </p:nvPr>
        </p:nvPicPr>
        <p:blipFill>
          <a:blip r:embed="rId23" cstate="print">
            <a:grayscl/>
            <a:extLst>
              <a:ext uri="{28A0092B-C50C-407E-A947-70E740481C1C}">
                <a14:useLocalDpi xmlns:a14="http://schemas.microsoft.com/office/drawing/2010/main"/>
              </a:ext>
            </a:extLst>
          </a:blip>
          <a:srcRect/>
          <a:stretch>
            <a:fillRect/>
          </a:stretch>
        </p:blipFill>
        <p:spPr>
          <a:xfrm>
            <a:off x="2115661" y="3952215"/>
            <a:ext cx="956431" cy="875313"/>
          </a:xfrm>
        </p:spPr>
      </p:pic>
      <p:pic>
        <p:nvPicPr>
          <p:cNvPr id="91" name="Picture Placeholder 90"/>
          <p:cNvPicPr>
            <a:picLocks noGrp="1" noChangeAspect="1"/>
          </p:cNvPicPr>
          <p:nvPr>
            <p:ph type="pic" sz="quarter" idx="50"/>
          </p:nvPr>
        </p:nvPicPr>
        <p:blipFill>
          <a:blip r:embed="rId24" cstate="print">
            <a:grayscl/>
            <a:extLst>
              <a:ext uri="{28A0092B-C50C-407E-A947-70E740481C1C}">
                <a14:useLocalDpi xmlns:a14="http://schemas.microsoft.com/office/drawing/2010/main"/>
              </a:ext>
            </a:extLst>
          </a:blip>
          <a:srcRect/>
          <a:stretch>
            <a:fillRect/>
          </a:stretch>
        </p:blipFill>
        <p:spPr>
          <a:xfrm>
            <a:off x="3070623" y="3954943"/>
            <a:ext cx="978558" cy="872645"/>
          </a:xfrm>
        </p:spPr>
      </p:pic>
      <p:pic>
        <p:nvPicPr>
          <p:cNvPr id="92" name="Picture Placeholder 91"/>
          <p:cNvPicPr>
            <a:picLocks noGrp="1" noChangeAspect="1"/>
          </p:cNvPicPr>
          <p:nvPr>
            <p:ph type="pic" sz="quarter" idx="51"/>
          </p:nvPr>
        </p:nvPicPr>
        <p:blipFill>
          <a:blip r:embed="rId25" cstate="print">
            <a:grayscl/>
            <a:extLst>
              <a:ext uri="{28A0092B-C50C-407E-A947-70E740481C1C}">
                <a14:useLocalDpi xmlns:a14="http://schemas.microsoft.com/office/drawing/2010/main"/>
              </a:ext>
            </a:extLst>
          </a:blip>
          <a:srcRect/>
          <a:stretch>
            <a:fillRect/>
          </a:stretch>
        </p:blipFill>
        <p:spPr>
          <a:xfrm>
            <a:off x="4042137" y="3956249"/>
            <a:ext cx="976803" cy="871339"/>
          </a:xfrm>
        </p:spPr>
      </p:pic>
      <p:pic>
        <p:nvPicPr>
          <p:cNvPr id="93" name="Picture Placeholder 92"/>
          <p:cNvPicPr>
            <a:picLocks noGrp="1" noChangeAspect="1"/>
          </p:cNvPicPr>
          <p:nvPr>
            <p:ph type="pic" sz="quarter" idx="52"/>
          </p:nvPr>
        </p:nvPicPr>
        <p:blipFill>
          <a:blip r:embed="rId26" cstate="print">
            <a:extLst>
              <a:ext uri="{28A0092B-C50C-407E-A947-70E740481C1C}">
                <a14:useLocalDpi xmlns:a14="http://schemas.microsoft.com/office/drawing/2010/main"/>
              </a:ext>
            </a:extLst>
          </a:blip>
          <a:srcRect t="3884" b="3884"/>
          <a:stretch>
            <a:fillRect/>
          </a:stretch>
        </p:blipFill>
        <p:spPr>
          <a:xfrm>
            <a:off x="5019597" y="3954041"/>
            <a:ext cx="961186" cy="873547"/>
          </a:xfrm>
        </p:spPr>
      </p:pic>
      <p:pic>
        <p:nvPicPr>
          <p:cNvPr id="94" name="Picture Placeholder 93"/>
          <p:cNvPicPr>
            <a:picLocks noGrp="1" noChangeAspect="1"/>
          </p:cNvPicPr>
          <p:nvPr>
            <p:ph type="pic" sz="quarter" idx="53"/>
          </p:nvPr>
        </p:nvPicPr>
        <p:blipFill>
          <a:blip r:embed="rId27" cstate="print">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a:ext>
            </a:extLst>
          </a:blip>
          <a:srcRect t="7116" b="7116"/>
          <a:stretch>
            <a:fillRect/>
          </a:stretch>
        </p:blipFill>
        <p:spPr>
          <a:xfrm>
            <a:off x="5974697" y="3941763"/>
            <a:ext cx="961186" cy="885825"/>
          </a:xfrm>
        </p:spPr>
      </p:pic>
      <p:pic>
        <p:nvPicPr>
          <p:cNvPr id="95" name="Picture Placeholder 94"/>
          <p:cNvPicPr>
            <a:picLocks noGrp="1" noChangeAspect="1"/>
          </p:cNvPicPr>
          <p:nvPr>
            <p:ph type="pic" sz="quarter" idx="54"/>
          </p:nvPr>
        </p:nvPicPr>
        <p:blipFill>
          <a:blip r:embed="rId29" cstate="print">
            <a:extLst>
              <a:ext uri="{28A0092B-C50C-407E-A947-70E740481C1C}">
                <a14:useLocalDpi xmlns:a14="http://schemas.microsoft.com/office/drawing/2010/main"/>
              </a:ext>
            </a:extLst>
          </a:blip>
          <a:srcRect t="3884" b="3884"/>
          <a:stretch>
            <a:fillRect/>
          </a:stretch>
        </p:blipFill>
        <p:spPr>
          <a:xfrm>
            <a:off x="6934528" y="3943100"/>
            <a:ext cx="960116" cy="886128"/>
          </a:xfrm>
        </p:spPr>
      </p:pic>
      <p:pic>
        <p:nvPicPr>
          <p:cNvPr id="35" name="Picture Placeholder 34"/>
          <p:cNvPicPr>
            <a:picLocks noGrp="1" noChangeAspect="1"/>
          </p:cNvPicPr>
          <p:nvPr>
            <p:ph type="pic" sz="quarter" idx="56"/>
          </p:nvPr>
        </p:nvPicPr>
        <p:blipFill>
          <a:blip r:embed="rId30" cstate="print">
            <a:grayscl/>
            <a:extLst>
              <a:ext uri="{28A0092B-C50C-407E-A947-70E740481C1C}">
                <a14:useLocalDpi xmlns:a14="http://schemas.microsoft.com/office/drawing/2010/main"/>
              </a:ext>
            </a:extLst>
          </a:blip>
          <a:srcRect/>
          <a:stretch>
            <a:fillRect/>
          </a:stretch>
        </p:blipFill>
        <p:spPr>
          <a:xfrm>
            <a:off x="4045203" y="1303547"/>
            <a:ext cx="975403" cy="885825"/>
          </a:xfrm>
        </p:spPr>
      </p:pic>
      <p:pic>
        <p:nvPicPr>
          <p:cNvPr id="57" name="Picture Placeholder 56"/>
          <p:cNvPicPr>
            <a:picLocks noGrp="1" noChangeAspect="1"/>
          </p:cNvPicPr>
          <p:nvPr>
            <p:ph type="pic" sz="quarter" idx="58"/>
          </p:nvPr>
        </p:nvPicPr>
        <p:blipFill>
          <a:blip r:embed="rId31" cstate="print">
            <a:grayscl/>
            <a:extLst>
              <a:ext uri="{28A0092B-C50C-407E-A947-70E740481C1C}">
                <a14:useLocalDpi xmlns:a14="http://schemas.microsoft.com/office/drawing/2010/main"/>
              </a:ext>
            </a:extLst>
          </a:blip>
          <a:srcRect t="3960" b="3960"/>
          <a:stretch>
            <a:fillRect/>
          </a:stretch>
        </p:blipFill>
        <p:spPr>
          <a:xfrm>
            <a:off x="5974789" y="1305344"/>
            <a:ext cx="961186" cy="892212"/>
          </a:xfrm>
        </p:spPr>
      </p:pic>
      <p:pic>
        <p:nvPicPr>
          <p:cNvPr id="58" name="Picture Placeholder 57"/>
          <p:cNvPicPr>
            <a:picLocks noGrp="1" noChangeAspect="1"/>
          </p:cNvPicPr>
          <p:nvPr>
            <p:ph type="pic" sz="quarter" idx="59"/>
          </p:nvPr>
        </p:nvPicPr>
        <p:blipFill>
          <a:blip r:embed="rId32" cstate="print">
            <a:grayscl/>
            <a:extLst>
              <a:ext uri="{28A0092B-C50C-407E-A947-70E740481C1C}">
                <a14:useLocalDpi xmlns:a14="http://schemas.microsoft.com/office/drawing/2010/main"/>
              </a:ext>
            </a:extLst>
          </a:blip>
          <a:srcRect/>
          <a:stretch>
            <a:fillRect/>
          </a:stretch>
        </p:blipFill>
        <p:spPr>
          <a:xfrm>
            <a:off x="6936560" y="1302236"/>
            <a:ext cx="953598" cy="890840"/>
          </a:xfrm>
        </p:spPr>
      </p:pic>
      <p:pic>
        <p:nvPicPr>
          <p:cNvPr id="138" name="Picture Placeholder 137"/>
          <p:cNvPicPr>
            <a:picLocks noGrp="1" noChangeAspect="1"/>
          </p:cNvPicPr>
          <p:nvPr>
            <p:ph type="pic" sz="quarter" idx="66"/>
          </p:nvPr>
        </p:nvPicPr>
        <p:blipFill>
          <a:blip r:embed="rId33" cstate="print">
            <a:grayscl/>
            <a:extLst>
              <a:ext uri="{28A0092B-C50C-407E-A947-70E740481C1C}">
                <a14:useLocalDpi xmlns:a14="http://schemas.microsoft.com/office/drawing/2010/main"/>
              </a:ext>
            </a:extLst>
          </a:blip>
          <a:srcRect/>
          <a:stretch>
            <a:fillRect/>
          </a:stretch>
        </p:blipFill>
        <p:spPr>
          <a:xfrm>
            <a:off x="3069058" y="1298370"/>
            <a:ext cx="977037" cy="893509"/>
          </a:xfrm>
        </p:spPr>
      </p:pic>
      <p:pic>
        <p:nvPicPr>
          <p:cNvPr id="134" name="Picture Placeholder 133"/>
          <p:cNvPicPr>
            <a:picLocks noGrp="1" noChangeAspect="1"/>
          </p:cNvPicPr>
          <p:nvPr>
            <p:ph type="pic" sz="quarter" idx="67"/>
          </p:nvPr>
        </p:nvPicPr>
        <p:blipFill>
          <a:blip r:embed="rId34" cstate="print">
            <a:grayscl/>
            <a:extLst>
              <a:ext uri="{28A0092B-C50C-407E-A947-70E740481C1C}">
                <a14:useLocalDpi xmlns:a14="http://schemas.microsoft.com/office/drawing/2010/main"/>
              </a:ext>
            </a:extLst>
          </a:blip>
          <a:srcRect/>
          <a:stretch>
            <a:fillRect/>
          </a:stretch>
        </p:blipFill>
        <p:spPr>
          <a:xfrm>
            <a:off x="1159276" y="1301148"/>
            <a:ext cx="968335" cy="892717"/>
          </a:xfrm>
        </p:spPr>
      </p:pic>
      <p:pic>
        <p:nvPicPr>
          <p:cNvPr id="140" name="Picture Placeholder 139"/>
          <p:cNvPicPr>
            <a:picLocks noGrp="1" noChangeAspect="1"/>
          </p:cNvPicPr>
          <p:nvPr>
            <p:ph type="pic" sz="quarter" idx="69"/>
          </p:nvPr>
        </p:nvPicPr>
        <p:blipFill>
          <a:blip r:embed="rId35" cstate="print">
            <a:grayscl/>
            <a:extLst>
              <a:ext uri="{28A0092B-C50C-407E-A947-70E740481C1C}">
                <a14:useLocalDpi xmlns:a14="http://schemas.microsoft.com/office/drawing/2010/main"/>
              </a:ext>
            </a:extLst>
          </a:blip>
          <a:srcRect/>
          <a:stretch>
            <a:fillRect/>
          </a:stretch>
        </p:blipFill>
        <p:spPr>
          <a:xfrm>
            <a:off x="201424" y="1306599"/>
            <a:ext cx="961186" cy="885825"/>
          </a:xfrm>
        </p:spPr>
      </p:pic>
      <p:pic>
        <p:nvPicPr>
          <p:cNvPr id="132" name="Picture Placeholder 131"/>
          <p:cNvPicPr>
            <a:picLocks noGrp="1" noChangeAspect="1"/>
          </p:cNvPicPr>
          <p:nvPr>
            <p:ph type="pic" sz="quarter" idx="70"/>
          </p:nvPr>
        </p:nvPicPr>
        <p:blipFill>
          <a:blip r:embed="rId36" cstate="print">
            <a:grayscl/>
            <a:extLst>
              <a:ext uri="{28A0092B-C50C-407E-A947-70E740481C1C}">
                <a14:useLocalDpi xmlns:a14="http://schemas.microsoft.com/office/drawing/2010/main"/>
              </a:ext>
            </a:extLst>
          </a:blip>
          <a:srcRect/>
          <a:stretch>
            <a:fillRect/>
          </a:stretch>
        </p:blipFill>
        <p:spPr>
          <a:xfrm>
            <a:off x="4041082" y="421427"/>
            <a:ext cx="979524" cy="885825"/>
          </a:xfrm>
        </p:spPr>
      </p:pic>
      <p:pic>
        <p:nvPicPr>
          <p:cNvPr id="135" name="Picture Placeholder 134"/>
          <p:cNvPicPr>
            <a:picLocks noGrp="1" noChangeAspect="1"/>
          </p:cNvPicPr>
          <p:nvPr>
            <p:ph type="pic" sz="quarter" idx="72"/>
          </p:nvPr>
        </p:nvPicPr>
        <p:blipFill>
          <a:blip r:embed="rId37" cstate="print">
            <a:grayscl/>
            <a:extLst>
              <a:ext uri="{28A0092B-C50C-407E-A947-70E740481C1C}">
                <a14:useLocalDpi xmlns:a14="http://schemas.microsoft.com/office/drawing/2010/main"/>
              </a:ext>
            </a:extLst>
          </a:blip>
          <a:srcRect/>
          <a:stretch>
            <a:fillRect/>
          </a:stretch>
        </p:blipFill>
        <p:spPr>
          <a:xfrm>
            <a:off x="5974789" y="419519"/>
            <a:ext cx="961186" cy="885825"/>
          </a:xfrm>
        </p:spPr>
      </p:pic>
      <p:pic>
        <p:nvPicPr>
          <p:cNvPr id="137" name="Picture Placeholder 136"/>
          <p:cNvPicPr>
            <a:picLocks noGrp="1" noChangeAspect="1"/>
          </p:cNvPicPr>
          <p:nvPr>
            <p:ph type="pic" sz="quarter" idx="73"/>
          </p:nvPr>
        </p:nvPicPr>
        <p:blipFill>
          <a:blip r:embed="rId38" cstate="print">
            <a:extLst>
              <a:ext uri="{28A0092B-C50C-407E-A947-70E740481C1C}">
                <a14:useLocalDpi xmlns:a14="http://schemas.microsoft.com/office/drawing/2010/main"/>
              </a:ext>
            </a:extLst>
          </a:blip>
          <a:srcRect/>
          <a:stretch>
            <a:fillRect/>
          </a:stretch>
        </p:blipFill>
        <p:spPr>
          <a:xfrm>
            <a:off x="6937358" y="419380"/>
            <a:ext cx="961186" cy="885825"/>
          </a:xfrm>
        </p:spPr>
      </p:pic>
      <p:pic>
        <p:nvPicPr>
          <p:cNvPr id="136" name="Picture Placeholder 135"/>
          <p:cNvPicPr>
            <a:picLocks noGrp="1" noChangeAspect="1"/>
          </p:cNvPicPr>
          <p:nvPr>
            <p:ph type="pic" sz="quarter" idx="74"/>
          </p:nvPr>
        </p:nvPicPr>
        <p:blipFill>
          <a:blip r:embed="rId39" cstate="print">
            <a:grayscl/>
            <a:extLst>
              <a:ext uri="{28A0092B-C50C-407E-A947-70E740481C1C}">
                <a14:useLocalDpi xmlns:a14="http://schemas.microsoft.com/office/drawing/2010/main"/>
              </a:ext>
            </a:extLst>
          </a:blip>
          <a:srcRect/>
          <a:stretch>
            <a:fillRect/>
          </a:stretch>
        </p:blipFill>
        <p:spPr>
          <a:xfrm>
            <a:off x="7891541" y="419380"/>
            <a:ext cx="961186" cy="885825"/>
          </a:xfrm>
        </p:spPr>
      </p:pic>
      <p:pic>
        <p:nvPicPr>
          <p:cNvPr id="129" name="Picture Placeholder 128"/>
          <p:cNvPicPr>
            <a:picLocks noGrp="1" noChangeAspect="1"/>
          </p:cNvPicPr>
          <p:nvPr>
            <p:ph type="pic" sz="quarter" idx="76"/>
          </p:nvPr>
        </p:nvPicPr>
        <p:blipFill>
          <a:blip r:embed="rId40" cstate="print">
            <a:grayscl/>
            <a:extLst>
              <a:ext uri="{28A0092B-C50C-407E-A947-70E740481C1C}">
                <a14:useLocalDpi xmlns:a14="http://schemas.microsoft.com/office/drawing/2010/main"/>
              </a:ext>
            </a:extLst>
          </a:blip>
          <a:srcRect/>
          <a:stretch>
            <a:fillRect/>
          </a:stretch>
        </p:blipFill>
        <p:spPr>
          <a:xfrm>
            <a:off x="1160070" y="421427"/>
            <a:ext cx="961186" cy="885825"/>
          </a:xfrm>
        </p:spPr>
      </p:pic>
      <p:pic>
        <p:nvPicPr>
          <p:cNvPr id="128" name="Picture Placeholder 127"/>
          <p:cNvPicPr>
            <a:picLocks noGrp="1" noChangeAspect="1"/>
          </p:cNvPicPr>
          <p:nvPr>
            <p:ph type="pic" sz="quarter" idx="78"/>
          </p:nvPr>
        </p:nvPicPr>
        <p:blipFill>
          <a:blip r:embed="rId41" cstate="print">
            <a:grayscl/>
            <a:extLst>
              <a:ext uri="{28A0092B-C50C-407E-A947-70E740481C1C}">
                <a14:useLocalDpi xmlns:a14="http://schemas.microsoft.com/office/drawing/2010/main"/>
              </a:ext>
            </a:extLst>
          </a:blip>
          <a:srcRect/>
          <a:stretch>
            <a:fillRect/>
          </a:stretch>
        </p:blipFill>
        <p:spPr/>
      </p:pic>
      <p:sp>
        <p:nvSpPr>
          <p:cNvPr id="112" name="Rectangle 111"/>
          <p:cNvSpPr/>
          <p:nvPr/>
        </p:nvSpPr>
        <p:spPr>
          <a:xfrm>
            <a:off x="1187401" y="2652485"/>
            <a:ext cx="304535" cy="30453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pic>
        <p:nvPicPr>
          <p:cNvPr id="39" name="Picture 38"/>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4229" y="1505388"/>
            <a:ext cx="170382" cy="2354927"/>
          </a:xfrm>
          <a:prstGeom prst="rect">
            <a:avLst/>
          </a:prstGeom>
        </p:spPr>
      </p:pic>
      <p:pic>
        <p:nvPicPr>
          <p:cNvPr id="144" name="Picture Placeholder 143"/>
          <p:cNvPicPr>
            <a:picLocks noGrp="1" noChangeAspect="1"/>
          </p:cNvPicPr>
          <p:nvPr>
            <p:ph type="pic" sz="quarter" idx="71"/>
          </p:nvPr>
        </p:nvPicPr>
        <p:blipFill>
          <a:blip r:embed="rId43" cstate="print">
            <a:grayscl/>
            <a:extLst>
              <a:ext uri="{28A0092B-C50C-407E-A947-70E740481C1C}">
                <a14:useLocalDpi xmlns:a14="http://schemas.microsoft.com/office/drawing/2010/main"/>
              </a:ext>
            </a:extLst>
          </a:blip>
          <a:srcRect/>
          <a:stretch>
            <a:fillRect/>
          </a:stretch>
        </p:blipFill>
        <p:spPr>
          <a:xfrm>
            <a:off x="5014772" y="421427"/>
            <a:ext cx="961186" cy="885825"/>
          </a:xfrm>
        </p:spPr>
      </p:pic>
      <p:pic>
        <p:nvPicPr>
          <p:cNvPr id="146" name="Picture Placeholder 145"/>
          <p:cNvPicPr>
            <a:picLocks noGrp="1" noChangeAspect="1"/>
          </p:cNvPicPr>
          <p:nvPr>
            <p:ph type="pic" sz="quarter" idx="24"/>
          </p:nvPr>
        </p:nvPicPr>
        <p:blipFill>
          <a:blip r:embed="rId44" cstate="print">
            <a:grayscl/>
            <a:extLst>
              <a:ext uri="{28A0092B-C50C-407E-A947-70E740481C1C}">
                <a14:useLocalDpi xmlns:a14="http://schemas.microsoft.com/office/drawing/2010/main"/>
              </a:ext>
            </a:extLst>
          </a:blip>
          <a:srcRect/>
          <a:stretch>
            <a:fillRect/>
          </a:stretch>
        </p:blipFill>
        <p:spPr>
          <a:xfrm>
            <a:off x="1168222" y="2193866"/>
            <a:ext cx="964623" cy="874096"/>
          </a:xfrm>
        </p:spPr>
      </p:pic>
      <p:pic>
        <p:nvPicPr>
          <p:cNvPr id="26" name="Picture Placeholder 25"/>
          <p:cNvPicPr>
            <a:picLocks noGrp="1" noChangeAspect="1"/>
          </p:cNvPicPr>
          <p:nvPr>
            <p:ph type="pic" sz="quarter" idx="68"/>
          </p:nvPr>
        </p:nvPicPr>
        <p:blipFill rotWithShape="1">
          <a:blip r:embed="rId45">
            <a:extLst>
              <a:ext uri="{28A0092B-C50C-407E-A947-70E740481C1C}">
                <a14:useLocalDpi xmlns:a14="http://schemas.microsoft.com/office/drawing/2010/main" val="0"/>
              </a:ext>
            </a:extLst>
          </a:blip>
          <a:srcRect t="2135" b="6555"/>
          <a:stretch/>
        </p:blipFill>
        <p:spPr>
          <a:xfrm>
            <a:off x="2122050" y="1309799"/>
            <a:ext cx="966263" cy="889835"/>
          </a:xfrm>
        </p:spPr>
      </p:pic>
      <p:pic>
        <p:nvPicPr>
          <p:cNvPr id="23" name="Picture Placeholder 22"/>
          <p:cNvPicPr>
            <a:picLocks noGrp="1" noChangeAspect="1"/>
          </p:cNvPicPr>
          <p:nvPr>
            <p:ph type="pic" sz="quarter" idx="32"/>
          </p:nvPr>
        </p:nvPicPr>
        <p:blipFill>
          <a:blip r:embed="rId46">
            <a:extLst>
              <a:ext uri="{28A0092B-C50C-407E-A947-70E740481C1C}">
                <a14:useLocalDpi xmlns:a14="http://schemas.microsoft.com/office/drawing/2010/main" val="0"/>
              </a:ext>
            </a:extLst>
          </a:blip>
          <a:srcRect t="4200" b="4200"/>
          <a:stretch>
            <a:fillRect/>
          </a:stretch>
        </p:blipFill>
        <p:spPr>
          <a:xfrm>
            <a:off x="3092835" y="2189989"/>
            <a:ext cx="961186" cy="885825"/>
          </a:xfrm>
        </p:spPr>
      </p:pic>
      <p:pic>
        <p:nvPicPr>
          <p:cNvPr id="24" name="Picture Placeholder 23"/>
          <p:cNvPicPr>
            <a:picLocks noGrp="1" noChangeAspect="1"/>
          </p:cNvPicPr>
          <p:nvPr>
            <p:ph type="pic" sz="quarter" idx="37"/>
          </p:nvPr>
        </p:nvPicPr>
        <p:blipFill>
          <a:blip r:embed="rId47">
            <a:extLst>
              <a:ext uri="{28A0092B-C50C-407E-A947-70E740481C1C}">
                <a14:useLocalDpi xmlns:a14="http://schemas.microsoft.com/office/drawing/2010/main" val="0"/>
              </a:ext>
            </a:extLst>
          </a:blip>
          <a:srcRect t="4123" b="4123"/>
          <a:stretch>
            <a:fillRect/>
          </a:stretch>
        </p:blipFill>
        <p:spPr>
          <a:xfrm>
            <a:off x="7891541" y="2193076"/>
            <a:ext cx="961186" cy="885825"/>
          </a:xfrm>
        </p:spPr>
      </p:pic>
      <p:pic>
        <p:nvPicPr>
          <p:cNvPr id="10" name="Picture Placeholder 9"/>
          <p:cNvPicPr>
            <a:picLocks noGrp="1" noChangeAspect="1"/>
          </p:cNvPicPr>
          <p:nvPr>
            <p:ph type="pic" sz="quarter" idx="25"/>
          </p:nvPr>
        </p:nvPicPr>
        <p:blipFill>
          <a:blip r:embed="rId48" cstate="print">
            <a:extLst>
              <a:ext uri="{BEBA8EAE-BF5A-486C-A8C5-ECC9F3942E4B}">
                <a14:imgProps xmlns:a14="http://schemas.microsoft.com/office/drawing/2010/main">
                  <a14:imgLayer r:embed="rId49">
                    <a14:imgEffect>
                      <a14:saturation sat="0"/>
                    </a14:imgEffect>
                  </a14:imgLayer>
                </a14:imgProps>
              </a:ext>
              <a:ext uri="{28A0092B-C50C-407E-A947-70E740481C1C}">
                <a14:useLocalDpi xmlns:a14="http://schemas.microsoft.com/office/drawing/2010/main" val="0"/>
              </a:ext>
            </a:extLst>
          </a:blip>
          <a:srcRect t="12924" b="12924"/>
          <a:stretch>
            <a:fillRect/>
          </a:stretch>
        </p:blipFill>
        <p:spPr>
          <a:xfrm>
            <a:off x="2121256" y="2184196"/>
            <a:ext cx="972460" cy="882569"/>
          </a:xfrm>
        </p:spPr>
      </p:pic>
      <p:pic>
        <p:nvPicPr>
          <p:cNvPr id="30" name="Picture Placeholder 29"/>
          <p:cNvPicPr>
            <a:picLocks noGrp="1" noChangeAspect="1"/>
          </p:cNvPicPr>
          <p:nvPr>
            <p:ph type="pic" sz="quarter" idx="55"/>
          </p:nvPr>
        </p:nvPicPr>
        <p:blipFill>
          <a:blip r:embed="rId50">
            <a:extLst>
              <a:ext uri="{28A0092B-C50C-407E-A947-70E740481C1C}">
                <a14:useLocalDpi xmlns:a14="http://schemas.microsoft.com/office/drawing/2010/main" val="0"/>
              </a:ext>
            </a:extLst>
          </a:blip>
          <a:srcRect t="2677" b="2677"/>
          <a:stretch>
            <a:fillRect/>
          </a:stretch>
        </p:blipFill>
        <p:spPr>
          <a:xfrm>
            <a:off x="7891541" y="3966911"/>
            <a:ext cx="961186" cy="860617"/>
          </a:xfrm>
        </p:spPr>
      </p:pic>
      <p:pic>
        <p:nvPicPr>
          <p:cNvPr id="33" name="Picture Placeholder 32"/>
          <p:cNvPicPr>
            <a:picLocks noGrp="1" noChangeAspect="1"/>
          </p:cNvPicPr>
          <p:nvPr>
            <p:ph type="pic" sz="quarter" idx="49"/>
          </p:nvPr>
        </p:nvPicPr>
        <p:blipFill>
          <a:blip r:embed="rId51">
            <a:extLst>
              <a:ext uri="{28A0092B-C50C-407E-A947-70E740481C1C}">
                <a14:useLocalDpi xmlns:a14="http://schemas.microsoft.com/office/drawing/2010/main" val="0"/>
              </a:ext>
            </a:extLst>
          </a:blip>
          <a:srcRect t="2761" b="2761"/>
          <a:stretch>
            <a:fillRect/>
          </a:stretch>
        </p:blipFill>
        <p:spPr>
          <a:xfrm>
            <a:off x="192109" y="3949862"/>
            <a:ext cx="953739" cy="875627"/>
          </a:xfrm>
        </p:spPr>
      </p:pic>
      <p:sp>
        <p:nvSpPr>
          <p:cNvPr id="147" name="Rectangle 146"/>
          <p:cNvSpPr/>
          <p:nvPr/>
        </p:nvSpPr>
        <p:spPr>
          <a:xfrm>
            <a:off x="201424" y="428332"/>
            <a:ext cx="8655712" cy="440814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7752178" y="1159126"/>
            <a:ext cx="304535" cy="304535"/>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27" name="TextBox 126"/>
          <p:cNvSpPr txBox="1"/>
          <p:nvPr/>
        </p:nvSpPr>
        <p:spPr>
          <a:xfrm>
            <a:off x="680591" y="3402547"/>
            <a:ext cx="3505200" cy="738664"/>
          </a:xfrm>
          <a:prstGeom prst="rect">
            <a:avLst/>
          </a:prstGeom>
          <a:noFill/>
          <a:effectLst/>
        </p:spPr>
        <p:txBody>
          <a:bodyPr wrap="square" rtlCol="0">
            <a:spAutoFit/>
          </a:bodyPr>
          <a:lstStyle/>
          <a:p>
            <a:r>
              <a:rPr lang="en-US" sz="3200" b="1" dirty="0" smtClean="0">
                <a:solidFill>
                  <a:schemeClr val="bg1"/>
                </a:solidFill>
              </a:rPr>
              <a:t>OUR TEAM</a:t>
            </a:r>
          </a:p>
          <a:p>
            <a:pPr>
              <a:lnSpc>
                <a:spcPts val="1200"/>
              </a:lnSpc>
            </a:pPr>
            <a:r>
              <a:rPr lang="en-US" sz="1600" dirty="0" smtClean="0">
                <a:solidFill>
                  <a:schemeClr val="bg1"/>
                </a:solidFill>
              </a:rPr>
              <a:t>AN EXTENSION OF YOURS</a:t>
            </a:r>
            <a:endParaRPr lang="en-US" sz="1600" dirty="0">
              <a:solidFill>
                <a:schemeClr val="bg1"/>
              </a:solidFill>
            </a:endParaRPr>
          </a:p>
        </p:txBody>
      </p:sp>
      <p:sp>
        <p:nvSpPr>
          <p:cNvPr id="149" name="Rectangle 148"/>
          <p:cNvSpPr/>
          <p:nvPr/>
        </p:nvSpPr>
        <p:spPr>
          <a:xfrm>
            <a:off x="998443" y="1134073"/>
            <a:ext cx="304535" cy="30453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0" name="Rectangle 149"/>
          <p:cNvSpPr/>
          <p:nvPr/>
        </p:nvSpPr>
        <p:spPr>
          <a:xfrm>
            <a:off x="5864601" y="3801168"/>
            <a:ext cx="304535" cy="304535"/>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11" name="Rectangle 110"/>
          <p:cNvSpPr/>
          <p:nvPr/>
        </p:nvSpPr>
        <p:spPr>
          <a:xfrm>
            <a:off x="1952288" y="2020664"/>
            <a:ext cx="304535" cy="304535"/>
          </a:xfrm>
          <a:prstGeom prst="rect">
            <a:avLst/>
          </a:prstGeom>
          <a:solidFill>
            <a:srgbClr val="C9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14" name="Rectangle 113"/>
          <p:cNvSpPr/>
          <p:nvPr/>
        </p:nvSpPr>
        <p:spPr>
          <a:xfrm>
            <a:off x="5854549" y="2029407"/>
            <a:ext cx="304535" cy="304535"/>
          </a:xfrm>
          <a:prstGeom prst="rect">
            <a:avLst/>
          </a:prstGeom>
          <a:solidFill>
            <a:srgbClr val="22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51" name="Rectangle 150"/>
          <p:cNvSpPr/>
          <p:nvPr/>
        </p:nvSpPr>
        <p:spPr>
          <a:xfrm>
            <a:off x="3919964" y="2934723"/>
            <a:ext cx="304535" cy="304535"/>
          </a:xfrm>
          <a:prstGeom prst="rect">
            <a:avLst/>
          </a:prstGeom>
          <a:solidFill>
            <a:srgbClr val="03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15" name="Rectangle 114"/>
          <p:cNvSpPr/>
          <p:nvPr/>
        </p:nvSpPr>
        <p:spPr>
          <a:xfrm>
            <a:off x="3906774" y="1134073"/>
            <a:ext cx="304535" cy="30453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48" name="Rectangle 147"/>
          <p:cNvSpPr/>
          <p:nvPr/>
        </p:nvSpPr>
        <p:spPr>
          <a:xfrm>
            <a:off x="7739074" y="3804091"/>
            <a:ext cx="304535" cy="30453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2595518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901031" y="618987"/>
            <a:ext cx="6324600" cy="461665"/>
          </a:xfrm>
          <a:prstGeom prst="rect">
            <a:avLst/>
          </a:prstGeom>
          <a:noFill/>
        </p:spPr>
        <p:txBody>
          <a:bodyPr wrap="square" rtlCol="0">
            <a:spAutoFit/>
          </a:bodyPr>
          <a:lstStyle/>
          <a:p>
            <a:r>
              <a:rPr lang="en-US" sz="1200" b="1" dirty="0" smtClean="0"/>
              <a:t>Our Leadership Team </a:t>
            </a:r>
            <a:r>
              <a:rPr lang="en-US" sz="1200" dirty="0" smtClean="0"/>
              <a:t>is comprised of many talented individuals, all focused on the growth and development of Amplified Digital and Lee Enterprises.  </a:t>
            </a:r>
            <a:endParaRPr lang="en-US" sz="1200" dirty="0"/>
          </a:p>
        </p:txBody>
      </p:sp>
      <p:sp>
        <p:nvSpPr>
          <p:cNvPr id="27" name="TextBox 26">
            <a:extLst>
              <a:ext uri="{FF2B5EF4-FFF2-40B4-BE49-F238E27FC236}">
                <a16:creationId xmlns:a16="http://schemas.microsoft.com/office/drawing/2014/main" id="{411B253C-AEC4-47E8-91EF-6B76F2947456}"/>
              </a:ext>
            </a:extLst>
          </p:cNvPr>
          <p:cNvSpPr txBox="1"/>
          <p:nvPr/>
        </p:nvSpPr>
        <p:spPr>
          <a:xfrm>
            <a:off x="266749" y="2731949"/>
            <a:ext cx="1441969" cy="523220"/>
          </a:xfrm>
          <a:prstGeom prst="rect">
            <a:avLst/>
          </a:prstGeom>
          <a:noFill/>
        </p:spPr>
        <p:txBody>
          <a:bodyPr wrap="square" rtlCol="0">
            <a:spAutoFit/>
          </a:bodyPr>
          <a:lstStyle/>
          <a:p>
            <a:pPr algn="ctr"/>
            <a:r>
              <a:rPr lang="en-US" sz="1000" b="1" kern="2000" spc="120" dirty="0" smtClean="0">
                <a:latin typeface="+mj-lt"/>
              </a:rPr>
              <a:t>JOE BATTISTONI</a:t>
            </a:r>
            <a:br>
              <a:rPr lang="en-US" sz="1000" b="1" kern="2000" spc="120" dirty="0" smtClean="0">
                <a:latin typeface="+mj-lt"/>
              </a:rPr>
            </a:br>
            <a:r>
              <a:rPr lang="en-US" sz="900" kern="2000" spc="120" dirty="0" smtClean="0"/>
              <a:t>VP </a:t>
            </a:r>
            <a:r>
              <a:rPr lang="en-US" sz="900" kern="2000" spc="120" dirty="0"/>
              <a:t>Local </a:t>
            </a:r>
            <a:r>
              <a:rPr lang="en-US" sz="900" kern="2000" spc="120" dirty="0" smtClean="0"/>
              <a:t>Advertising Sales</a:t>
            </a:r>
            <a:endParaRPr lang="en-US" sz="1000" b="1" kern="2000" spc="120" dirty="0" smtClean="0">
              <a:latin typeface="+mj-lt"/>
            </a:endParaRPr>
          </a:p>
        </p:txBody>
      </p:sp>
      <p:pic>
        <p:nvPicPr>
          <p:cNvPr id="75" name="Picture 7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pic>
        <p:nvPicPr>
          <p:cNvPr id="12" name="Picture 11">
            <a:extLst>
              <a:ext uri="{FF2B5EF4-FFF2-40B4-BE49-F238E27FC236}">
                <a16:creationId xmlns:a16="http://schemas.microsoft.com/office/drawing/2014/main" id="{A990AF16-ADCF-4030-9D4B-9A1374B2A1CB}"/>
              </a:ext>
            </a:extLst>
          </p:cNvPr>
          <p:cNvPicPr preferRelativeResize="0">
            <a:picLocks/>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860054" y="1501462"/>
            <a:ext cx="1260902" cy="1260902"/>
          </a:xfrm>
          <a:prstGeom prst="rect">
            <a:avLst/>
          </a:prstGeom>
        </p:spPr>
      </p:pic>
      <p:pic>
        <p:nvPicPr>
          <p:cNvPr id="13" name="Picture 12">
            <a:extLst>
              <a:ext uri="{FF2B5EF4-FFF2-40B4-BE49-F238E27FC236}">
                <a16:creationId xmlns:a16="http://schemas.microsoft.com/office/drawing/2014/main" id="{2C79510E-1645-4995-95D3-CB5A5DD3DAE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l="1" r="1241"/>
          <a:stretch/>
        </p:blipFill>
        <p:spPr>
          <a:xfrm>
            <a:off x="3309527" y="1501462"/>
            <a:ext cx="1260902" cy="126090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3183" y="3314116"/>
            <a:ext cx="1297144" cy="1276724"/>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15333" r="14000"/>
          <a:stretch/>
        </p:blipFill>
        <p:spPr>
          <a:xfrm>
            <a:off x="3948010" y="3314116"/>
            <a:ext cx="1328434" cy="1300236"/>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4204" t="9471" r="18540" b="35664"/>
          <a:stretch/>
        </p:blipFill>
        <p:spPr>
          <a:xfrm>
            <a:off x="2568283" y="3314116"/>
            <a:ext cx="1194812" cy="1300236"/>
          </a:xfrm>
          <a:prstGeom prst="rect">
            <a:avLst/>
          </a:prstGeom>
        </p:spPr>
      </p:pic>
      <p:pic>
        <p:nvPicPr>
          <p:cNvPr id="1026" name="Picture 2" descr="Image may contain: Amanda McGinnis, tree, outdoor and natur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767" t="3301" r="12425" b="22891"/>
          <a:stretch/>
        </p:blipFill>
        <p:spPr bwMode="auto">
          <a:xfrm>
            <a:off x="4774999" y="1501463"/>
            <a:ext cx="1282240" cy="1282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stretch>
            <a:fillRect/>
          </a:stretch>
        </p:blipFill>
        <p:spPr>
          <a:xfrm>
            <a:off x="414150" y="1505031"/>
            <a:ext cx="1257333" cy="1257333"/>
          </a:xfrm>
          <a:prstGeom prst="rect">
            <a:avLst/>
          </a:prstGeom>
        </p:spPr>
      </p:pic>
      <p:pic>
        <p:nvPicPr>
          <p:cNvPr id="1028" name="Picture 4" descr="Image may contain: 2 people, people smili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4923" t="3229" r="10911" b="28993"/>
          <a:stretch/>
        </p:blipFill>
        <p:spPr bwMode="auto">
          <a:xfrm>
            <a:off x="6261809" y="1501462"/>
            <a:ext cx="1126132" cy="12961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3"/>
          <a:stretch>
            <a:fillRect/>
          </a:stretch>
        </p:blipFill>
        <p:spPr>
          <a:xfrm>
            <a:off x="6927476" y="3292685"/>
            <a:ext cx="1298155" cy="1298155"/>
          </a:xfrm>
          <a:prstGeom prst="rect">
            <a:avLst/>
          </a:prstGeom>
        </p:spPr>
      </p:pic>
      <p:sp>
        <p:nvSpPr>
          <p:cNvPr id="29" name="TextBox 28">
            <a:extLst>
              <a:ext uri="{FF2B5EF4-FFF2-40B4-BE49-F238E27FC236}">
                <a16:creationId xmlns:a16="http://schemas.microsoft.com/office/drawing/2014/main" id="{411B253C-AEC4-47E8-91EF-6B76F2947456}"/>
              </a:ext>
            </a:extLst>
          </p:cNvPr>
          <p:cNvSpPr txBox="1"/>
          <p:nvPr/>
        </p:nvSpPr>
        <p:spPr>
          <a:xfrm>
            <a:off x="1708718" y="2731949"/>
            <a:ext cx="1616871" cy="523220"/>
          </a:xfrm>
          <a:prstGeom prst="rect">
            <a:avLst/>
          </a:prstGeom>
          <a:noFill/>
        </p:spPr>
        <p:txBody>
          <a:bodyPr wrap="square" rtlCol="0">
            <a:spAutoFit/>
          </a:bodyPr>
          <a:lstStyle/>
          <a:p>
            <a:pPr algn="ctr"/>
            <a:r>
              <a:rPr lang="en-US" sz="1000" b="1" kern="2000" spc="120" dirty="0" smtClean="0">
                <a:latin typeface="+mj-lt"/>
              </a:rPr>
              <a:t>JOLENE SHERMAN</a:t>
            </a:r>
            <a:br>
              <a:rPr lang="en-US" sz="1000" b="1" kern="2000" spc="120" dirty="0" smtClean="0">
                <a:latin typeface="+mj-lt"/>
              </a:rPr>
            </a:br>
            <a:r>
              <a:rPr lang="en-US" sz="900" kern="2000" spc="120" dirty="0" smtClean="0"/>
              <a:t>VP Digital </a:t>
            </a:r>
            <a:r>
              <a:rPr lang="en-US" sz="900" kern="2000" spc="120" dirty="0"/>
              <a:t>Sales </a:t>
            </a:r>
            <a:r>
              <a:rPr lang="en-US" sz="900" kern="2000" spc="120" dirty="0" smtClean="0"/>
              <a:t>&amp; Agency </a:t>
            </a:r>
            <a:r>
              <a:rPr lang="en-US" sz="900" kern="2000" spc="120" dirty="0"/>
              <a:t>Strategy</a:t>
            </a:r>
            <a:endParaRPr lang="en-US" sz="1000" b="1" kern="2000" spc="120" dirty="0" smtClean="0">
              <a:latin typeface="+mj-lt"/>
            </a:endParaRPr>
          </a:p>
        </p:txBody>
      </p:sp>
      <p:pic>
        <p:nvPicPr>
          <p:cNvPr id="1030" name="Picture 6" descr="Clarity Patt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6025" y="3314116"/>
            <a:ext cx="1277089" cy="12770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11B253C-AEC4-47E8-91EF-6B76F2947456}"/>
              </a:ext>
            </a:extLst>
          </p:cNvPr>
          <p:cNvSpPr txBox="1"/>
          <p:nvPr/>
        </p:nvSpPr>
        <p:spPr>
          <a:xfrm>
            <a:off x="951412" y="4560749"/>
            <a:ext cx="1616871" cy="523220"/>
          </a:xfrm>
          <a:prstGeom prst="rect">
            <a:avLst/>
          </a:prstGeom>
          <a:noFill/>
        </p:spPr>
        <p:txBody>
          <a:bodyPr wrap="square" rtlCol="0">
            <a:spAutoFit/>
          </a:bodyPr>
          <a:lstStyle/>
          <a:p>
            <a:pPr algn="ctr"/>
            <a:r>
              <a:rPr lang="en-US" sz="1000" b="1" kern="2000" spc="120" dirty="0" smtClean="0">
                <a:latin typeface="+mj-lt"/>
              </a:rPr>
              <a:t>CLARITY PATTON</a:t>
            </a:r>
            <a:br>
              <a:rPr lang="en-US" sz="1000" b="1" kern="2000" spc="120" dirty="0" smtClean="0">
                <a:latin typeface="+mj-lt"/>
              </a:rPr>
            </a:br>
            <a:r>
              <a:rPr lang="en-US" sz="900" kern="2000" spc="120" dirty="0"/>
              <a:t>President of Sunny Media Group, Inc.</a:t>
            </a:r>
            <a:endParaRPr lang="en-US" sz="1000" b="1" kern="2000" spc="120" dirty="0" smtClean="0">
              <a:latin typeface="+mj-lt"/>
            </a:endParaRPr>
          </a:p>
        </p:txBody>
      </p:sp>
      <p:pic>
        <p:nvPicPr>
          <p:cNvPr id="1032" name="Picture 8" descr="John Lich"/>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88542" y="1501462"/>
            <a:ext cx="1296114" cy="12961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11B253C-AEC4-47E8-91EF-6B76F2947456}"/>
              </a:ext>
            </a:extLst>
          </p:cNvPr>
          <p:cNvSpPr txBox="1"/>
          <p:nvPr/>
        </p:nvSpPr>
        <p:spPr>
          <a:xfrm>
            <a:off x="3120231" y="2731949"/>
            <a:ext cx="1616871" cy="523220"/>
          </a:xfrm>
          <a:prstGeom prst="rect">
            <a:avLst/>
          </a:prstGeom>
          <a:noFill/>
        </p:spPr>
        <p:txBody>
          <a:bodyPr wrap="square" rtlCol="0">
            <a:spAutoFit/>
          </a:bodyPr>
          <a:lstStyle/>
          <a:p>
            <a:pPr algn="ctr"/>
            <a:r>
              <a:rPr lang="en-US" sz="1000" b="1" kern="2000" spc="120" dirty="0" smtClean="0">
                <a:latin typeface="+mj-lt"/>
              </a:rPr>
              <a:t>SHELLI GROSHANS</a:t>
            </a:r>
            <a:br>
              <a:rPr lang="en-US" sz="1000" b="1" kern="2000" spc="120" dirty="0" smtClean="0">
                <a:latin typeface="+mj-lt"/>
              </a:rPr>
            </a:br>
            <a:r>
              <a:rPr lang="en-US" sz="900" kern="2000" spc="120" dirty="0" smtClean="0"/>
              <a:t>Amplified Office Manager</a:t>
            </a:r>
            <a:endParaRPr lang="en-US" sz="1000" b="1" kern="2000" spc="120" dirty="0" smtClean="0">
              <a:latin typeface="+mj-lt"/>
            </a:endParaRPr>
          </a:p>
        </p:txBody>
      </p:sp>
      <p:sp>
        <p:nvSpPr>
          <p:cNvPr id="33" name="TextBox 32">
            <a:extLst>
              <a:ext uri="{FF2B5EF4-FFF2-40B4-BE49-F238E27FC236}">
                <a16:creationId xmlns:a16="http://schemas.microsoft.com/office/drawing/2014/main" id="{411B253C-AEC4-47E8-91EF-6B76F2947456}"/>
              </a:ext>
            </a:extLst>
          </p:cNvPr>
          <p:cNvSpPr txBox="1"/>
          <p:nvPr/>
        </p:nvSpPr>
        <p:spPr>
          <a:xfrm>
            <a:off x="4617033" y="2731949"/>
            <a:ext cx="1616871" cy="523220"/>
          </a:xfrm>
          <a:prstGeom prst="rect">
            <a:avLst/>
          </a:prstGeom>
          <a:noFill/>
        </p:spPr>
        <p:txBody>
          <a:bodyPr wrap="square" lIns="45720" rIns="45720" rtlCol="0">
            <a:spAutoFit/>
          </a:bodyPr>
          <a:lstStyle/>
          <a:p>
            <a:pPr algn="ctr"/>
            <a:r>
              <a:rPr lang="en-US" sz="1000" b="1" kern="2000" spc="120" dirty="0" smtClean="0">
                <a:latin typeface="+mj-lt"/>
              </a:rPr>
              <a:t>AMANDA MCGINNIS</a:t>
            </a:r>
            <a:br>
              <a:rPr lang="en-US" sz="1000" b="1" kern="2000" spc="120" dirty="0" smtClean="0">
                <a:latin typeface="+mj-lt"/>
              </a:rPr>
            </a:br>
            <a:r>
              <a:rPr lang="en-US" sz="900" kern="2000" spc="120" dirty="0" smtClean="0"/>
              <a:t>Managing Director, Amplified Digital</a:t>
            </a:r>
            <a:endParaRPr lang="en-US" sz="1000" b="1" kern="2000" spc="120" dirty="0" smtClean="0">
              <a:latin typeface="+mj-lt"/>
            </a:endParaRPr>
          </a:p>
        </p:txBody>
      </p:sp>
      <p:sp>
        <p:nvSpPr>
          <p:cNvPr id="34" name="TextBox 33">
            <a:extLst>
              <a:ext uri="{FF2B5EF4-FFF2-40B4-BE49-F238E27FC236}">
                <a16:creationId xmlns:a16="http://schemas.microsoft.com/office/drawing/2014/main" id="{411B253C-AEC4-47E8-91EF-6B76F2947456}"/>
              </a:ext>
            </a:extLst>
          </p:cNvPr>
          <p:cNvSpPr txBox="1"/>
          <p:nvPr/>
        </p:nvSpPr>
        <p:spPr>
          <a:xfrm>
            <a:off x="6046389" y="2731949"/>
            <a:ext cx="1616871" cy="523220"/>
          </a:xfrm>
          <a:prstGeom prst="rect">
            <a:avLst/>
          </a:prstGeom>
          <a:noFill/>
        </p:spPr>
        <p:txBody>
          <a:bodyPr wrap="square" rtlCol="0">
            <a:spAutoFit/>
          </a:bodyPr>
          <a:lstStyle/>
          <a:p>
            <a:pPr algn="ctr"/>
            <a:r>
              <a:rPr lang="en-US" sz="1000" b="1" kern="2000" spc="120" dirty="0" smtClean="0">
                <a:latin typeface="+mj-lt"/>
              </a:rPr>
              <a:t>ANDREWS COLON</a:t>
            </a:r>
            <a:br>
              <a:rPr lang="en-US" sz="1000" b="1" kern="2000" spc="120" dirty="0" smtClean="0">
                <a:latin typeface="+mj-lt"/>
              </a:rPr>
            </a:br>
            <a:r>
              <a:rPr lang="en-US" sz="900" kern="2000" spc="120" dirty="0" smtClean="0"/>
              <a:t>Senior Director Agency </a:t>
            </a:r>
            <a:r>
              <a:rPr lang="en-US" sz="900" kern="2000" spc="120" dirty="0"/>
              <a:t>Strategy</a:t>
            </a:r>
            <a:endParaRPr lang="en-US" sz="1000" b="1" kern="2000" spc="120" dirty="0" smtClean="0">
              <a:latin typeface="+mj-lt"/>
            </a:endParaRPr>
          </a:p>
        </p:txBody>
      </p:sp>
      <p:sp>
        <p:nvSpPr>
          <p:cNvPr id="35" name="TextBox 34">
            <a:extLst>
              <a:ext uri="{FF2B5EF4-FFF2-40B4-BE49-F238E27FC236}">
                <a16:creationId xmlns:a16="http://schemas.microsoft.com/office/drawing/2014/main" id="{411B253C-AEC4-47E8-91EF-6B76F2947456}"/>
              </a:ext>
            </a:extLst>
          </p:cNvPr>
          <p:cNvSpPr txBox="1"/>
          <p:nvPr/>
        </p:nvSpPr>
        <p:spPr>
          <a:xfrm>
            <a:off x="7588542" y="2731949"/>
            <a:ext cx="1256351" cy="523220"/>
          </a:xfrm>
          <a:prstGeom prst="rect">
            <a:avLst/>
          </a:prstGeom>
          <a:noFill/>
        </p:spPr>
        <p:txBody>
          <a:bodyPr wrap="square" rtlCol="0">
            <a:spAutoFit/>
          </a:bodyPr>
          <a:lstStyle/>
          <a:p>
            <a:pPr algn="ctr"/>
            <a:r>
              <a:rPr lang="en-US" sz="1000" b="1" kern="2000" spc="120" dirty="0" smtClean="0">
                <a:latin typeface="+mj-lt"/>
              </a:rPr>
              <a:t>JOHN LICH</a:t>
            </a:r>
            <a:br>
              <a:rPr lang="en-US" sz="1000" b="1" kern="2000" spc="120" dirty="0" smtClean="0">
                <a:latin typeface="+mj-lt"/>
              </a:rPr>
            </a:br>
            <a:r>
              <a:rPr lang="en-US" sz="900" kern="2000" spc="120" dirty="0" smtClean="0"/>
              <a:t>Regional VP of Sales</a:t>
            </a:r>
            <a:endParaRPr lang="en-US" sz="1000" b="1" kern="2000" spc="120" dirty="0" smtClean="0">
              <a:latin typeface="+mj-lt"/>
            </a:endParaRPr>
          </a:p>
        </p:txBody>
      </p:sp>
      <p:sp>
        <p:nvSpPr>
          <p:cNvPr id="36" name="TextBox 35">
            <a:extLst>
              <a:ext uri="{FF2B5EF4-FFF2-40B4-BE49-F238E27FC236}">
                <a16:creationId xmlns:a16="http://schemas.microsoft.com/office/drawing/2014/main" id="{411B253C-AEC4-47E8-91EF-6B76F2947456}"/>
              </a:ext>
            </a:extLst>
          </p:cNvPr>
          <p:cNvSpPr txBox="1"/>
          <p:nvPr/>
        </p:nvSpPr>
        <p:spPr>
          <a:xfrm>
            <a:off x="2336695" y="4560749"/>
            <a:ext cx="1616871" cy="523220"/>
          </a:xfrm>
          <a:prstGeom prst="rect">
            <a:avLst/>
          </a:prstGeom>
          <a:noFill/>
        </p:spPr>
        <p:txBody>
          <a:bodyPr wrap="square" rtlCol="0">
            <a:spAutoFit/>
          </a:bodyPr>
          <a:lstStyle/>
          <a:p>
            <a:pPr algn="ctr"/>
            <a:r>
              <a:rPr lang="en-US" sz="1000" b="1" kern="2000" spc="120" dirty="0" smtClean="0">
                <a:latin typeface="+mj-lt"/>
              </a:rPr>
              <a:t>EMILY TINTERA</a:t>
            </a:r>
            <a:br>
              <a:rPr lang="en-US" sz="1000" b="1" kern="2000" spc="120" dirty="0" smtClean="0">
                <a:latin typeface="+mj-lt"/>
              </a:rPr>
            </a:br>
            <a:r>
              <a:rPr lang="en-US" sz="900" kern="2000" spc="120" dirty="0" smtClean="0"/>
              <a:t>Director, Amplified Connect</a:t>
            </a:r>
            <a:endParaRPr lang="en-US" sz="1000" b="1" kern="2000" spc="120" dirty="0" smtClean="0">
              <a:latin typeface="+mj-lt"/>
            </a:endParaRPr>
          </a:p>
        </p:txBody>
      </p:sp>
      <p:sp>
        <p:nvSpPr>
          <p:cNvPr id="37" name="TextBox 36">
            <a:extLst>
              <a:ext uri="{FF2B5EF4-FFF2-40B4-BE49-F238E27FC236}">
                <a16:creationId xmlns:a16="http://schemas.microsoft.com/office/drawing/2014/main" id="{411B253C-AEC4-47E8-91EF-6B76F2947456}"/>
              </a:ext>
            </a:extLst>
          </p:cNvPr>
          <p:cNvSpPr txBox="1"/>
          <p:nvPr/>
        </p:nvSpPr>
        <p:spPr>
          <a:xfrm>
            <a:off x="3797256" y="4560749"/>
            <a:ext cx="1665927" cy="523220"/>
          </a:xfrm>
          <a:prstGeom prst="rect">
            <a:avLst/>
          </a:prstGeom>
          <a:noFill/>
        </p:spPr>
        <p:txBody>
          <a:bodyPr wrap="square" rtlCol="0">
            <a:spAutoFit/>
          </a:bodyPr>
          <a:lstStyle/>
          <a:p>
            <a:pPr algn="ctr"/>
            <a:r>
              <a:rPr lang="en-US" sz="1000" b="1" kern="2000" spc="120" dirty="0" smtClean="0">
                <a:latin typeface="+mj-lt"/>
              </a:rPr>
              <a:t>BEN BLACKWELL</a:t>
            </a:r>
            <a:br>
              <a:rPr lang="en-US" sz="1000" b="1" kern="2000" spc="120" dirty="0" smtClean="0">
                <a:latin typeface="+mj-lt"/>
              </a:rPr>
            </a:br>
            <a:r>
              <a:rPr lang="en-US" sz="900" kern="2000" spc="120" dirty="0" smtClean="0"/>
              <a:t>Director, Local Digital Sales Strategy</a:t>
            </a:r>
            <a:endParaRPr lang="en-US" sz="1000" b="1" kern="2000" spc="120" dirty="0" smtClean="0">
              <a:latin typeface="+mj-lt"/>
            </a:endParaRPr>
          </a:p>
        </p:txBody>
      </p:sp>
      <p:sp>
        <p:nvSpPr>
          <p:cNvPr id="38" name="TextBox 37">
            <a:extLst>
              <a:ext uri="{FF2B5EF4-FFF2-40B4-BE49-F238E27FC236}">
                <a16:creationId xmlns:a16="http://schemas.microsoft.com/office/drawing/2014/main" id="{411B253C-AEC4-47E8-91EF-6B76F2947456}"/>
              </a:ext>
            </a:extLst>
          </p:cNvPr>
          <p:cNvSpPr txBox="1"/>
          <p:nvPr/>
        </p:nvSpPr>
        <p:spPr>
          <a:xfrm>
            <a:off x="5334880" y="4560749"/>
            <a:ext cx="1616871" cy="523220"/>
          </a:xfrm>
          <a:prstGeom prst="rect">
            <a:avLst/>
          </a:prstGeom>
          <a:noFill/>
        </p:spPr>
        <p:txBody>
          <a:bodyPr wrap="square" rtlCol="0">
            <a:spAutoFit/>
          </a:bodyPr>
          <a:lstStyle/>
          <a:p>
            <a:pPr algn="ctr"/>
            <a:r>
              <a:rPr lang="en-US" sz="1000" b="1" kern="2000" spc="120" dirty="0" smtClean="0">
                <a:latin typeface="+mj-lt"/>
              </a:rPr>
              <a:t>LAURA IWANSKI </a:t>
            </a:r>
            <a:r>
              <a:rPr lang="en-US" sz="900" kern="2000" spc="120" dirty="0" smtClean="0"/>
              <a:t>Director, Client Development</a:t>
            </a:r>
            <a:endParaRPr lang="en-US" sz="1000" b="1" kern="2000" spc="120" dirty="0" smtClean="0">
              <a:latin typeface="+mj-lt"/>
            </a:endParaRPr>
          </a:p>
        </p:txBody>
      </p:sp>
      <p:sp>
        <p:nvSpPr>
          <p:cNvPr id="39" name="TextBox 38">
            <a:extLst>
              <a:ext uri="{FF2B5EF4-FFF2-40B4-BE49-F238E27FC236}">
                <a16:creationId xmlns:a16="http://schemas.microsoft.com/office/drawing/2014/main" id="{411B253C-AEC4-47E8-91EF-6B76F2947456}"/>
              </a:ext>
            </a:extLst>
          </p:cNvPr>
          <p:cNvSpPr txBox="1"/>
          <p:nvPr/>
        </p:nvSpPr>
        <p:spPr>
          <a:xfrm>
            <a:off x="6760327" y="4560749"/>
            <a:ext cx="1616871" cy="523220"/>
          </a:xfrm>
          <a:prstGeom prst="rect">
            <a:avLst/>
          </a:prstGeom>
          <a:noFill/>
        </p:spPr>
        <p:txBody>
          <a:bodyPr wrap="square" rtlCol="0">
            <a:spAutoFit/>
          </a:bodyPr>
          <a:lstStyle/>
          <a:p>
            <a:pPr algn="ctr"/>
            <a:r>
              <a:rPr lang="en-US" sz="1000" b="1" kern="2000" spc="120" dirty="0" smtClean="0">
                <a:latin typeface="+mj-lt"/>
              </a:rPr>
              <a:t>ROBIN GRUEN</a:t>
            </a:r>
            <a:br>
              <a:rPr lang="en-US" sz="1000" b="1" kern="2000" spc="120" dirty="0" smtClean="0">
                <a:latin typeface="+mj-lt"/>
              </a:rPr>
            </a:br>
            <a:r>
              <a:rPr lang="en-US" sz="900" kern="2000" spc="120" dirty="0" smtClean="0"/>
              <a:t>VP Content Strategy</a:t>
            </a:r>
          </a:p>
          <a:p>
            <a:pPr algn="ctr"/>
            <a:r>
              <a:rPr lang="en-US" sz="900" kern="2000" spc="120" dirty="0" smtClean="0"/>
              <a:t>Brand Ave. Studios</a:t>
            </a:r>
            <a:endParaRPr lang="en-US" sz="1000" b="1" kern="2000" spc="120" dirty="0" smtClean="0">
              <a:latin typeface="+mj-lt"/>
            </a:endParaRPr>
          </a:p>
        </p:txBody>
      </p:sp>
    </p:spTree>
    <p:extLst>
      <p:ext uri="{BB962C8B-B14F-4D97-AF65-F5344CB8AC3E}">
        <p14:creationId xmlns:p14="http://schemas.microsoft.com/office/powerpoint/2010/main" val="4277884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idx="4294967295"/>
          </p:nvPr>
        </p:nvSpPr>
        <p:spPr>
          <a:xfrm>
            <a:off x="539095" y="394067"/>
            <a:ext cx="2414588" cy="1219200"/>
          </a:xfrm>
        </p:spPr>
        <p:txBody>
          <a:bodyPr>
            <a:normAutofit/>
          </a:bodyPr>
          <a:lstStyle/>
          <a:p>
            <a:r>
              <a:rPr lang="en-US" sz="2400" dirty="0" smtClean="0"/>
              <a:t>MEET </a:t>
            </a:r>
            <a:br>
              <a:rPr lang="en-US" sz="2400" dirty="0" smtClean="0"/>
            </a:br>
            <a:r>
              <a:rPr lang="en-US" sz="2400" dirty="0" smtClean="0"/>
              <a:t>YOUR</a:t>
            </a:r>
            <a:br>
              <a:rPr lang="en-US" sz="2400" dirty="0" smtClean="0"/>
            </a:br>
            <a:r>
              <a:rPr lang="en-US" sz="2400" b="1" dirty="0" smtClean="0"/>
              <a:t>TEAM</a:t>
            </a:r>
            <a:endParaRPr lang="en-US" sz="2400" b="1" dirty="0"/>
          </a:p>
        </p:txBody>
      </p:sp>
      <p:sp>
        <p:nvSpPr>
          <p:cNvPr id="49" name="TextBox 48"/>
          <p:cNvSpPr txBox="1"/>
          <p:nvPr/>
        </p:nvSpPr>
        <p:spPr>
          <a:xfrm>
            <a:off x="1901031" y="588169"/>
            <a:ext cx="6324600" cy="830997"/>
          </a:xfrm>
          <a:prstGeom prst="rect">
            <a:avLst/>
          </a:prstGeom>
          <a:noFill/>
        </p:spPr>
        <p:txBody>
          <a:bodyPr wrap="square" rtlCol="0">
            <a:spAutoFit/>
          </a:bodyPr>
          <a:lstStyle/>
          <a:p>
            <a:r>
              <a:rPr lang="en-US" sz="1200" b="1" smtClean="0"/>
              <a:t>Our Vision Pre-Sales Team </a:t>
            </a:r>
            <a:r>
              <a:rPr lang="en-US" sz="1200" smtClean="0"/>
              <a:t>supports and empowers </a:t>
            </a:r>
            <a:r>
              <a:rPr lang="en-US" sz="1200"/>
              <a:t>our front-line </a:t>
            </a:r>
            <a:r>
              <a:rPr lang="en-US" sz="1200" smtClean="0"/>
              <a:t>teams by offering a simple platform to plan and propose digital audience </a:t>
            </a:r>
            <a:r>
              <a:rPr lang="en-US" sz="1200"/>
              <a:t>solutions </a:t>
            </a:r>
            <a:r>
              <a:rPr lang="en-US" sz="1200" smtClean="0"/>
              <a:t>for small-medium sized businesses, with a consistent </a:t>
            </a:r>
            <a:r>
              <a:rPr lang="en-US" sz="1200"/>
              <a:t>go-to-market approach on every single call, 10x quicker turnaround time, and integration of our audience solution portfolio.</a:t>
            </a:r>
            <a:endParaRPr lang="en-US" sz="1200" dirty="0"/>
          </a:p>
        </p:txBody>
      </p:sp>
      <p:pic>
        <p:nvPicPr>
          <p:cNvPr id="50" name="Picture 49"/>
          <p:cNvPicPr>
            <a:picLocks noChangeAspect="1"/>
          </p:cNvPicPr>
          <p:nvPr/>
        </p:nvPicPr>
        <p:blipFill>
          <a:blip r:embed="rId2">
            <a:grayscl/>
            <a:extLst>
              <a:ext uri="{28A0092B-C50C-407E-A947-70E740481C1C}">
                <a14:useLocalDpi xmlns:a14="http://schemas.microsoft.com/office/drawing/2010/main"/>
              </a:ext>
            </a:extLst>
          </a:blip>
          <a:stretch>
            <a:fillRect/>
          </a:stretch>
        </p:blipFill>
        <p:spPr>
          <a:xfrm>
            <a:off x="3902752" y="1739947"/>
            <a:ext cx="1174415" cy="1189987"/>
          </a:xfrm>
          <a:prstGeom prst="rect">
            <a:avLst/>
          </a:prstGeom>
        </p:spPr>
      </p:pic>
      <p:sp>
        <p:nvSpPr>
          <p:cNvPr id="59" name="TextBox 58">
            <a:extLst>
              <a:ext uri="{FF2B5EF4-FFF2-40B4-BE49-F238E27FC236}">
                <a16:creationId xmlns:a16="http://schemas.microsoft.com/office/drawing/2014/main" id="{411B253C-AEC4-47E8-91EF-6B76F2947456}"/>
              </a:ext>
            </a:extLst>
          </p:cNvPr>
          <p:cNvSpPr txBox="1"/>
          <p:nvPr/>
        </p:nvSpPr>
        <p:spPr>
          <a:xfrm>
            <a:off x="3337579" y="2965647"/>
            <a:ext cx="2304761" cy="523220"/>
          </a:xfrm>
          <a:prstGeom prst="rect">
            <a:avLst/>
          </a:prstGeom>
          <a:noFill/>
        </p:spPr>
        <p:txBody>
          <a:bodyPr wrap="square" rtlCol="0">
            <a:spAutoFit/>
          </a:bodyPr>
          <a:lstStyle/>
          <a:p>
            <a:pPr algn="ctr"/>
            <a:r>
              <a:rPr lang="en-US" sz="1000" b="1" kern="2000" spc="120" dirty="0" smtClean="0">
                <a:latin typeface="+mj-lt"/>
              </a:rPr>
              <a:t>RILEY HALE</a:t>
            </a:r>
          </a:p>
          <a:p>
            <a:pPr algn="ctr"/>
            <a:r>
              <a:rPr lang="en-US" sz="900" kern="2000" spc="120" dirty="0" smtClean="0"/>
              <a:t>Vision Success</a:t>
            </a:r>
            <a:br>
              <a:rPr lang="en-US" sz="900" kern="2000" spc="120" dirty="0" smtClean="0"/>
            </a:br>
            <a:r>
              <a:rPr lang="en-US" sz="900" kern="2000" spc="120" dirty="0" smtClean="0"/>
              <a:t>Team Manager</a:t>
            </a:r>
            <a:endParaRPr lang="en-US" sz="900" b="1" kern="2000" spc="120" dirty="0" smtClean="0">
              <a:latin typeface="+mj-lt"/>
            </a:endParaRPr>
          </a:p>
        </p:txBody>
      </p:sp>
      <p:sp>
        <p:nvSpPr>
          <p:cNvPr id="27" name="TextBox 26">
            <a:extLst>
              <a:ext uri="{FF2B5EF4-FFF2-40B4-BE49-F238E27FC236}">
                <a16:creationId xmlns:a16="http://schemas.microsoft.com/office/drawing/2014/main" id="{411B253C-AEC4-47E8-91EF-6B76F2947456}"/>
              </a:ext>
            </a:extLst>
          </p:cNvPr>
          <p:cNvSpPr txBox="1"/>
          <p:nvPr/>
        </p:nvSpPr>
        <p:spPr>
          <a:xfrm>
            <a:off x="1487267" y="2965647"/>
            <a:ext cx="2304761" cy="677108"/>
          </a:xfrm>
          <a:prstGeom prst="rect">
            <a:avLst/>
          </a:prstGeom>
          <a:noFill/>
        </p:spPr>
        <p:txBody>
          <a:bodyPr wrap="square" rtlCol="0">
            <a:spAutoFit/>
          </a:bodyPr>
          <a:lstStyle/>
          <a:p>
            <a:pPr algn="ctr"/>
            <a:r>
              <a:rPr lang="en-US" sz="1000" b="1" kern="2000" spc="120" dirty="0" smtClean="0">
                <a:latin typeface="+mj-lt"/>
              </a:rPr>
              <a:t>BENJAMIN BLACKWELL</a:t>
            </a:r>
            <a:br>
              <a:rPr lang="en-US" sz="1000" b="1" kern="2000" spc="120" dirty="0" smtClean="0">
                <a:latin typeface="+mj-lt"/>
              </a:rPr>
            </a:br>
            <a:r>
              <a:rPr lang="en-US" sz="900" kern="2000" spc="120" dirty="0" smtClean="0"/>
              <a:t>Director, Local </a:t>
            </a:r>
            <a:br>
              <a:rPr lang="en-US" sz="900" kern="2000" spc="120" dirty="0" smtClean="0"/>
            </a:br>
            <a:r>
              <a:rPr lang="en-US" sz="900" kern="2000" spc="120" dirty="0" smtClean="0"/>
              <a:t>Digital Strategies</a:t>
            </a:r>
            <a:endParaRPr lang="en-US" sz="1000" kern="2000" spc="120" dirty="0"/>
          </a:p>
          <a:p>
            <a:pPr algn="ctr"/>
            <a:endParaRPr lang="en-US" sz="1000" b="1" kern="2000" spc="120" dirty="0" smtClean="0">
              <a:latin typeface="+mj-lt"/>
            </a:endParaRPr>
          </a:p>
        </p:txBody>
      </p:sp>
      <p:grpSp>
        <p:nvGrpSpPr>
          <p:cNvPr id="70" name="Group 69"/>
          <p:cNvGrpSpPr/>
          <p:nvPr/>
        </p:nvGrpSpPr>
        <p:grpSpPr>
          <a:xfrm>
            <a:off x="5598611" y="1732571"/>
            <a:ext cx="1335633" cy="1473711"/>
            <a:chOff x="2069908" y="1913177"/>
            <a:chExt cx="1636776" cy="1805986"/>
          </a:xfrm>
        </p:grpSpPr>
        <p:pic>
          <p:nvPicPr>
            <p:cNvPr id="53" name="Picture 52"/>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2156375" y="1913177"/>
              <a:ext cx="1463844" cy="1458291"/>
            </a:xfrm>
            <a:prstGeom prst="rect">
              <a:avLst/>
            </a:prstGeom>
          </p:spPr>
        </p:pic>
        <p:sp>
          <p:nvSpPr>
            <p:cNvPr id="61" name="TextBox 60">
              <a:extLst>
                <a:ext uri="{FF2B5EF4-FFF2-40B4-BE49-F238E27FC236}">
                  <a16:creationId xmlns:a16="http://schemas.microsoft.com/office/drawing/2014/main" id="{411B253C-AEC4-47E8-91EF-6B76F2947456}"/>
                </a:ext>
              </a:extLst>
            </p:cNvPr>
            <p:cNvSpPr txBox="1"/>
            <p:nvPr/>
          </p:nvSpPr>
          <p:spPr>
            <a:xfrm>
              <a:off x="2069908" y="3417427"/>
              <a:ext cx="1636776" cy="301736"/>
            </a:xfrm>
            <a:prstGeom prst="rect">
              <a:avLst/>
            </a:prstGeom>
            <a:noFill/>
          </p:spPr>
          <p:txBody>
            <a:bodyPr wrap="square" rtlCol="0">
              <a:spAutoFit/>
            </a:bodyPr>
            <a:lstStyle/>
            <a:p>
              <a:pPr algn="ctr"/>
              <a:r>
                <a:rPr lang="en-US" sz="1000" b="1" kern="2000" spc="120" dirty="0" smtClean="0">
                  <a:latin typeface="+mj-lt"/>
                </a:rPr>
                <a:t>BRIAN LIGHT</a:t>
              </a:r>
              <a:endParaRPr lang="en-US" sz="1000" b="1" kern="2000" spc="120" dirty="0">
                <a:latin typeface="+mj-lt"/>
              </a:endParaRPr>
            </a:p>
          </p:txBody>
        </p:sp>
      </p:grpSp>
      <p:pic>
        <p:nvPicPr>
          <p:cNvPr id="75" name="Picture 7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505858"/>
            <a:ext cx="170540" cy="2359157"/>
          </a:xfrm>
          <a:prstGeom prst="rect">
            <a:avLst/>
          </a:prstGeom>
        </p:spPr>
      </p:pic>
      <p:pic>
        <p:nvPicPr>
          <p:cNvPr id="2" name="Picture 1"/>
          <p:cNvPicPr>
            <a:picLocks noChangeAspect="1"/>
          </p:cNvPicPr>
          <p:nvPr/>
        </p:nvPicPr>
        <p:blipFill rotWithShape="1">
          <a:blip r:embed="rId5" cstate="print">
            <a:grayscl/>
            <a:extLst>
              <a:ext uri="{28A0092B-C50C-407E-A947-70E740481C1C}">
                <a14:useLocalDpi xmlns:a14="http://schemas.microsoft.com/office/drawing/2010/main" val="0"/>
              </a:ext>
            </a:extLst>
          </a:blip>
          <a:srcRect l="17143" r="14286"/>
          <a:stretch/>
        </p:blipFill>
        <p:spPr>
          <a:xfrm>
            <a:off x="2053431" y="1739947"/>
            <a:ext cx="1172434" cy="1182611"/>
          </a:xfrm>
          <a:prstGeom prst="rect">
            <a:avLst/>
          </a:prstGeom>
        </p:spPr>
      </p:pic>
    </p:spTree>
    <p:extLst>
      <p:ext uri="{BB962C8B-B14F-4D97-AF65-F5344CB8AC3E}">
        <p14:creationId xmlns:p14="http://schemas.microsoft.com/office/powerpoint/2010/main" val="14821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Amplified Digital LLC Colors">
      <a:dk1>
        <a:sysClr val="windowText" lastClr="000000"/>
      </a:dk1>
      <a:lt1>
        <a:sysClr val="window" lastClr="FFFFFF"/>
      </a:lt1>
      <a:dk2>
        <a:srgbClr val="7F7F7F"/>
      </a:dk2>
      <a:lt2>
        <a:srgbClr val="E7E6E6"/>
      </a:lt2>
      <a:accent1>
        <a:srgbClr val="8DC647"/>
      </a:accent1>
      <a:accent2>
        <a:srgbClr val="CA1D60"/>
      </a:accent2>
      <a:accent3>
        <a:srgbClr val="26AEBF"/>
      </a:accent3>
      <a:accent4>
        <a:srgbClr val="042C47"/>
      </a:accent4>
      <a:accent5>
        <a:srgbClr val="555658"/>
      </a:accent5>
      <a:accent6>
        <a:srgbClr val="EEEAEB"/>
      </a:accent6>
      <a:hlink>
        <a:srgbClr val="8DC647"/>
      </a:hlink>
      <a:folHlink>
        <a:srgbClr val="CA1D6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67979</TotalTime>
  <Words>5001</Words>
  <Application>Microsoft Office PowerPoint</Application>
  <PresentationFormat>Custom</PresentationFormat>
  <Paragraphs>687</Paragraphs>
  <Slides>64</Slides>
  <Notes>25</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Adobe Fan Heiti Std B</vt:lpstr>
      <vt:lpstr>Arial</vt:lpstr>
      <vt:lpstr>Calibri</vt:lpstr>
      <vt:lpstr>Century Gothic</vt:lpstr>
      <vt:lpstr>Century Gothic bold</vt:lpstr>
      <vt:lpstr>Lato</vt:lpstr>
      <vt:lpstr>Symbol</vt:lpstr>
      <vt:lpstr>Times New Roman</vt:lpstr>
      <vt:lpstr>Work Sans</vt:lpstr>
      <vt:lpstr>Office Theme</vt:lpstr>
      <vt:lpstr>PowerPoint Presentation</vt:lpstr>
      <vt:lpstr>WE ARE  AMPLIFIED</vt:lpstr>
      <vt:lpstr>PowerPoint Presentation</vt:lpstr>
      <vt:lpstr>NATIONAL RESOURCES MEET LOCAL EXPERTISE</vt:lpstr>
      <vt:lpstr>130 YEARS OF AUDIENCE ENGAGEMENT &amp; ADVERTISING INNOVATION  Providing local news, information and advertising in 77 markets in 26 states. No other company can match the results we deliver through our agency products and services when paired with Lee Enterprises’ network of news websites, apps, newspapers, and niche publications.</vt:lpstr>
      <vt:lpstr>Our comprehensive group of marketing enterprises work together to meet your goals.</vt:lpstr>
      <vt:lpstr>PowerPoint Presentation</vt:lpstr>
      <vt:lpstr>MEET  YOUR TEAM</vt:lpstr>
      <vt:lpstr>MEET  YOUR TEAM</vt:lpstr>
      <vt:lpstr>MEET  YOUR TEAM</vt:lpstr>
      <vt:lpstr>PowerPoint Presentation</vt:lpstr>
      <vt:lpstr>MEET  YOUR TEAM</vt:lpstr>
      <vt:lpstr>MEET  YOUR TEAM</vt:lpstr>
      <vt:lpstr>MEET  YOUR TEAM</vt:lpstr>
      <vt:lpstr>MEET  YOUR TEAM</vt:lpstr>
      <vt:lpstr>MEET  YOUR TEAM</vt:lpstr>
      <vt:lpstr>MEET  YOUR TEAM</vt:lpstr>
      <vt:lpstr>MEET  YOUR TEAM</vt:lpstr>
      <vt:lpstr>PowerPoint Presentation</vt:lpstr>
      <vt:lpstr>PowerPoint Presentation</vt:lpstr>
      <vt:lpstr>STRATEGY &amp; CAMPAIGN DEVELOPMENT</vt:lpstr>
      <vt:lpstr>PowerPoint Presentation</vt:lpstr>
      <vt:lpstr>DIGITAL ADVERTISING OVERVIEW</vt:lpstr>
      <vt:lpstr>MULTI-CHANNEL DIGITAL ADVERTISING</vt:lpstr>
      <vt:lpstr>DATA- DRIVEN &amp; TRANSPARENT</vt:lpstr>
      <vt:lpstr>PowerPoint Presentation</vt:lpstr>
      <vt:lpstr>PowerPoint Presentation</vt:lpstr>
      <vt:lpstr>PowerPoint Presentation</vt:lpstr>
      <vt:lpstr>EVERY BRAND HAS A STORY TO TELL</vt:lpstr>
      <vt:lpstr>PowerPoint Presentation</vt:lpstr>
      <vt:lpstr>WEBSITE DEVELOPMENT &amp; SEARCH ENGINE OPTIMIZATION</vt:lpstr>
      <vt:lpstr>PowerPoint Presentation</vt:lpstr>
      <vt:lpstr>CONTENT DEVELOPMENT &amp; MARKETING</vt:lpstr>
      <vt:lpstr>PowerPoint Presentation</vt:lpstr>
      <vt:lpstr>EMAIL MARKETING  &amp; LEAD NURTURING</vt:lpstr>
      <vt:lpstr>PowerPoint Presentation</vt:lpstr>
      <vt:lpstr>PowerPoint Presentation</vt:lpstr>
      <vt:lpstr>PowerPoint Presentation</vt:lpstr>
      <vt:lpstr>SOCIAL  &amp; REVIEW PRESENCE MANAGEMENT</vt:lpstr>
      <vt:lpstr>PowerPoint Presentation</vt:lpstr>
      <vt:lpstr>PowerPoint Presentation</vt:lpstr>
      <vt:lpstr>PowerPoint Presentation</vt:lpstr>
      <vt:lpstr>DIGITAL  OUT OF HOME ADVERTISING</vt:lpstr>
      <vt:lpstr>PowerPoint Presentation</vt:lpstr>
      <vt:lpstr>WAZE ADVERTISING</vt:lpstr>
      <vt:lpstr>PowerPoint Presentation</vt:lpstr>
      <vt:lpstr>SMS TEXT MARKETING</vt:lpstr>
      <vt:lpstr>PowerPoint Presentation</vt:lpstr>
      <vt:lpstr>MULTI-CHANNEL ANALYTICS &amp; OPTIMIZATION</vt:lpstr>
      <vt:lpstr>PowerPoint Presentation</vt:lpstr>
      <vt:lpstr>PowerPoint Presentation</vt:lpstr>
      <vt:lpstr>CELEBRATING LOCAL BUSINESSES</vt:lpstr>
      <vt:lpstr>PowerPoint Presentation</vt:lpstr>
      <vt:lpstr>AGRICULTURE MARKETING</vt:lpstr>
      <vt:lpstr>FULL CIRCLE STRATEGY</vt:lpstr>
      <vt:lpstr>AUTOMOTIVE MARKETING SPECIALISTS</vt:lpstr>
      <vt:lpstr>HEALTHCARE MARKETING SPECIALISTS</vt:lpstr>
      <vt:lpstr>BRANDED CONTENT</vt:lpstr>
      <vt:lpstr>PowerPoint Presentation</vt:lpstr>
      <vt:lpstr>TRUSTED &amp; LOCAL</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Martin</dc:creator>
  <cp:lastModifiedBy>Michelle Ponder</cp:lastModifiedBy>
  <cp:revision>609</cp:revision>
  <dcterms:created xsi:type="dcterms:W3CDTF">2020-03-11T18:31:49Z</dcterms:created>
  <dcterms:modified xsi:type="dcterms:W3CDTF">2021-07-22T13:17:43Z</dcterms:modified>
</cp:coreProperties>
</file>