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2" r:id="rId2"/>
    <p:sldId id="366" r:id="rId3"/>
    <p:sldId id="349" r:id="rId4"/>
    <p:sldId id="350" r:id="rId5"/>
    <p:sldId id="351" r:id="rId6"/>
    <p:sldId id="352" r:id="rId7"/>
    <p:sldId id="354" r:id="rId8"/>
    <p:sldId id="355" r:id="rId9"/>
    <p:sldId id="356" r:id="rId10"/>
    <p:sldId id="357" r:id="rId11"/>
    <p:sldId id="358" r:id="rId12"/>
    <p:sldId id="359" r:id="rId13"/>
    <p:sldId id="360" r:id="rId14"/>
    <p:sldId id="361" r:id="rId15"/>
    <p:sldId id="365" r:id="rId16"/>
    <p:sldId id="364" r:id="rId17"/>
    <p:sldId id="363" r:id="rId18"/>
    <p:sldId id="367" r:id="rId19"/>
    <p:sldId id="368" r:id="rId20"/>
    <p:sldId id="369" r:id="rId21"/>
    <p:sldId id="370"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0 CASE STUDIES" id="{A6B64D58-2B03-4ABA-B931-F0EDC91B5FD2}">
          <p14:sldIdLst>
            <p14:sldId id="362"/>
            <p14:sldId id="366"/>
            <p14:sldId id="349"/>
            <p14:sldId id="350"/>
            <p14:sldId id="351"/>
            <p14:sldId id="352"/>
            <p14:sldId id="354"/>
            <p14:sldId id="355"/>
            <p14:sldId id="356"/>
            <p14:sldId id="357"/>
            <p14:sldId id="358"/>
            <p14:sldId id="359"/>
            <p14:sldId id="360"/>
            <p14:sldId id="361"/>
            <p14:sldId id="365"/>
            <p14:sldId id="364"/>
            <p14:sldId id="363"/>
            <p14:sldId id="367"/>
            <p14:sldId id="368"/>
            <p14:sldId id="369"/>
            <p14:sldId id="370"/>
          </p14:sldIdLst>
        </p14:section>
      </p14:sectionLst>
    </p:ext>
    <p:ext uri="{EFAFB233-063F-42B5-8137-9DF3F51BA10A}">
      <p15:sldGuideLst xmlns:p15="http://schemas.microsoft.com/office/powerpoint/2012/main">
        <p15:guide id="1" orient="horz" pos="1620">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Ivey" initials="MI" lastIdx="1" clrIdx="0">
    <p:extLst>
      <p:ext uri="{19B8F6BF-5375-455C-9EA6-DF929625EA0E}">
        <p15:presenceInfo xmlns:p15="http://schemas.microsoft.com/office/powerpoint/2012/main" userId="S-1-5-21-4097411637-2649289507-2167395947-22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3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94660"/>
  </p:normalViewPr>
  <p:slideViewPr>
    <p:cSldViewPr showGuides="1">
      <p:cViewPr varScale="1">
        <p:scale>
          <a:sx n="151" d="100"/>
          <a:sy n="151" d="100"/>
        </p:scale>
        <p:origin x="240" y="144"/>
      </p:cViewPr>
      <p:guideLst>
        <p:guide orient="horz" pos="1620"/>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0BEFF2-177C-4EE7-BCFC-37202DD1B04F}" type="datetimeFigureOut">
              <a:rPr lang="en-US" smtClean="0"/>
              <a:t>9/23/2020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D614A6A-98FD-4DCA-937B-78FB4DC2C508}" type="slidenum">
              <a:rPr lang="en-US" smtClean="0"/>
              <a:t>‹#›</a:t>
            </a:fld>
            <a:endParaRPr lang="en-US"/>
          </a:p>
        </p:txBody>
      </p:sp>
    </p:spTree>
    <p:extLst>
      <p:ext uri="{BB962C8B-B14F-4D97-AF65-F5344CB8AC3E}">
        <p14:creationId xmlns:p14="http://schemas.microsoft.com/office/powerpoint/2010/main" val="1259860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DC527B-A4D8-4697-A53D-2C9EF6D59567}" type="datetimeFigureOut">
              <a:rPr lang="en-US" smtClean="0"/>
              <a:t>9/23/2020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9AFC21-358A-46EB-A417-5E109011304E}" type="slidenum">
              <a:rPr lang="en-US" smtClean="0"/>
              <a:t>‹#›</a:t>
            </a:fld>
            <a:endParaRPr lang="en-US"/>
          </a:p>
        </p:txBody>
      </p:sp>
    </p:spTree>
    <p:extLst>
      <p:ext uri="{BB962C8B-B14F-4D97-AF65-F5344CB8AC3E}">
        <p14:creationId xmlns:p14="http://schemas.microsoft.com/office/powerpoint/2010/main" val="15221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2</a:t>
            </a:fld>
            <a:endParaRPr lang="en-US"/>
          </a:p>
        </p:txBody>
      </p:sp>
    </p:spTree>
    <p:extLst>
      <p:ext uri="{BB962C8B-B14F-4D97-AF65-F5344CB8AC3E}">
        <p14:creationId xmlns:p14="http://schemas.microsoft.com/office/powerpoint/2010/main" val="149096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11</a:t>
            </a:fld>
            <a:endParaRPr lang="en-US"/>
          </a:p>
        </p:txBody>
      </p:sp>
    </p:spTree>
    <p:extLst>
      <p:ext uri="{BB962C8B-B14F-4D97-AF65-F5344CB8AC3E}">
        <p14:creationId xmlns:p14="http://schemas.microsoft.com/office/powerpoint/2010/main" val="127308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12</a:t>
            </a:fld>
            <a:endParaRPr lang="en-US"/>
          </a:p>
        </p:txBody>
      </p:sp>
    </p:spTree>
    <p:extLst>
      <p:ext uri="{BB962C8B-B14F-4D97-AF65-F5344CB8AC3E}">
        <p14:creationId xmlns:p14="http://schemas.microsoft.com/office/powerpoint/2010/main" val="155885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13</a:t>
            </a:fld>
            <a:endParaRPr lang="en-US"/>
          </a:p>
        </p:txBody>
      </p:sp>
    </p:spTree>
    <p:extLst>
      <p:ext uri="{BB962C8B-B14F-4D97-AF65-F5344CB8AC3E}">
        <p14:creationId xmlns:p14="http://schemas.microsoft.com/office/powerpoint/2010/main" val="424012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14</a:t>
            </a:fld>
            <a:endParaRPr lang="en-US"/>
          </a:p>
        </p:txBody>
      </p:sp>
    </p:spTree>
    <p:extLst>
      <p:ext uri="{BB962C8B-B14F-4D97-AF65-F5344CB8AC3E}">
        <p14:creationId xmlns:p14="http://schemas.microsoft.com/office/powerpoint/2010/main" val="278345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AFC21-358A-46EB-A417-5E109011304E}" type="slidenum">
              <a:rPr lang="en-US" smtClean="0"/>
              <a:t>16</a:t>
            </a:fld>
            <a:endParaRPr lang="en-US"/>
          </a:p>
        </p:txBody>
      </p:sp>
    </p:spTree>
    <p:extLst>
      <p:ext uri="{BB962C8B-B14F-4D97-AF65-F5344CB8AC3E}">
        <p14:creationId xmlns:p14="http://schemas.microsoft.com/office/powerpoint/2010/main" val="300353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AFC21-358A-46EB-A417-5E109011304E}" type="slidenum">
              <a:rPr lang="en-US" smtClean="0"/>
              <a:t>17</a:t>
            </a:fld>
            <a:endParaRPr lang="en-US"/>
          </a:p>
        </p:txBody>
      </p:sp>
    </p:spTree>
    <p:extLst>
      <p:ext uri="{BB962C8B-B14F-4D97-AF65-F5344CB8AC3E}">
        <p14:creationId xmlns:p14="http://schemas.microsoft.com/office/powerpoint/2010/main" val="155573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18</a:t>
            </a:fld>
            <a:endParaRPr lang="en-US"/>
          </a:p>
        </p:txBody>
      </p:sp>
    </p:spTree>
    <p:extLst>
      <p:ext uri="{BB962C8B-B14F-4D97-AF65-F5344CB8AC3E}">
        <p14:creationId xmlns:p14="http://schemas.microsoft.com/office/powerpoint/2010/main" val="38360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19</a:t>
            </a:fld>
            <a:endParaRPr lang="en-US"/>
          </a:p>
        </p:txBody>
      </p:sp>
    </p:spTree>
    <p:extLst>
      <p:ext uri="{BB962C8B-B14F-4D97-AF65-F5344CB8AC3E}">
        <p14:creationId xmlns:p14="http://schemas.microsoft.com/office/powerpoint/2010/main" val="393601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20</a:t>
            </a:fld>
            <a:endParaRPr lang="en-US"/>
          </a:p>
        </p:txBody>
      </p:sp>
    </p:spTree>
    <p:extLst>
      <p:ext uri="{BB962C8B-B14F-4D97-AF65-F5344CB8AC3E}">
        <p14:creationId xmlns:p14="http://schemas.microsoft.com/office/powerpoint/2010/main" val="81803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21</a:t>
            </a:fld>
            <a:endParaRPr lang="en-US"/>
          </a:p>
        </p:txBody>
      </p:sp>
    </p:spTree>
    <p:extLst>
      <p:ext uri="{BB962C8B-B14F-4D97-AF65-F5344CB8AC3E}">
        <p14:creationId xmlns:p14="http://schemas.microsoft.com/office/powerpoint/2010/main" val="386616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3</a:t>
            </a:fld>
            <a:endParaRPr lang="en-US"/>
          </a:p>
        </p:txBody>
      </p:sp>
    </p:spTree>
    <p:extLst>
      <p:ext uri="{BB962C8B-B14F-4D97-AF65-F5344CB8AC3E}">
        <p14:creationId xmlns:p14="http://schemas.microsoft.com/office/powerpoint/2010/main" val="257288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4</a:t>
            </a:fld>
            <a:endParaRPr lang="en-US"/>
          </a:p>
        </p:txBody>
      </p:sp>
    </p:spTree>
    <p:extLst>
      <p:ext uri="{BB962C8B-B14F-4D97-AF65-F5344CB8AC3E}">
        <p14:creationId xmlns:p14="http://schemas.microsoft.com/office/powerpoint/2010/main" val="198061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5</a:t>
            </a:fld>
            <a:endParaRPr lang="en-US"/>
          </a:p>
        </p:txBody>
      </p:sp>
    </p:spTree>
    <p:extLst>
      <p:ext uri="{BB962C8B-B14F-4D97-AF65-F5344CB8AC3E}">
        <p14:creationId xmlns:p14="http://schemas.microsoft.com/office/powerpoint/2010/main" val="382816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6</a:t>
            </a:fld>
            <a:endParaRPr lang="en-US"/>
          </a:p>
        </p:txBody>
      </p:sp>
    </p:spTree>
    <p:extLst>
      <p:ext uri="{BB962C8B-B14F-4D97-AF65-F5344CB8AC3E}">
        <p14:creationId xmlns:p14="http://schemas.microsoft.com/office/powerpoint/2010/main" val="82476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7</a:t>
            </a:fld>
            <a:endParaRPr lang="en-US"/>
          </a:p>
        </p:txBody>
      </p:sp>
    </p:spTree>
    <p:extLst>
      <p:ext uri="{BB962C8B-B14F-4D97-AF65-F5344CB8AC3E}">
        <p14:creationId xmlns:p14="http://schemas.microsoft.com/office/powerpoint/2010/main" val="75852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8</a:t>
            </a:fld>
            <a:endParaRPr lang="en-US"/>
          </a:p>
        </p:txBody>
      </p:sp>
    </p:spTree>
    <p:extLst>
      <p:ext uri="{BB962C8B-B14F-4D97-AF65-F5344CB8AC3E}">
        <p14:creationId xmlns:p14="http://schemas.microsoft.com/office/powerpoint/2010/main" val="306844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9</a:t>
            </a:fld>
            <a:endParaRPr lang="en-US"/>
          </a:p>
        </p:txBody>
      </p:sp>
    </p:spTree>
    <p:extLst>
      <p:ext uri="{BB962C8B-B14F-4D97-AF65-F5344CB8AC3E}">
        <p14:creationId xmlns:p14="http://schemas.microsoft.com/office/powerpoint/2010/main" val="292608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AFC21-358A-46EB-A417-5E109011304E}" type="slidenum">
              <a:rPr lang="en-US" smtClean="0"/>
              <a:t>10</a:t>
            </a:fld>
            <a:endParaRPr lang="en-US"/>
          </a:p>
        </p:txBody>
      </p:sp>
    </p:spTree>
    <p:extLst>
      <p:ext uri="{BB962C8B-B14F-4D97-AF65-F5344CB8AC3E}">
        <p14:creationId xmlns:p14="http://schemas.microsoft.com/office/powerpoint/2010/main" val="2836924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7168" b="7168"/>
          <a:stretch/>
        </p:blipFill>
        <p:spPr>
          <a:xfrm>
            <a:off x="0" y="-19050"/>
            <a:ext cx="9144000" cy="5181600"/>
          </a:xfrm>
          <a:prstGeom prst="rect">
            <a:avLst/>
          </a:prstGeom>
        </p:spPr>
      </p:pic>
      <p:sp>
        <p:nvSpPr>
          <p:cNvPr id="7" name="Rectangle 6"/>
          <p:cNvSpPr/>
          <p:nvPr userDrawn="1"/>
        </p:nvSpPr>
        <p:spPr>
          <a:xfrm>
            <a:off x="0" y="-25977"/>
            <a:ext cx="9144000" cy="51435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DCCE9A52-EE2C-4D3F-93AB-6FF6A51587D2}" type="slidenum">
              <a:rPr lang="en-US" smtClean="0"/>
              <a:pPr/>
              <a:t>‹#›</a:t>
            </a:fld>
            <a:endParaRPr lang="en-US" dirty="0"/>
          </a:p>
        </p:txBody>
      </p:sp>
    </p:spTree>
    <p:extLst>
      <p:ext uri="{BB962C8B-B14F-4D97-AF65-F5344CB8AC3E}">
        <p14:creationId xmlns:p14="http://schemas.microsoft.com/office/powerpoint/2010/main" val="386254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4767263"/>
            <a:ext cx="2133600" cy="273844"/>
          </a:xfrm>
        </p:spPr>
        <p:txBody>
          <a:bodyPr/>
          <a:lstStyle>
            <a:lvl1pPr algn="l">
              <a:defRPr sz="900"/>
            </a:lvl1pPr>
          </a:lstStyle>
          <a:p>
            <a:fld id="{DCCE9A52-EE2C-4D3F-93AB-6FF6A51587D2}" type="slidenum">
              <a:rPr lang="en-US" smtClean="0"/>
              <a:pPr/>
              <a:t>‹#›</a:t>
            </a:fld>
            <a:endParaRPr lang="en-US"/>
          </a:p>
        </p:txBody>
      </p:sp>
    </p:spTree>
    <p:extLst>
      <p:ext uri="{BB962C8B-B14F-4D97-AF65-F5344CB8AC3E}">
        <p14:creationId xmlns:p14="http://schemas.microsoft.com/office/powerpoint/2010/main" val="14947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1" name="Text Placeholder 30"/>
          <p:cNvSpPr>
            <a:spLocks noGrp="1"/>
          </p:cNvSpPr>
          <p:nvPr>
            <p:ph type="body" sz="quarter" idx="17" hasCustomPrompt="1"/>
          </p:nvPr>
        </p:nvSpPr>
        <p:spPr>
          <a:xfrm>
            <a:off x="-3050" y="2662632"/>
            <a:ext cx="348567" cy="1901482"/>
          </a:xfrm>
        </p:spPr>
        <p:txBody>
          <a:bodyPr vert="vert">
            <a:noAutofit/>
          </a:bodyPr>
          <a:lstStyle>
            <a:lvl1pPr>
              <a:defRPr sz="700" baseline="0"/>
            </a:lvl1pPr>
            <a:lvl2pPr>
              <a:defRPr sz="700"/>
            </a:lvl2pPr>
            <a:lvl3pPr>
              <a:defRPr sz="700"/>
            </a:lvl3pPr>
            <a:lvl4pPr>
              <a:defRPr sz="700"/>
            </a:lvl4pPr>
            <a:lvl5pPr>
              <a:defRPr sz="700"/>
            </a:lvl5pPr>
          </a:lstStyle>
          <a:p>
            <a:pPr lvl="0"/>
            <a:r>
              <a:rPr lang="en-US" dirty="0" smtClean="0"/>
              <a:t>Click to edit master text</a:t>
            </a:r>
          </a:p>
        </p:txBody>
      </p:sp>
      <p:sp>
        <p:nvSpPr>
          <p:cNvPr id="23" name="Text Placeholder 22"/>
          <p:cNvSpPr>
            <a:spLocks noGrp="1"/>
          </p:cNvSpPr>
          <p:nvPr>
            <p:ph type="body" sz="quarter" idx="12" hasCustomPrompt="1"/>
          </p:nvPr>
        </p:nvSpPr>
        <p:spPr>
          <a:xfrm>
            <a:off x="457200" y="667110"/>
            <a:ext cx="2560320" cy="685800"/>
          </a:xfrm>
        </p:spPr>
        <p:txBody>
          <a:bodyPr>
            <a:normAutofit/>
          </a:bodyPr>
          <a:lstStyle>
            <a:lvl1pPr>
              <a:defRPr sz="900"/>
            </a:lvl1pPr>
          </a:lstStyle>
          <a:p>
            <a:pPr lvl="0"/>
            <a:r>
              <a:rPr lang="en-US" dirty="0" smtClean="0"/>
              <a:t>Click to edit master text</a:t>
            </a:r>
            <a:endParaRPr lang="en-US" dirty="0"/>
          </a:p>
        </p:txBody>
      </p:sp>
      <p:sp>
        <p:nvSpPr>
          <p:cNvPr id="3" name="Slide Number Placeholder 2"/>
          <p:cNvSpPr>
            <a:spLocks noGrp="1"/>
          </p:cNvSpPr>
          <p:nvPr>
            <p:ph type="sldNum" sz="quarter" idx="10"/>
          </p:nvPr>
        </p:nvSpPr>
        <p:spPr/>
        <p:txBody>
          <a:bodyPr/>
          <a:lstStyle/>
          <a:p>
            <a:fld id="{DCCE9A52-EE2C-4D3F-93AB-6FF6A51587D2}" type="slidenum">
              <a:rPr lang="en-US" smtClean="0"/>
              <a:pPr/>
              <a:t>‹#›</a:t>
            </a:fld>
            <a:endParaRPr lang="en-US"/>
          </a:p>
        </p:txBody>
      </p:sp>
      <p:sp>
        <p:nvSpPr>
          <p:cNvPr id="4" name="TextBox 3"/>
          <p:cNvSpPr txBox="1"/>
          <p:nvPr userDrawn="1"/>
        </p:nvSpPr>
        <p:spPr>
          <a:xfrm>
            <a:off x="685800" y="2040286"/>
            <a:ext cx="3962400" cy="553998"/>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endParaRPr lang="en-US" sz="1000" dirty="0"/>
          </a:p>
        </p:txBody>
      </p:sp>
      <p:sp>
        <p:nvSpPr>
          <p:cNvPr id="6" name="TextBox 5"/>
          <p:cNvSpPr txBox="1"/>
          <p:nvPr userDrawn="1"/>
        </p:nvSpPr>
        <p:spPr>
          <a:xfrm>
            <a:off x="0" y="0"/>
            <a:ext cx="9144000" cy="461665"/>
          </a:xfrm>
          <a:prstGeom prst="rect">
            <a:avLst/>
          </a:prstGeom>
          <a:solidFill>
            <a:srgbClr val="063A56"/>
          </a:solidFill>
        </p:spPr>
        <p:txBody>
          <a:bodyPr wrap="square" rtlCol="0">
            <a:spAutoFit/>
          </a:bodyPr>
          <a:lstStyle/>
          <a:p>
            <a:pPr algn="ctr"/>
            <a:endParaRPr lang="en-US" sz="2400" dirty="0" smtClean="0">
              <a:solidFill>
                <a:schemeClr val="bg1"/>
              </a:solidFill>
            </a:endParaRPr>
          </a:p>
        </p:txBody>
      </p:sp>
      <p:cxnSp>
        <p:nvCxnSpPr>
          <p:cNvPr id="7" name="Straight Connector 6"/>
          <p:cNvCxnSpPr/>
          <p:nvPr userDrawn="1"/>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514350"/>
            <a:ext cx="2560320" cy="423193"/>
          </a:xfrm>
          <a:prstGeom prst="rect">
            <a:avLst/>
          </a:prstGeom>
          <a:noFill/>
        </p:spPr>
        <p:txBody>
          <a:bodyPr wrap="square" rtlCol="0">
            <a:spAutoFit/>
          </a:bodyPr>
          <a:lstStyle/>
          <a:p>
            <a:pPr algn="ctr"/>
            <a:r>
              <a:rPr lang="en-US" sz="1050" b="1" dirty="0" smtClean="0"/>
              <a:t>GOAL</a:t>
            </a:r>
            <a:endParaRPr lang="en-US" sz="1000" b="1" dirty="0" smtClean="0"/>
          </a:p>
          <a:p>
            <a:endParaRPr lang="en-US" sz="1100" b="1" dirty="0"/>
          </a:p>
        </p:txBody>
      </p:sp>
      <p:sp>
        <p:nvSpPr>
          <p:cNvPr id="9" name="TextBox 8"/>
          <p:cNvSpPr txBox="1"/>
          <p:nvPr userDrawn="1"/>
        </p:nvSpPr>
        <p:spPr>
          <a:xfrm>
            <a:off x="3259835" y="514349"/>
            <a:ext cx="2590800" cy="253916"/>
          </a:xfrm>
          <a:prstGeom prst="rect">
            <a:avLst/>
          </a:prstGeom>
          <a:noFill/>
        </p:spPr>
        <p:txBody>
          <a:bodyPr wrap="square" rtlCol="0">
            <a:spAutoFit/>
          </a:bodyPr>
          <a:lstStyle/>
          <a:p>
            <a:pPr algn="ctr"/>
            <a:r>
              <a:rPr lang="en-US" sz="1050" b="1" dirty="0" smtClean="0"/>
              <a:t>APPROACH</a:t>
            </a:r>
            <a:endParaRPr lang="en-US" sz="1000" b="1" dirty="0" smtClean="0"/>
          </a:p>
        </p:txBody>
      </p:sp>
      <p:sp>
        <p:nvSpPr>
          <p:cNvPr id="10" name="TextBox 9"/>
          <p:cNvSpPr txBox="1"/>
          <p:nvPr userDrawn="1"/>
        </p:nvSpPr>
        <p:spPr>
          <a:xfrm>
            <a:off x="6092950" y="514349"/>
            <a:ext cx="2822451" cy="253916"/>
          </a:xfrm>
          <a:prstGeom prst="rect">
            <a:avLst/>
          </a:prstGeom>
          <a:noFill/>
        </p:spPr>
        <p:txBody>
          <a:bodyPr wrap="square" rtlCol="0">
            <a:spAutoFit/>
          </a:bodyPr>
          <a:lstStyle/>
          <a:p>
            <a:pPr algn="ctr"/>
            <a:r>
              <a:rPr lang="en-US" sz="1050" b="1" dirty="0" smtClean="0"/>
              <a:t>RESULTS</a:t>
            </a:r>
          </a:p>
        </p:txBody>
      </p:sp>
      <p:sp>
        <p:nvSpPr>
          <p:cNvPr id="11" name="TextBox 10"/>
          <p:cNvSpPr txBox="1"/>
          <p:nvPr userDrawn="1"/>
        </p:nvSpPr>
        <p:spPr>
          <a:xfrm>
            <a:off x="4917425" y="2042572"/>
            <a:ext cx="3993881" cy="723275"/>
          </a:xfrm>
          <a:prstGeom prst="rect">
            <a:avLst/>
          </a:prstGeom>
          <a:noFill/>
        </p:spPr>
        <p:txBody>
          <a:bodyPr wrap="square" rtlCol="0">
            <a:spAutoFit/>
          </a:bodyPr>
          <a:lstStyle/>
          <a:p>
            <a:r>
              <a:rPr lang="en-US" sz="1000" b="1" dirty="0"/>
              <a:t>GOAL &amp; APPROACH CONTINUED</a:t>
            </a:r>
            <a:endParaRPr lang="en-US" sz="1000" dirty="0"/>
          </a:p>
          <a:p>
            <a:endParaRPr lang="en-US" sz="1000" dirty="0"/>
          </a:p>
          <a:p>
            <a:endParaRPr lang="en-US" sz="1050" dirty="0"/>
          </a:p>
          <a:p>
            <a:endParaRPr lang="en-US" sz="1050" dirty="0"/>
          </a:p>
        </p:txBody>
      </p:sp>
      <p:sp>
        <p:nvSpPr>
          <p:cNvPr id="19" name="Text Placeholder 18"/>
          <p:cNvSpPr>
            <a:spLocks noGrp="1"/>
          </p:cNvSpPr>
          <p:nvPr>
            <p:ph type="body" sz="quarter" idx="11"/>
          </p:nvPr>
        </p:nvSpPr>
        <p:spPr>
          <a:xfrm>
            <a:off x="2093453" y="27162"/>
            <a:ext cx="4953000" cy="381000"/>
          </a:xfrm>
        </p:spPr>
        <p:txBody>
          <a:bodyPr>
            <a:noAutofit/>
          </a:bodyPr>
          <a:lstStyle>
            <a:lvl1pPr algn="ctr">
              <a:defRPr sz="2400">
                <a:solidFill>
                  <a:schemeClr val="bg1"/>
                </a:solidFill>
              </a:defRPr>
            </a:lvl1pPr>
            <a:lvl2pPr>
              <a:defRPr sz="2400"/>
            </a:lvl2pPr>
            <a:lvl3pPr>
              <a:defRPr sz="2400"/>
            </a:lvl3pPr>
            <a:lvl4pPr>
              <a:defRPr sz="2400"/>
            </a:lvl4pPr>
            <a:lvl5pPr>
              <a:defRPr sz="2400"/>
            </a:lvl5pPr>
          </a:lstStyle>
          <a:p>
            <a:pPr lvl="0"/>
            <a:r>
              <a:rPr lang="en-US" dirty="0" smtClean="0"/>
              <a:t>Click to edit Master text</a:t>
            </a:r>
            <a:endParaRPr lang="en-US" dirty="0"/>
          </a:p>
        </p:txBody>
      </p:sp>
      <p:sp>
        <p:nvSpPr>
          <p:cNvPr id="24" name="Text Placeholder 22"/>
          <p:cNvSpPr>
            <a:spLocks noGrp="1"/>
          </p:cNvSpPr>
          <p:nvPr>
            <p:ph type="body" sz="quarter" idx="13" hasCustomPrompt="1"/>
          </p:nvPr>
        </p:nvSpPr>
        <p:spPr>
          <a:xfrm>
            <a:off x="3257207" y="667110"/>
            <a:ext cx="2593428" cy="685800"/>
          </a:xfrm>
        </p:spPr>
        <p:txBody>
          <a:bodyPr>
            <a:normAutofit/>
          </a:bodyPr>
          <a:lstStyle>
            <a:lvl1pPr>
              <a:defRPr sz="900"/>
            </a:lvl1pPr>
          </a:lstStyle>
          <a:p>
            <a:pPr lvl="0"/>
            <a:r>
              <a:rPr lang="en-US" dirty="0" smtClean="0"/>
              <a:t>Click to edit master text</a:t>
            </a:r>
            <a:endParaRPr lang="en-US" dirty="0"/>
          </a:p>
        </p:txBody>
      </p:sp>
      <p:sp>
        <p:nvSpPr>
          <p:cNvPr id="25" name="Text Placeholder 22"/>
          <p:cNvSpPr>
            <a:spLocks noGrp="1"/>
          </p:cNvSpPr>
          <p:nvPr>
            <p:ph type="body" sz="quarter" idx="14" hasCustomPrompt="1"/>
          </p:nvPr>
        </p:nvSpPr>
        <p:spPr>
          <a:xfrm>
            <a:off x="6090322" y="666453"/>
            <a:ext cx="2727110" cy="685800"/>
          </a:xfrm>
        </p:spPr>
        <p:txBody>
          <a:bodyPr>
            <a:normAutofit/>
          </a:bodyPr>
          <a:lstStyle>
            <a:lvl1pPr>
              <a:defRPr sz="900"/>
            </a:lvl1pPr>
          </a:lstStyle>
          <a:p>
            <a:pPr lvl="0"/>
            <a:r>
              <a:rPr lang="en-US" dirty="0" smtClean="0"/>
              <a:t>Click to edit master text</a:t>
            </a:r>
            <a:endParaRPr lang="en-US" dirty="0"/>
          </a:p>
        </p:txBody>
      </p:sp>
      <p:sp>
        <p:nvSpPr>
          <p:cNvPr id="26" name="Text Placeholder 22"/>
          <p:cNvSpPr>
            <a:spLocks noGrp="1"/>
          </p:cNvSpPr>
          <p:nvPr>
            <p:ph type="body" sz="quarter" idx="15" hasCustomPrompt="1"/>
          </p:nvPr>
        </p:nvSpPr>
        <p:spPr>
          <a:xfrm>
            <a:off x="680070" y="2336876"/>
            <a:ext cx="3968130" cy="2391320"/>
          </a:xfrm>
        </p:spPr>
        <p:txBody>
          <a:bodyPr>
            <a:normAutofit/>
          </a:bodyPr>
          <a:lstStyle>
            <a:lvl1pPr>
              <a:defRPr sz="1000"/>
            </a:lvl1pPr>
          </a:lstStyle>
          <a:p>
            <a:pPr lvl="0"/>
            <a:r>
              <a:rPr lang="en-US" dirty="0" smtClean="0"/>
              <a:t>Click to edit master text</a:t>
            </a:r>
            <a:endParaRPr lang="en-US" dirty="0"/>
          </a:p>
        </p:txBody>
      </p:sp>
      <p:sp>
        <p:nvSpPr>
          <p:cNvPr id="28" name="Text Placeholder 22"/>
          <p:cNvSpPr>
            <a:spLocks noGrp="1"/>
          </p:cNvSpPr>
          <p:nvPr>
            <p:ph type="body" sz="quarter" idx="16" hasCustomPrompt="1"/>
          </p:nvPr>
        </p:nvSpPr>
        <p:spPr>
          <a:xfrm>
            <a:off x="4917424" y="2344960"/>
            <a:ext cx="3993881" cy="2391320"/>
          </a:xfrm>
        </p:spPr>
        <p:txBody>
          <a:bodyPr>
            <a:normAutofit/>
          </a:bodyPr>
          <a:lstStyle>
            <a:lvl1pPr>
              <a:defRPr sz="1000"/>
            </a:lvl1pPr>
          </a:lstStyle>
          <a:p>
            <a:pPr lvl="0"/>
            <a:r>
              <a:rPr lang="en-US" dirty="0" smtClean="0"/>
              <a:t>Click to edit master text</a:t>
            </a:r>
            <a:endParaRPr lang="en-US" dirty="0"/>
          </a:p>
        </p:txBody>
      </p:sp>
    </p:spTree>
    <p:extLst>
      <p:ext uri="{BB962C8B-B14F-4D97-AF65-F5344CB8AC3E}">
        <p14:creationId xmlns:p14="http://schemas.microsoft.com/office/powerpoint/2010/main" val="308413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CE9A52-EE2C-4D3F-93AB-6FF6A51587D2}" type="slidenum">
              <a:rPr lang="en-US" smtClean="0"/>
              <a:t>‹#›</a:t>
            </a:fld>
            <a:endParaRPr lang="en-US" dirty="0"/>
          </a:p>
        </p:txBody>
      </p:sp>
    </p:spTree>
    <p:extLst>
      <p:ext uri="{BB962C8B-B14F-4D97-AF65-F5344CB8AC3E}">
        <p14:creationId xmlns:p14="http://schemas.microsoft.com/office/powerpoint/2010/main" val="395779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CCE9A52-EE2C-4D3F-93AB-6FF6A51587D2}" type="slidenum">
              <a:rPr lang="en-US" smtClean="0"/>
              <a:t>‹#›</a:t>
            </a:fld>
            <a:endParaRPr lang="en-US"/>
          </a:p>
        </p:txBody>
      </p:sp>
      <p:grpSp>
        <p:nvGrpSpPr>
          <p:cNvPr id="8" name="Group 7"/>
          <p:cNvGrpSpPr/>
          <p:nvPr userDrawn="1"/>
        </p:nvGrpSpPr>
        <p:grpSpPr>
          <a:xfrm rot="10800000" flipV="1">
            <a:off x="7511164" y="5041106"/>
            <a:ext cx="1632835" cy="102393"/>
            <a:chOff x="0" y="2266950"/>
            <a:chExt cx="5715000" cy="533400"/>
          </a:xfrm>
        </p:grpSpPr>
        <p:sp>
          <p:nvSpPr>
            <p:cNvPr id="9" name="Rectangle 8"/>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278456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CCE9A52-EE2C-4D3F-93AB-6FF6A51587D2}" type="slidenum">
              <a:rPr lang="en-US" smtClean="0"/>
              <a:t>‹#›</a:t>
            </a:fld>
            <a:endParaRPr lang="en-US"/>
          </a:p>
        </p:txBody>
      </p:sp>
      <p:grpSp>
        <p:nvGrpSpPr>
          <p:cNvPr id="8" name="Group 7"/>
          <p:cNvGrpSpPr/>
          <p:nvPr userDrawn="1"/>
        </p:nvGrpSpPr>
        <p:grpSpPr>
          <a:xfrm rot="10800000" flipV="1">
            <a:off x="7511164" y="5041106"/>
            <a:ext cx="1632835" cy="102393"/>
            <a:chOff x="0" y="2266950"/>
            <a:chExt cx="5715000" cy="533400"/>
          </a:xfrm>
        </p:grpSpPr>
        <p:sp>
          <p:nvSpPr>
            <p:cNvPr id="9" name="Rectangle 8"/>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84956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CE9A52-EE2C-4D3F-93AB-6FF6A51587D2}" type="slidenum">
              <a:rPr lang="en-US" smtClean="0"/>
              <a:t>‹#›</a:t>
            </a:fld>
            <a:endParaRPr lang="en-US"/>
          </a:p>
        </p:txBody>
      </p:sp>
      <p:grpSp>
        <p:nvGrpSpPr>
          <p:cNvPr id="7" name="Group 6"/>
          <p:cNvGrpSpPr/>
          <p:nvPr userDrawn="1"/>
        </p:nvGrpSpPr>
        <p:grpSpPr>
          <a:xfrm rot="10800000" flipV="1">
            <a:off x="7511164" y="5041106"/>
            <a:ext cx="1632835" cy="102393"/>
            <a:chOff x="0" y="2266950"/>
            <a:chExt cx="5715000" cy="533400"/>
          </a:xfrm>
        </p:grpSpPr>
        <p:sp>
          <p:nvSpPr>
            <p:cNvPr id="8" name="Rectangle 7"/>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408293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CCE9A52-EE2C-4D3F-93AB-6FF6A51587D2}" type="slidenum">
              <a:rPr lang="en-US" smtClean="0"/>
              <a:t>‹#›</a:t>
            </a:fld>
            <a:endParaRPr lang="en-US"/>
          </a:p>
        </p:txBody>
      </p:sp>
      <p:grpSp>
        <p:nvGrpSpPr>
          <p:cNvPr id="7" name="Group 6"/>
          <p:cNvGrpSpPr/>
          <p:nvPr userDrawn="1"/>
        </p:nvGrpSpPr>
        <p:grpSpPr>
          <a:xfrm rot="10800000" flipV="1">
            <a:off x="7511164" y="5041106"/>
            <a:ext cx="1632835" cy="102393"/>
            <a:chOff x="0" y="2266950"/>
            <a:chExt cx="5715000" cy="533400"/>
          </a:xfrm>
        </p:grpSpPr>
        <p:sp>
          <p:nvSpPr>
            <p:cNvPr id="8" name="Rectangle 7"/>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3576" y="4681252"/>
            <a:ext cx="1021824" cy="313960"/>
          </a:xfrm>
          <a:prstGeom prst="rect">
            <a:avLst/>
          </a:prstGeom>
        </p:spPr>
      </p:pic>
    </p:spTree>
    <p:extLst>
      <p:ext uri="{BB962C8B-B14F-4D97-AF65-F5344CB8AC3E}">
        <p14:creationId xmlns:p14="http://schemas.microsoft.com/office/powerpoint/2010/main" val="236954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EAL BLAN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a:spLocks noGrp="1"/>
          </p:cNvSpPr>
          <p:nvPr>
            <p:ph type="sldNum" sz="quarter" idx="12"/>
          </p:nvPr>
        </p:nvSpPr>
        <p:spPr>
          <a:xfrm>
            <a:off x="457200" y="4767263"/>
            <a:ext cx="2133600" cy="273844"/>
          </a:xfrm>
        </p:spPr>
        <p:txBody>
          <a:bodyPr/>
          <a:lstStyle>
            <a:lvl1pPr>
              <a:defRPr>
                <a:solidFill>
                  <a:schemeClr val="bg1"/>
                </a:solidFill>
              </a:defRPr>
            </a:lvl1pPr>
          </a:lstStyle>
          <a:p>
            <a:fld id="{B5D5A0A8-D4AC-468D-9BA7-6844813F2D55}" type="slidenum">
              <a:rPr lang="en-US" smtClean="0"/>
              <a:pPr/>
              <a:t>‹#›</a:t>
            </a:fld>
            <a:endParaRPr lang="en-US"/>
          </a:p>
        </p:txBody>
      </p:sp>
    </p:spTree>
    <p:extLst>
      <p:ext uri="{BB962C8B-B14F-4D97-AF65-F5344CB8AC3E}">
        <p14:creationId xmlns:p14="http://schemas.microsoft.com/office/powerpoint/2010/main" val="363092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EAL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7168" b="7168"/>
          <a:stretch/>
        </p:blipFill>
        <p:spPr>
          <a:xfrm>
            <a:off x="0" y="-19050"/>
            <a:ext cx="9144000" cy="5181600"/>
          </a:xfrm>
          <a:prstGeom prst="rect">
            <a:avLst/>
          </a:prstGeom>
        </p:spPr>
      </p:pic>
      <p:sp>
        <p:nvSpPr>
          <p:cNvPr id="6" name="Rectangle 5"/>
          <p:cNvSpPr/>
          <p:nvPr userDrawn="1"/>
        </p:nvSpPr>
        <p:spPr>
          <a:xfrm>
            <a:off x="0" y="0"/>
            <a:ext cx="9144000" cy="51435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rot="10800000" flipV="1">
            <a:off x="7511164" y="5041106"/>
            <a:ext cx="1632835" cy="102393"/>
            <a:chOff x="0" y="2266950"/>
            <a:chExt cx="5715000" cy="533400"/>
          </a:xfrm>
        </p:grpSpPr>
        <p:sp>
          <p:nvSpPr>
            <p:cNvPr id="8" name="Rectangle 7"/>
            <p:cNvSpPr/>
            <p:nvPr/>
          </p:nvSpPr>
          <p:spPr>
            <a:xfrm>
              <a:off x="0" y="2266950"/>
              <a:ext cx="1143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66950"/>
              <a:ext cx="11430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266950"/>
              <a:ext cx="1143000" cy="533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2266950"/>
              <a:ext cx="1143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2266950"/>
              <a:ext cx="1143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93577" y="4677500"/>
            <a:ext cx="1021824" cy="313960"/>
          </a:xfrm>
          <a:prstGeom prst="rect">
            <a:avLst/>
          </a:prstGeom>
        </p:spPr>
      </p:pic>
      <p:sp>
        <p:nvSpPr>
          <p:cNvPr id="13" name="Slide Number Placeholder 3"/>
          <p:cNvSpPr>
            <a:spLocks noGrp="1"/>
          </p:cNvSpPr>
          <p:nvPr>
            <p:ph type="sldNum" sz="quarter" idx="12"/>
          </p:nvPr>
        </p:nvSpPr>
        <p:spPr>
          <a:xfrm>
            <a:off x="457200" y="4767263"/>
            <a:ext cx="2133600" cy="273844"/>
          </a:xfrm>
        </p:spPr>
        <p:txBody>
          <a:bodyPr/>
          <a:lstStyle>
            <a:lvl1pPr>
              <a:defRPr>
                <a:solidFill>
                  <a:schemeClr val="bg1"/>
                </a:solidFill>
              </a:defRPr>
            </a:lvl1pPr>
          </a:lstStyle>
          <a:p>
            <a:fld id="{B5D5A0A8-D4AC-468D-9BA7-6844813F2D55}" type="slidenum">
              <a:rPr lang="en-US" smtClean="0"/>
              <a:pPr/>
              <a:t>‹#›</a:t>
            </a:fld>
            <a:endParaRPr lang="en-US"/>
          </a:p>
        </p:txBody>
      </p:sp>
    </p:spTree>
    <p:extLst>
      <p:ext uri="{BB962C8B-B14F-4D97-AF65-F5344CB8AC3E}">
        <p14:creationId xmlns:p14="http://schemas.microsoft.com/office/powerpoint/2010/main" val="305622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defRPr>
            </a:lvl1pPr>
          </a:lstStyle>
          <a:p>
            <a:fld id="{DCCE9A52-EE2C-4D3F-93AB-6FF6A51587D2}" type="slidenum">
              <a:rPr lang="en-US" smtClean="0"/>
              <a:pPr/>
              <a:t>‹#›</a:t>
            </a:fld>
            <a:endParaRPr lang="en-US"/>
          </a:p>
        </p:txBody>
      </p:sp>
    </p:spTree>
    <p:extLst>
      <p:ext uri="{BB962C8B-B14F-4D97-AF65-F5344CB8AC3E}">
        <p14:creationId xmlns:p14="http://schemas.microsoft.com/office/powerpoint/2010/main" val="211241891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55" r:id="rId3"/>
    <p:sldLayoutId id="2147483656" r:id="rId4"/>
    <p:sldLayoutId id="2147483657" r:id="rId5"/>
    <p:sldLayoutId id="2147483658" r:id="rId6"/>
    <p:sldLayoutId id="2147483659" r:id="rId7"/>
    <p:sldLayoutId id="2147483665" r:id="rId8"/>
    <p:sldLayoutId id="2147483667" r:id="rId9"/>
    <p:sldLayoutId id="2147483671"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CCE9A52-EE2C-4D3F-93AB-6FF6A51587D2}" type="slidenum">
              <a:rPr lang="en-US" smtClean="0"/>
              <a:pPr/>
              <a:t>1</a:t>
            </a:fld>
            <a:endParaRPr lang="en-US" dirty="0"/>
          </a:p>
        </p:txBody>
      </p:sp>
      <p:sp>
        <p:nvSpPr>
          <p:cNvPr id="3" name="TextBox 2"/>
          <p:cNvSpPr txBox="1"/>
          <p:nvPr/>
        </p:nvSpPr>
        <p:spPr>
          <a:xfrm>
            <a:off x="1752600" y="1809750"/>
            <a:ext cx="5791200" cy="1200329"/>
          </a:xfrm>
          <a:prstGeom prst="rect">
            <a:avLst/>
          </a:prstGeom>
          <a:noFill/>
        </p:spPr>
        <p:txBody>
          <a:bodyPr wrap="square" rtlCol="0">
            <a:spAutoFit/>
          </a:bodyPr>
          <a:lstStyle/>
          <a:p>
            <a:pPr algn="ctr"/>
            <a:r>
              <a:rPr lang="en-US" sz="3600" dirty="0" smtClean="0">
                <a:solidFill>
                  <a:schemeClr val="bg1"/>
                </a:solidFill>
              </a:rPr>
              <a:t>PROVEN RESULTS</a:t>
            </a:r>
            <a:endParaRPr lang="en-US" sz="3600" dirty="0">
              <a:solidFill>
                <a:schemeClr val="bg1"/>
              </a:solidFill>
            </a:endParaRPr>
          </a:p>
          <a:p>
            <a:pPr algn="ctr"/>
            <a:r>
              <a:rPr lang="en-US" dirty="0">
                <a:solidFill>
                  <a:schemeClr val="bg1"/>
                </a:solidFill>
              </a:rPr>
              <a:t>Amplified Digital is highly experienced when it comes to digital marketing </a:t>
            </a:r>
            <a:r>
              <a:rPr lang="en-US" dirty="0" smtClean="0">
                <a:solidFill>
                  <a:schemeClr val="bg1"/>
                </a:solidFill>
              </a:rPr>
              <a:t>and advertising. </a:t>
            </a:r>
            <a:endParaRPr lang="en-US" b="1" dirty="0">
              <a:solidFill>
                <a:schemeClr val="bg1"/>
              </a:solidFill>
            </a:endParaRPr>
          </a:p>
        </p:txBody>
      </p:sp>
    </p:spTree>
    <p:extLst>
      <p:ext uri="{BB962C8B-B14F-4D97-AF65-F5344CB8AC3E}">
        <p14:creationId xmlns:p14="http://schemas.microsoft.com/office/powerpoint/2010/main" val="80539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10</a:t>
            </a:fld>
            <a:endParaRPr lang="en-US" dirty="0"/>
          </a:p>
        </p:txBody>
      </p:sp>
      <p:sp>
        <p:nvSpPr>
          <p:cNvPr id="17" name="TextBox 16"/>
          <p:cNvSpPr txBox="1"/>
          <p:nvPr/>
        </p:nvSpPr>
        <p:spPr>
          <a:xfrm>
            <a:off x="685800" y="2144851"/>
            <a:ext cx="4227530" cy="3170099"/>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r>
              <a:rPr lang="en-US" sz="1000" dirty="0"/>
              <a:t>A credit union approached Amplified Digital for ideas on how to generate new members and increase products utilized by their current members. Later in their campaign, a new bank opened in their small town and the credit union approached Amplified Digital for ideas on staying competitive.</a:t>
            </a:r>
          </a:p>
          <a:p>
            <a:endParaRPr lang="en-US" sz="1000" dirty="0"/>
          </a:p>
          <a:p>
            <a:r>
              <a:rPr lang="en-US" sz="1000" dirty="0"/>
              <a:t>External research indicated that over 50% of potential credit union switchers have taken action from a sponsored search result</a:t>
            </a:r>
            <a:r>
              <a:rPr lang="en-US" sz="1000" baseline="30000" dirty="0"/>
              <a:t>1</a:t>
            </a:r>
            <a:r>
              <a:rPr lang="en-US" sz="1000" dirty="0"/>
              <a:t>, so PPC was utilized to recruit potential new members. The client was also able to provide Amplified Digital with a list of email addresses of their existing members (with marketing consent). From there, a Customer Match Remarketing campaign was launched to deliver branded ads with new products the credit union had to offer. Amplified Digital also launched a Website Remarketing campaign to reconnect with past site visitors. To conquest visitors of a new bank in town, Mobile Location Targeting was utilized later in the campaign. </a:t>
            </a:r>
          </a:p>
          <a:p>
            <a:endParaRPr lang="en-US" sz="1000" dirty="0"/>
          </a:p>
        </p:txBody>
      </p:sp>
      <p:sp>
        <p:nvSpPr>
          <p:cNvPr id="6" name="TextBox 5"/>
          <p:cNvSpPr txBox="1"/>
          <p:nvPr/>
        </p:nvSpPr>
        <p:spPr>
          <a:xfrm>
            <a:off x="0" y="0"/>
            <a:ext cx="9144000" cy="461665"/>
          </a:xfrm>
          <a:prstGeom prst="rect">
            <a:avLst/>
          </a:prstGeom>
          <a:solidFill>
            <a:schemeClr val="accent1"/>
          </a:solidFill>
        </p:spPr>
        <p:txBody>
          <a:bodyPr wrap="square" rtlCol="0">
            <a:spAutoFit/>
          </a:bodyPr>
          <a:lstStyle/>
          <a:p>
            <a:pPr lvl="2" algn="ctr"/>
            <a:endParaRPr lang="en-US" sz="2400" dirty="0" smtClean="0">
              <a:solidFill>
                <a:schemeClr val="bg1"/>
              </a:solidFill>
            </a:endParaRPr>
          </a:p>
        </p:txBody>
      </p:sp>
      <p:cxnSp>
        <p:nvCxnSpPr>
          <p:cNvPr id="22" name="Straight Connector 21"/>
          <p:cNvCxnSpPr/>
          <p:nvPr/>
        </p:nvCxnSpPr>
        <p:spPr>
          <a:xfrm>
            <a:off x="228600" y="21145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254189"/>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A credit union wanted to generate new members and increase products utilized by its current members.</a:t>
            </a:r>
          </a:p>
          <a:p>
            <a:pPr marL="171450" indent="-171450">
              <a:buFont typeface="Arial" panose="020B0604020202020204" pitchFamily="34" charset="0"/>
              <a:buChar char="•"/>
            </a:pPr>
            <a:r>
              <a:rPr lang="en-US" sz="900" dirty="0"/>
              <a:t>Later in the campaign, the client wanted stay combative when a new bank opened in their town. </a:t>
            </a:r>
          </a:p>
          <a:p>
            <a:endParaRPr lang="en-US" sz="1100" b="1" dirty="0"/>
          </a:p>
        </p:txBody>
      </p:sp>
      <p:sp>
        <p:nvSpPr>
          <p:cNvPr id="13" name="TextBox 12"/>
          <p:cNvSpPr txBox="1"/>
          <p:nvPr/>
        </p:nvSpPr>
        <p:spPr>
          <a:xfrm>
            <a:off x="3259835" y="514349"/>
            <a:ext cx="2590800" cy="1500411"/>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a:t>Utilized Mobile Location Targeting to conquest visitors to a new bank that opened in town.</a:t>
            </a:r>
          </a:p>
          <a:p>
            <a:pPr marL="171450" indent="-171450">
              <a:buFont typeface="Arial" panose="020B0604020202020204" pitchFamily="34" charset="0"/>
              <a:buChar char="•"/>
            </a:pPr>
            <a:r>
              <a:rPr lang="en-US" sz="900" dirty="0"/>
              <a:t>Deployed a PPC campaign to capture bottom of the funnel users. </a:t>
            </a:r>
          </a:p>
          <a:p>
            <a:pPr marL="171450" indent="-171450">
              <a:buFont typeface="Arial" panose="020B0604020202020204" pitchFamily="34" charset="0"/>
              <a:buChar char="•"/>
            </a:pPr>
            <a:r>
              <a:rPr lang="en-US" sz="900" dirty="0"/>
              <a:t>Delivered branded ads to a targeted audience and on specific contextual topics to generate top of mind awareness. </a:t>
            </a:r>
          </a:p>
        </p:txBody>
      </p:sp>
      <p:sp>
        <p:nvSpPr>
          <p:cNvPr id="14" name="TextBox 13"/>
          <p:cNvSpPr txBox="1"/>
          <p:nvPr/>
        </p:nvSpPr>
        <p:spPr>
          <a:xfrm>
            <a:off x="6092950" y="514349"/>
            <a:ext cx="2822451" cy="1638910"/>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a:t>In 10 months, the campaign yielded </a:t>
            </a:r>
            <a:r>
              <a:rPr lang="en-US" sz="900" dirty="0" smtClean="0"/>
              <a:t>222 </a:t>
            </a:r>
            <a:r>
              <a:rPr lang="en-US" sz="900" dirty="0"/>
              <a:t>conversions from PPC, Facebook, &amp; Mobile Location Targeting:</a:t>
            </a:r>
          </a:p>
          <a:p>
            <a:pPr marL="628650" lvl="1" indent="-171450">
              <a:buFont typeface="Arial" panose="020B0604020202020204" pitchFamily="34" charset="0"/>
              <a:buChar char="•"/>
            </a:pPr>
            <a:r>
              <a:rPr lang="en-US" sz="900" dirty="0"/>
              <a:t>Join Today </a:t>
            </a:r>
            <a:r>
              <a:rPr lang="en-US" sz="900" b="1" dirty="0"/>
              <a:t>(46)</a:t>
            </a:r>
            <a:r>
              <a:rPr lang="en-US" sz="900" dirty="0"/>
              <a:t>, Home Loan Application </a:t>
            </a:r>
            <a:r>
              <a:rPr lang="en-US" sz="900" b="1" dirty="0"/>
              <a:t>(44)</a:t>
            </a:r>
            <a:r>
              <a:rPr lang="en-US" sz="900" dirty="0"/>
              <a:t>, Enroll Online </a:t>
            </a:r>
            <a:r>
              <a:rPr lang="en-US" sz="900" b="1" dirty="0"/>
              <a:t>(22)</a:t>
            </a:r>
            <a:r>
              <a:rPr lang="en-US" sz="900" dirty="0"/>
              <a:t>, Website Calls </a:t>
            </a:r>
            <a:r>
              <a:rPr lang="en-US" sz="900" b="1" dirty="0"/>
              <a:t>(24), </a:t>
            </a:r>
            <a:r>
              <a:rPr lang="en-US" sz="900" dirty="0"/>
              <a:t>Website Toll Free Calls</a:t>
            </a:r>
            <a:r>
              <a:rPr lang="en-US" sz="900" b="1" dirty="0"/>
              <a:t> (9)</a:t>
            </a:r>
            <a:r>
              <a:rPr lang="en-US" sz="900" dirty="0"/>
              <a:t>, Contact Us Submits </a:t>
            </a:r>
            <a:r>
              <a:rPr lang="en-US" sz="900" b="1" dirty="0"/>
              <a:t>(77)</a:t>
            </a:r>
          </a:p>
          <a:p>
            <a:pPr marL="171450" indent="-171450">
              <a:buFont typeface="Arial" panose="020B0604020202020204" pitchFamily="34" charset="0"/>
              <a:buChar char="•"/>
            </a:pPr>
            <a:r>
              <a:rPr lang="en-US" sz="900" dirty="0"/>
              <a:t>The campaign also generated 1,172 View Through Conversions from the Remarketing campaign. </a:t>
            </a:r>
            <a:endParaRPr lang="en-US" sz="900" b="1" dirty="0"/>
          </a:p>
        </p:txBody>
      </p:sp>
      <p:sp>
        <p:nvSpPr>
          <p:cNvPr id="10" name="TextBox 9"/>
          <p:cNvSpPr txBox="1"/>
          <p:nvPr/>
        </p:nvSpPr>
        <p:spPr>
          <a:xfrm>
            <a:off x="4917425" y="2135416"/>
            <a:ext cx="3993881" cy="3185487"/>
          </a:xfrm>
          <a:prstGeom prst="rect">
            <a:avLst/>
          </a:prstGeom>
          <a:noFill/>
        </p:spPr>
        <p:txBody>
          <a:bodyPr wrap="square" rtlCol="0">
            <a:spAutoFit/>
          </a:bodyPr>
          <a:lstStyle/>
          <a:p>
            <a:r>
              <a:rPr lang="en-US" sz="1000" b="1" dirty="0" smtClean="0"/>
              <a:t>RESULTS</a:t>
            </a:r>
            <a:endParaRPr lang="en-US" sz="1000" dirty="0"/>
          </a:p>
          <a:p>
            <a:endParaRPr lang="en-US" sz="1000" dirty="0"/>
          </a:p>
          <a:p>
            <a:r>
              <a:rPr lang="en-US" sz="1000" dirty="0"/>
              <a:t>Over the course of ten months, the PPC campaign had an overall click through rate of 4.81% which was over 65% greater than the finance industry benchmark</a:t>
            </a:r>
            <a:r>
              <a:rPr lang="en-US" sz="1000" baseline="30000" dirty="0"/>
              <a:t>2</a:t>
            </a:r>
            <a:r>
              <a:rPr lang="en-US" sz="1000" dirty="0"/>
              <a:t>. Additionally, the campaign yielded 142 conversions for a conversion rate of 5%, which was right on par with industry benchmark</a:t>
            </a:r>
            <a:r>
              <a:rPr lang="en-US" sz="1000" baseline="30000" dirty="0"/>
              <a:t>2</a:t>
            </a:r>
            <a:r>
              <a:rPr lang="en-US" sz="1000" dirty="0"/>
              <a:t>. The Customer Match Remarketing which delivered branded ads to existing members, yielded 70 contact conversions. In two months, the Mobile Location Targeting campaign garnered a combined click through rate of 0.52%, which was over 100% greater than the average that Amplified Digital typically sees for display campaigns in the financial industry. </a:t>
            </a:r>
          </a:p>
          <a:p>
            <a:endParaRPr lang="en-US" sz="1000" dirty="0"/>
          </a:p>
          <a:p>
            <a:r>
              <a:rPr lang="en-US" sz="1000" dirty="0"/>
              <a:t>Overall, the client saw such great success with the ten month campaign that for the first time since partnering with Amplified Digital, they did not completely cut their digital advertising budget during their slow period. </a:t>
            </a:r>
          </a:p>
          <a:p>
            <a:endParaRPr lang="en-US" sz="1050" dirty="0"/>
          </a:p>
          <a:p>
            <a:endParaRPr lang="en-US" sz="1050" dirty="0"/>
          </a:p>
        </p:txBody>
      </p:sp>
      <p:sp>
        <p:nvSpPr>
          <p:cNvPr id="12" name="Rectangle 11"/>
          <p:cNvSpPr/>
          <p:nvPr/>
        </p:nvSpPr>
        <p:spPr>
          <a:xfrm rot="5400000">
            <a:off x="-1061966" y="3405624"/>
            <a:ext cx="2622834" cy="415498"/>
          </a:xfrm>
          <a:prstGeom prst="rect">
            <a:avLst/>
          </a:prstGeom>
        </p:spPr>
        <p:txBody>
          <a:bodyPr wrap="none">
            <a:spAutoFit/>
          </a:bodyPr>
          <a:lstStyle/>
          <a:p>
            <a:pPr lvl="0"/>
            <a:r>
              <a:rPr lang="en-US" sz="700" dirty="0" smtClean="0"/>
              <a:t>Sources</a:t>
            </a:r>
            <a:r>
              <a:rPr lang="en-US" sz="700" b="1" dirty="0" smtClean="0"/>
              <a:t>:</a:t>
            </a:r>
            <a:endParaRPr lang="en-US" sz="700" b="1" dirty="0"/>
          </a:p>
          <a:p>
            <a:r>
              <a:rPr lang="en-US" sz="700" baseline="30000" dirty="0"/>
              <a:t>1</a:t>
            </a:r>
            <a:r>
              <a:rPr lang="en-US" sz="700" dirty="0"/>
              <a:t>Admall: Local Intelligence Data 2019, December 2019</a:t>
            </a:r>
          </a:p>
          <a:p>
            <a:r>
              <a:rPr lang="en-US" sz="700" baseline="30000" dirty="0"/>
              <a:t>2</a:t>
            </a:r>
            <a:r>
              <a:rPr lang="en-US" sz="700" dirty="0"/>
              <a:t>Wordstream: Google Ads </a:t>
            </a:r>
            <a:r>
              <a:rPr lang="en-US" sz="700" dirty="0" smtClean="0"/>
              <a:t>Benchmarks</a:t>
            </a:r>
            <a:endParaRPr lang="en-US" sz="700" dirty="0"/>
          </a:p>
        </p:txBody>
      </p:sp>
      <p:sp>
        <p:nvSpPr>
          <p:cNvPr id="3" name="TextBox 2"/>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CREDIT UNION</a:t>
            </a:r>
            <a:endParaRPr lang="en-US" sz="2400" dirty="0">
              <a:solidFill>
                <a:schemeClr val="bg1"/>
              </a:solidFill>
            </a:endParaRPr>
          </a:p>
        </p:txBody>
      </p:sp>
    </p:spTree>
    <p:extLst>
      <p:ext uri="{BB962C8B-B14F-4D97-AF65-F5344CB8AC3E}">
        <p14:creationId xmlns:p14="http://schemas.microsoft.com/office/powerpoint/2010/main" val="25901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11</a:t>
            </a:fld>
            <a:endParaRPr lang="en-US" dirty="0"/>
          </a:p>
        </p:txBody>
      </p:sp>
      <p:sp>
        <p:nvSpPr>
          <p:cNvPr id="17" name="TextBox 16"/>
          <p:cNvSpPr txBox="1"/>
          <p:nvPr/>
        </p:nvSpPr>
        <p:spPr>
          <a:xfrm>
            <a:off x="685800" y="2144851"/>
            <a:ext cx="4227530" cy="2708434"/>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r>
              <a:rPr lang="en-US" sz="1000" dirty="0"/>
              <a:t>A furniture store needed help promoting themselves as a luxury brand as well as increasing store foot traffic. </a:t>
            </a:r>
            <a:endParaRPr lang="en-US" sz="1000" b="1" dirty="0"/>
          </a:p>
          <a:p>
            <a:endParaRPr lang="en-US" sz="1000" dirty="0" smtClean="0"/>
          </a:p>
          <a:p>
            <a:r>
              <a:rPr lang="en-US" sz="1000" dirty="0"/>
              <a:t>After conducting audience research, Amplified Digital decided to utilize the client’s vast television commercial video library for a YouTube </a:t>
            </a:r>
            <a:r>
              <a:rPr lang="en-US" sz="1000" dirty="0" err="1"/>
              <a:t>TrueView</a:t>
            </a:r>
            <a:r>
              <a:rPr lang="en-US" sz="1000" dirty="0"/>
              <a:t> campaign. The Amplified Digital team’s research found that advertising on YouTube can increase regular Google searches for your brand name by </a:t>
            </a:r>
            <a:r>
              <a:rPr lang="en-US" sz="1000" dirty="0">
                <a:solidFill>
                  <a:prstClr val="black"/>
                </a:solidFill>
              </a:rPr>
              <a:t>420%</a:t>
            </a:r>
            <a:r>
              <a:rPr lang="en-US" sz="1000" baseline="30000" dirty="0">
                <a:solidFill>
                  <a:prstClr val="black"/>
                </a:solidFill>
              </a:rPr>
              <a:t>1</a:t>
            </a:r>
            <a:r>
              <a:rPr lang="en-US" sz="1000" dirty="0">
                <a:solidFill>
                  <a:prstClr val="black"/>
                </a:solidFill>
              </a:rPr>
              <a:t>. The research also showed that the audience targeting on YouTube </a:t>
            </a:r>
            <a:r>
              <a:rPr lang="en-US" sz="1000" dirty="0" err="1">
                <a:solidFill>
                  <a:prstClr val="black"/>
                </a:solidFill>
              </a:rPr>
              <a:t>TrueView</a:t>
            </a:r>
            <a:r>
              <a:rPr lang="en-US" sz="1000" dirty="0">
                <a:solidFill>
                  <a:prstClr val="black"/>
                </a:solidFill>
              </a:rPr>
              <a:t> would be an ideal match for positioning the client as a luxury brand. Amplified Digital targeted those in-market for home furnishings with a household income in the top 30%. The client’s video was shown to those browsing the Pottery Barn YouTube page. </a:t>
            </a:r>
            <a:endParaRPr lang="en-US" sz="1000" dirty="0"/>
          </a:p>
          <a:p>
            <a:endParaRPr lang="en-US" sz="1000" dirty="0"/>
          </a:p>
        </p:txBody>
      </p:sp>
      <p:cxnSp>
        <p:nvCxnSpPr>
          <p:cNvPr id="22" name="Straight Connector 21"/>
          <p:cNvCxnSpPr/>
          <p:nvPr/>
        </p:nvCxnSpPr>
        <p:spPr>
          <a:xfrm>
            <a:off x="228600" y="21145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838691"/>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A furniture store wanted to promote their brand and increase store foot traffic. </a:t>
            </a:r>
          </a:p>
          <a:p>
            <a:endParaRPr lang="en-US" sz="1100" b="1" dirty="0"/>
          </a:p>
        </p:txBody>
      </p:sp>
      <p:sp>
        <p:nvSpPr>
          <p:cNvPr id="13" name="TextBox 12"/>
          <p:cNvSpPr txBox="1"/>
          <p:nvPr/>
        </p:nvSpPr>
        <p:spPr>
          <a:xfrm>
            <a:off x="3259835" y="514349"/>
            <a:ext cx="2590800" cy="669414"/>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a:t>Amplified Digital built a digital media plan that includes YouTube </a:t>
            </a:r>
            <a:r>
              <a:rPr lang="en-US" sz="900" dirty="0" err="1"/>
              <a:t>TrueView</a:t>
            </a:r>
            <a:r>
              <a:rPr lang="en-US" sz="900" dirty="0"/>
              <a:t>  video ads. </a:t>
            </a:r>
            <a:endParaRPr lang="en-US" sz="1050" b="1" dirty="0"/>
          </a:p>
        </p:txBody>
      </p:sp>
      <p:sp>
        <p:nvSpPr>
          <p:cNvPr id="14" name="TextBox 13"/>
          <p:cNvSpPr txBox="1"/>
          <p:nvPr/>
        </p:nvSpPr>
        <p:spPr>
          <a:xfrm>
            <a:off x="6092950" y="514349"/>
            <a:ext cx="2822451" cy="1223412"/>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a:t>Over a 3 month time frame</a:t>
            </a:r>
          </a:p>
          <a:p>
            <a:pPr marL="628650" lvl="1" indent="-171450">
              <a:buFont typeface="Arial" panose="020B0604020202020204" pitchFamily="34" charset="0"/>
              <a:buChar char="•"/>
            </a:pPr>
            <a:r>
              <a:rPr lang="en-US" sz="900" dirty="0"/>
              <a:t>179,411 Impressions</a:t>
            </a:r>
          </a:p>
          <a:p>
            <a:pPr marL="628650" lvl="1" indent="-171450">
              <a:buFont typeface="Arial" panose="020B0604020202020204" pitchFamily="34" charset="0"/>
              <a:buChar char="•"/>
            </a:pPr>
            <a:r>
              <a:rPr lang="en-US" sz="900" dirty="0"/>
              <a:t>46,628 Video Views</a:t>
            </a:r>
          </a:p>
          <a:p>
            <a:pPr marL="628650" lvl="1" indent="-171450">
              <a:buFont typeface="Arial" panose="020B0604020202020204" pitchFamily="34" charset="0"/>
              <a:buChar char="•"/>
            </a:pPr>
            <a:r>
              <a:rPr lang="en-US" sz="900" dirty="0"/>
              <a:t>280 Video Clicks</a:t>
            </a:r>
          </a:p>
          <a:p>
            <a:pPr marL="628650" lvl="1" indent="-171450">
              <a:buFont typeface="Arial" panose="020B0604020202020204" pitchFamily="34" charset="0"/>
              <a:buChar char="•"/>
            </a:pPr>
            <a:r>
              <a:rPr lang="en-US" sz="900" dirty="0"/>
              <a:t>25.98% View Rate</a:t>
            </a:r>
          </a:p>
          <a:p>
            <a:pPr marL="628650" lvl="1" indent="-171450">
              <a:buFont typeface="Arial" panose="020B0604020202020204" pitchFamily="34" charset="0"/>
              <a:buChar char="•"/>
            </a:pPr>
            <a:r>
              <a:rPr lang="en-US" sz="900" dirty="0"/>
              <a:t>0.16% Click through Rate</a:t>
            </a:r>
          </a:p>
          <a:p>
            <a:pPr marL="628650" lvl="1" indent="-171450">
              <a:buFont typeface="Arial" panose="020B0604020202020204" pitchFamily="34" charset="0"/>
              <a:buChar char="•"/>
            </a:pPr>
            <a:r>
              <a:rPr lang="en-US" sz="900" dirty="0"/>
              <a:t>Increased store foot traffic</a:t>
            </a:r>
          </a:p>
        </p:txBody>
      </p:sp>
      <p:sp>
        <p:nvSpPr>
          <p:cNvPr id="10" name="TextBox 9"/>
          <p:cNvSpPr txBox="1"/>
          <p:nvPr/>
        </p:nvSpPr>
        <p:spPr>
          <a:xfrm>
            <a:off x="4917425" y="2135416"/>
            <a:ext cx="3993881" cy="1492716"/>
          </a:xfrm>
          <a:prstGeom prst="rect">
            <a:avLst/>
          </a:prstGeom>
          <a:noFill/>
        </p:spPr>
        <p:txBody>
          <a:bodyPr wrap="square" rtlCol="0">
            <a:spAutoFit/>
          </a:bodyPr>
          <a:lstStyle/>
          <a:p>
            <a:r>
              <a:rPr lang="en-US" sz="1000" b="1" dirty="0" smtClean="0"/>
              <a:t>RESULTS</a:t>
            </a:r>
            <a:endParaRPr lang="en-US" sz="1000" dirty="0"/>
          </a:p>
          <a:p>
            <a:endParaRPr lang="en-US" sz="1000" dirty="0"/>
          </a:p>
          <a:p>
            <a:pPr lvl="0"/>
            <a:r>
              <a:rPr lang="en-US" sz="1000" dirty="0">
                <a:solidFill>
                  <a:prstClr val="black"/>
                </a:solidFill>
              </a:rPr>
              <a:t>Over a three month period, the YouTube </a:t>
            </a:r>
            <a:r>
              <a:rPr lang="en-US" sz="1000" dirty="0" err="1">
                <a:solidFill>
                  <a:prstClr val="black"/>
                </a:solidFill>
              </a:rPr>
              <a:t>TrueView</a:t>
            </a:r>
            <a:r>
              <a:rPr lang="en-US" sz="1000" dirty="0">
                <a:solidFill>
                  <a:prstClr val="black"/>
                </a:solidFill>
              </a:rPr>
              <a:t> campaign produced 280 clicks on 179,411 impressions for a 0.16% click through rate and a 25.98% view rate. The client also indicated that they saw an approximately 20% increase in foot traffic in the store since the beginning of the video campaign. </a:t>
            </a:r>
            <a:endParaRPr lang="en-US" sz="1000" dirty="0">
              <a:solidFill>
                <a:srgbClr val="FF0000"/>
              </a:solidFill>
            </a:endParaRPr>
          </a:p>
          <a:p>
            <a:endParaRPr lang="en-US" sz="1050" dirty="0"/>
          </a:p>
          <a:p>
            <a:endParaRPr lang="en-US" sz="1050" dirty="0"/>
          </a:p>
        </p:txBody>
      </p:sp>
      <p:sp>
        <p:nvSpPr>
          <p:cNvPr id="12" name="Rectangle 11"/>
          <p:cNvSpPr/>
          <p:nvPr/>
        </p:nvSpPr>
        <p:spPr>
          <a:xfrm rot="5400000">
            <a:off x="-1047539" y="3459484"/>
            <a:ext cx="2593980" cy="307777"/>
          </a:xfrm>
          <a:prstGeom prst="rect">
            <a:avLst/>
          </a:prstGeom>
        </p:spPr>
        <p:txBody>
          <a:bodyPr wrap="none">
            <a:spAutoFit/>
          </a:bodyPr>
          <a:lstStyle/>
          <a:p>
            <a:pPr lvl="0"/>
            <a:r>
              <a:rPr lang="en-US" sz="700" dirty="0"/>
              <a:t>Source</a:t>
            </a:r>
            <a:r>
              <a:rPr lang="en-US" sz="700" b="1" dirty="0"/>
              <a:t>:</a:t>
            </a:r>
          </a:p>
          <a:p>
            <a:pPr lvl="0"/>
            <a:r>
              <a:rPr lang="en-US" sz="700" b="1" baseline="30000" dirty="0"/>
              <a:t>1</a:t>
            </a:r>
            <a:r>
              <a:rPr lang="en-US" sz="700" dirty="0"/>
              <a:t>Wordstream: Multi-Channel Marketing 101 August 2019</a:t>
            </a:r>
          </a:p>
        </p:txBody>
      </p:sp>
      <p:sp>
        <p:nvSpPr>
          <p:cNvPr id="16" name="TextBox 15"/>
          <p:cNvSpPr txBox="1"/>
          <p:nvPr/>
        </p:nvSpPr>
        <p:spPr>
          <a:xfrm>
            <a:off x="0" y="0"/>
            <a:ext cx="9144000" cy="461665"/>
          </a:xfrm>
          <a:prstGeom prst="rect">
            <a:avLst/>
          </a:prstGeom>
          <a:solidFill>
            <a:schemeClr val="accent1"/>
          </a:solidFill>
        </p:spPr>
        <p:txBody>
          <a:bodyPr wrap="square" rtlCol="0">
            <a:spAutoFit/>
          </a:bodyPr>
          <a:lstStyle/>
          <a:p>
            <a:pPr lvl="2" algn="ctr"/>
            <a:endParaRPr lang="en-US" sz="2400" dirty="0" smtClean="0">
              <a:solidFill>
                <a:schemeClr val="bg1"/>
              </a:solidFill>
            </a:endParaRPr>
          </a:p>
        </p:txBody>
      </p:sp>
      <p:sp>
        <p:nvSpPr>
          <p:cNvPr id="18" name="TextBox 17"/>
          <p:cNvSpPr txBox="1"/>
          <p:nvPr/>
        </p:nvSpPr>
        <p:spPr>
          <a:xfrm>
            <a:off x="0" y="-1"/>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FURNITURE STORE</a:t>
            </a:r>
            <a:endParaRPr lang="en-US" sz="2400" dirty="0">
              <a:solidFill>
                <a:schemeClr val="bg1"/>
              </a:solidFill>
            </a:endParaRPr>
          </a:p>
        </p:txBody>
      </p:sp>
    </p:spTree>
    <p:extLst>
      <p:ext uri="{BB962C8B-B14F-4D97-AF65-F5344CB8AC3E}">
        <p14:creationId xmlns:p14="http://schemas.microsoft.com/office/powerpoint/2010/main" val="94996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12</a:t>
            </a:fld>
            <a:endParaRPr lang="en-US" dirty="0"/>
          </a:p>
        </p:txBody>
      </p:sp>
      <p:sp>
        <p:nvSpPr>
          <p:cNvPr id="17" name="TextBox 16"/>
          <p:cNvSpPr txBox="1"/>
          <p:nvPr/>
        </p:nvSpPr>
        <p:spPr>
          <a:xfrm>
            <a:off x="685800" y="2144851"/>
            <a:ext cx="4227530" cy="2862322"/>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r>
              <a:rPr lang="en-US" sz="1000" dirty="0"/>
              <a:t>A community college was looking to increase both brand awareness in their area and increase applications to both their community college programs and higher education programs.</a:t>
            </a:r>
          </a:p>
          <a:p>
            <a:endParaRPr lang="en-US" sz="1000" dirty="0" smtClean="0"/>
          </a:p>
          <a:p>
            <a:r>
              <a:rPr lang="en-US" sz="1000" dirty="0"/>
              <a:t>Based on the client’s goals and objectives, Amplified Digital developed a cohesive and blended digital media campaign that allowed multi touchpoints throughout a potential applicant’s online journey. The community college’s campaign included the following tactic breakdown:</a:t>
            </a:r>
          </a:p>
          <a:p>
            <a:pPr marL="171450" lvl="0" indent="-171450">
              <a:buFont typeface="Arial" panose="020B0604020202020204" pitchFamily="34" charset="0"/>
              <a:buChar char="•"/>
            </a:pPr>
            <a:r>
              <a:rPr lang="en-US" sz="1000" dirty="0"/>
              <a:t>Brand awareness: Facebook/Instagram  targeting, YouTube </a:t>
            </a:r>
            <a:r>
              <a:rPr lang="en-US" sz="1000" dirty="0" err="1"/>
              <a:t>TrueView</a:t>
            </a:r>
            <a:endParaRPr lang="en-US" sz="1000" dirty="0"/>
          </a:p>
          <a:p>
            <a:pPr marL="171450" lvl="0" indent="-171450">
              <a:buFont typeface="Arial" panose="020B0604020202020204" pitchFamily="34" charset="0"/>
              <a:buChar char="•"/>
            </a:pPr>
            <a:r>
              <a:rPr lang="en-US" sz="1000" dirty="0"/>
              <a:t>Brand reconnection: Facebook/Instagram remarketing</a:t>
            </a:r>
          </a:p>
          <a:p>
            <a:pPr marL="171450" lvl="0" indent="-171450">
              <a:buFont typeface="Arial" panose="020B0604020202020204" pitchFamily="34" charset="0"/>
              <a:buChar char="•"/>
            </a:pPr>
            <a:r>
              <a:rPr lang="en-US" sz="1000" dirty="0"/>
              <a:t>Lead generation: Paid Search</a:t>
            </a:r>
          </a:p>
          <a:p>
            <a:endParaRPr lang="en-US" sz="1000" dirty="0" smtClean="0"/>
          </a:p>
          <a:p>
            <a:r>
              <a:rPr lang="en-US" sz="1000" dirty="0" smtClean="0"/>
              <a:t>The </a:t>
            </a:r>
            <a:r>
              <a:rPr lang="en-US" sz="1000" dirty="0"/>
              <a:t>tactics were broken down by targeting specific candidates where they spent most of their time online.  </a:t>
            </a:r>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lvl="2" algn="ctr"/>
            <a:r>
              <a:rPr lang="en-US" sz="2400" dirty="0" smtClean="0">
                <a:solidFill>
                  <a:schemeClr val="bg1"/>
                </a:solidFill>
              </a:rPr>
              <a:t>EDUCATION – COMMUNITY COLLEGE</a:t>
            </a:r>
          </a:p>
        </p:txBody>
      </p:sp>
      <p:cxnSp>
        <p:nvCxnSpPr>
          <p:cNvPr id="22" name="Straight Connector 21"/>
          <p:cNvCxnSpPr/>
          <p:nvPr/>
        </p:nvCxnSpPr>
        <p:spPr>
          <a:xfrm>
            <a:off x="228600" y="21145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115690"/>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A community college was looking to increase both brand awareness in their area and increase applications to both their community college programs and higher education programs.</a:t>
            </a:r>
          </a:p>
          <a:p>
            <a:endParaRPr lang="en-US" sz="1100" b="1" dirty="0"/>
          </a:p>
        </p:txBody>
      </p:sp>
      <p:sp>
        <p:nvSpPr>
          <p:cNvPr id="13" name="TextBox 12"/>
          <p:cNvSpPr txBox="1"/>
          <p:nvPr/>
        </p:nvSpPr>
        <p:spPr>
          <a:xfrm>
            <a:off x="3259835" y="514349"/>
            <a:ext cx="2590800" cy="807913"/>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smtClean="0"/>
              <a:t>Based on the client’s goals, Amplified Digital developed a campaign that had touchpoints throughout all portions of an individual’s consumer journey. </a:t>
            </a:r>
            <a:endParaRPr lang="en-US" sz="1050" b="1" dirty="0"/>
          </a:p>
        </p:txBody>
      </p:sp>
      <p:sp>
        <p:nvSpPr>
          <p:cNvPr id="14" name="TextBox 13"/>
          <p:cNvSpPr txBox="1"/>
          <p:nvPr/>
        </p:nvSpPr>
        <p:spPr>
          <a:xfrm>
            <a:off x="6092950" y="514349"/>
            <a:ext cx="2822451" cy="1084912"/>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smtClean="0"/>
              <a:t>All portions of the campaign performed above industry averages;</a:t>
            </a:r>
          </a:p>
          <a:p>
            <a:pPr marL="171450" indent="-171450">
              <a:buFont typeface="Arial" panose="020B0604020202020204" pitchFamily="34" charset="0"/>
              <a:buChar char="•"/>
            </a:pPr>
            <a:r>
              <a:rPr lang="en-US" sz="900" dirty="0" smtClean="0"/>
              <a:t>400+ direct conversions that included “Register Now” &amp; “Apply Now” clicks;</a:t>
            </a:r>
          </a:p>
          <a:p>
            <a:pPr marL="171450" indent="-171450">
              <a:buFont typeface="Arial" panose="020B0604020202020204" pitchFamily="34" charset="0"/>
              <a:buChar char="•"/>
            </a:pPr>
            <a:r>
              <a:rPr lang="en-US" sz="900" dirty="0" smtClean="0"/>
              <a:t>Heightened brand awareness throughout their local community. </a:t>
            </a:r>
            <a:endParaRPr lang="en-US" sz="900" dirty="0"/>
          </a:p>
        </p:txBody>
      </p:sp>
      <p:sp>
        <p:nvSpPr>
          <p:cNvPr id="10" name="TextBox 9"/>
          <p:cNvSpPr txBox="1"/>
          <p:nvPr/>
        </p:nvSpPr>
        <p:spPr>
          <a:xfrm>
            <a:off x="4917425" y="2135416"/>
            <a:ext cx="3993881" cy="3185487"/>
          </a:xfrm>
          <a:prstGeom prst="rect">
            <a:avLst/>
          </a:prstGeom>
          <a:noFill/>
        </p:spPr>
        <p:txBody>
          <a:bodyPr wrap="square" rtlCol="0">
            <a:spAutoFit/>
          </a:bodyPr>
          <a:lstStyle/>
          <a:p>
            <a:r>
              <a:rPr lang="en-US" sz="1000" b="1" dirty="0" smtClean="0"/>
              <a:t>GOAL &amp; APPROACH, CONTINUED</a:t>
            </a:r>
            <a:endParaRPr lang="en-US" sz="1000" dirty="0"/>
          </a:p>
          <a:p>
            <a:endParaRPr lang="en-US" sz="1000" dirty="0"/>
          </a:p>
          <a:p>
            <a:pPr lvl="0"/>
            <a:r>
              <a:rPr lang="en-US" sz="1000" dirty="0"/>
              <a:t>Facebook and Instagram was dedicated towards targeting individuals based on certain degrees in which they have shown interest</a:t>
            </a:r>
            <a:r>
              <a:rPr lang="en-US" sz="1000" strike="sngStrike" dirty="0"/>
              <a:t>s</a:t>
            </a:r>
            <a:r>
              <a:rPr lang="en-US" sz="1000" dirty="0"/>
              <a:t>. The YouTube tactic targeted individuals that were watching content and topics related to study grants, college scholarships, and also furthering education. And lastly, the Paid Search portion focused on driving leads by implementing ad copy that was specific to the community college degrees offered as well as furthering education</a:t>
            </a:r>
            <a:r>
              <a:rPr lang="en-US" sz="1000" dirty="0" smtClean="0"/>
              <a:t>.</a:t>
            </a:r>
          </a:p>
          <a:p>
            <a:pPr lvl="0"/>
            <a:endParaRPr lang="en-US" sz="1000" dirty="0"/>
          </a:p>
          <a:p>
            <a:pPr lvl="0"/>
            <a:r>
              <a:rPr lang="en-US" sz="1000" b="1" dirty="0" smtClean="0"/>
              <a:t>RESULTS</a:t>
            </a:r>
          </a:p>
          <a:p>
            <a:pPr lvl="0"/>
            <a:endParaRPr lang="en-US" sz="1000" b="1" dirty="0"/>
          </a:p>
          <a:p>
            <a:r>
              <a:rPr lang="en-US" sz="1000" dirty="0"/>
              <a:t>During the client’s fiscal year, the Amplified Digital team delivered results continuously performing over industry benchmarks. To make sure Amplified kept in line with the client’s KPI-s, Amplified tracked conversions such as “Register Now” clicks, calls from ads, and “Apply Now” clicks.</a:t>
            </a:r>
          </a:p>
          <a:p>
            <a:pPr lvl="0"/>
            <a:endParaRPr lang="en-US" sz="1050" b="1" dirty="0"/>
          </a:p>
          <a:p>
            <a:endParaRPr lang="en-US" sz="1050" dirty="0"/>
          </a:p>
        </p:txBody>
      </p:sp>
      <p:sp>
        <p:nvSpPr>
          <p:cNvPr id="15" name="TextBox 14"/>
          <p:cNvSpPr txBox="1"/>
          <p:nvPr/>
        </p:nvSpPr>
        <p:spPr>
          <a:xfrm>
            <a:off x="8382000" y="4904184"/>
            <a:ext cx="762000" cy="215444"/>
          </a:xfrm>
          <a:prstGeom prst="rect">
            <a:avLst/>
          </a:prstGeom>
          <a:noFill/>
        </p:spPr>
        <p:txBody>
          <a:bodyPr wrap="square" rtlCol="0">
            <a:spAutoFit/>
          </a:bodyPr>
          <a:lstStyle/>
          <a:p>
            <a:r>
              <a:rPr lang="en-US" sz="800" i="1" dirty="0" smtClean="0"/>
              <a:t>Page 1 of 3</a:t>
            </a:r>
            <a:endParaRPr lang="en-US" sz="800" i="1" dirty="0"/>
          </a:p>
        </p:txBody>
      </p:sp>
      <p:sp>
        <p:nvSpPr>
          <p:cNvPr id="16" name="Rectangle 15"/>
          <p:cNvSpPr/>
          <p:nvPr/>
        </p:nvSpPr>
        <p:spPr>
          <a:xfrm rot="5400000">
            <a:off x="-683655" y="3405624"/>
            <a:ext cx="1866217" cy="415498"/>
          </a:xfrm>
          <a:prstGeom prst="rect">
            <a:avLst/>
          </a:prstGeom>
        </p:spPr>
        <p:txBody>
          <a:bodyPr wrap="none">
            <a:spAutoFit/>
          </a:bodyPr>
          <a:lstStyle/>
          <a:p>
            <a:pPr lvl="0"/>
            <a:r>
              <a:rPr lang="en-US" sz="700" dirty="0" smtClean="0"/>
              <a:t>Sources</a:t>
            </a:r>
            <a:r>
              <a:rPr lang="en-US" sz="700" b="1" dirty="0" smtClean="0"/>
              <a:t>:</a:t>
            </a:r>
            <a:endParaRPr lang="en-US" sz="700" b="1" dirty="0"/>
          </a:p>
          <a:p>
            <a:pPr lvl="0"/>
            <a:r>
              <a:rPr lang="en-US" sz="700" b="1" baseline="30000" dirty="0" smtClean="0"/>
              <a:t>1</a:t>
            </a:r>
            <a:r>
              <a:rPr lang="en-US" sz="700" dirty="0" smtClean="0"/>
              <a:t>Wordstream:Google Ad Benchmarks</a:t>
            </a:r>
          </a:p>
          <a:p>
            <a:pPr lvl="0"/>
            <a:r>
              <a:rPr lang="en-US" sz="700" baseline="30000" dirty="0" smtClean="0"/>
              <a:t>2</a:t>
            </a:r>
            <a:r>
              <a:rPr lang="en-US" sz="700" dirty="0" smtClean="0"/>
              <a:t>Amplified Digital, 2019</a:t>
            </a:r>
            <a:endParaRPr lang="en-US" sz="700" baseline="30000" dirty="0"/>
          </a:p>
        </p:txBody>
      </p:sp>
    </p:spTree>
    <p:extLst>
      <p:ext uri="{BB962C8B-B14F-4D97-AF65-F5344CB8AC3E}">
        <p14:creationId xmlns:p14="http://schemas.microsoft.com/office/powerpoint/2010/main" val="16390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13</a:t>
            </a:fld>
            <a:endParaRPr lang="en-US" dirty="0"/>
          </a:p>
        </p:txBody>
      </p:sp>
      <p:sp>
        <p:nvSpPr>
          <p:cNvPr id="17" name="TextBox 16"/>
          <p:cNvSpPr txBox="1"/>
          <p:nvPr/>
        </p:nvSpPr>
        <p:spPr>
          <a:xfrm>
            <a:off x="685800" y="2144851"/>
            <a:ext cx="4227530" cy="2708434"/>
          </a:xfrm>
          <a:prstGeom prst="rect">
            <a:avLst/>
          </a:prstGeom>
          <a:noFill/>
        </p:spPr>
        <p:txBody>
          <a:bodyPr wrap="square" rtlCol="0">
            <a:spAutoFit/>
          </a:bodyPr>
          <a:lstStyle/>
          <a:p>
            <a:r>
              <a:rPr lang="en-US" sz="1000" b="1" dirty="0" smtClean="0"/>
              <a:t>RESULTS</a:t>
            </a:r>
          </a:p>
          <a:p>
            <a:endParaRPr lang="en-US" sz="1000" dirty="0" smtClean="0"/>
          </a:p>
          <a:p>
            <a:r>
              <a:rPr lang="en-US" sz="1000" dirty="0"/>
              <a:t>The Paid Search portion of the campaign generated an overall average conversion rate (CVR) of 16.93%. At this time, the education industry benchmark average</a:t>
            </a:r>
            <a:r>
              <a:rPr lang="en-US" sz="1000" baseline="30000" dirty="0"/>
              <a:t>1 </a:t>
            </a:r>
            <a:r>
              <a:rPr lang="en-US" sz="1000" dirty="0"/>
              <a:t>was 3.39%; the community college’s campaign delivered an average direct conversion rate that is 300%+ higher than other campaigns of its same caliber. In addition to the high performance of the campaign, Amplified Digital was able to gain insight on the audience that made up the engagement (women and younger individuals). This additional insight can be pertinent for strategic marketing decisions further made by the community college and Amplified. </a:t>
            </a:r>
            <a:endParaRPr lang="en-US" sz="1000" dirty="0" smtClean="0"/>
          </a:p>
          <a:p>
            <a:endParaRPr lang="en-US" sz="1000" dirty="0"/>
          </a:p>
          <a:p>
            <a:r>
              <a:rPr lang="en-US" sz="1000" dirty="0"/>
              <a:t>In addition to the Paid Search campaign, Amplified Digital deployed a YouTube </a:t>
            </a:r>
            <a:r>
              <a:rPr lang="en-US" sz="1000" dirty="0" err="1"/>
              <a:t>TrueView</a:t>
            </a:r>
            <a:r>
              <a:rPr lang="en-US" sz="1000" dirty="0"/>
              <a:t> and Social Campaign that focused on the community college’s brand awareness goal. </a:t>
            </a:r>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lvl="2" algn="ctr"/>
            <a:r>
              <a:rPr lang="en-US" sz="2400" dirty="0" smtClean="0">
                <a:solidFill>
                  <a:schemeClr val="bg1"/>
                </a:solidFill>
              </a:rPr>
              <a:t>EDUCATION – COMMUNITY COLLEGE, CONTINUED</a:t>
            </a:r>
          </a:p>
        </p:txBody>
      </p:sp>
      <p:cxnSp>
        <p:nvCxnSpPr>
          <p:cNvPr id="22" name="Straight Connector 21"/>
          <p:cNvCxnSpPr/>
          <p:nvPr/>
        </p:nvCxnSpPr>
        <p:spPr>
          <a:xfrm>
            <a:off x="228600" y="21145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115690"/>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A community college was looking to increase both brand awareness in their area and increase applications to both their community college programs and higher education programs.</a:t>
            </a:r>
          </a:p>
          <a:p>
            <a:endParaRPr lang="en-US" sz="1100" b="1" dirty="0"/>
          </a:p>
        </p:txBody>
      </p:sp>
      <p:sp>
        <p:nvSpPr>
          <p:cNvPr id="13" name="TextBox 12"/>
          <p:cNvSpPr txBox="1"/>
          <p:nvPr/>
        </p:nvSpPr>
        <p:spPr>
          <a:xfrm>
            <a:off x="3259835" y="514349"/>
            <a:ext cx="2590800" cy="807913"/>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smtClean="0"/>
              <a:t>Based on the client’s goals, Amplified Digital developed a campaign that had touchpoints throughout all portions of an individual’s consumer journey. </a:t>
            </a:r>
            <a:endParaRPr lang="en-US" sz="1050" b="1" dirty="0"/>
          </a:p>
        </p:txBody>
      </p:sp>
      <p:sp>
        <p:nvSpPr>
          <p:cNvPr id="14" name="TextBox 13"/>
          <p:cNvSpPr txBox="1"/>
          <p:nvPr/>
        </p:nvSpPr>
        <p:spPr>
          <a:xfrm>
            <a:off x="6092950" y="514349"/>
            <a:ext cx="2822451" cy="1084912"/>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smtClean="0"/>
              <a:t>All portions of the campaign performed above industry averages;</a:t>
            </a:r>
          </a:p>
          <a:p>
            <a:pPr marL="171450" indent="-171450">
              <a:buFont typeface="Arial" panose="020B0604020202020204" pitchFamily="34" charset="0"/>
              <a:buChar char="•"/>
            </a:pPr>
            <a:r>
              <a:rPr lang="en-US" sz="900" dirty="0" smtClean="0"/>
              <a:t>400+ direct conversions that included “Register Now” &amp; “Apply Now” clicks;</a:t>
            </a:r>
          </a:p>
          <a:p>
            <a:pPr marL="171450" indent="-171450">
              <a:buFont typeface="Arial" panose="020B0604020202020204" pitchFamily="34" charset="0"/>
              <a:buChar char="•"/>
            </a:pPr>
            <a:r>
              <a:rPr lang="en-US" sz="900" dirty="0" smtClean="0"/>
              <a:t>Heightened brand awareness throughout their local community. </a:t>
            </a:r>
            <a:endParaRPr lang="en-US" sz="900" dirty="0"/>
          </a:p>
        </p:txBody>
      </p:sp>
      <p:sp>
        <p:nvSpPr>
          <p:cNvPr id="10" name="TextBox 9"/>
          <p:cNvSpPr txBox="1"/>
          <p:nvPr/>
        </p:nvSpPr>
        <p:spPr>
          <a:xfrm>
            <a:off x="4917425" y="2135416"/>
            <a:ext cx="4226575" cy="2877711"/>
          </a:xfrm>
          <a:prstGeom prst="rect">
            <a:avLst/>
          </a:prstGeom>
          <a:noFill/>
        </p:spPr>
        <p:txBody>
          <a:bodyPr wrap="square" rtlCol="0">
            <a:spAutoFit/>
          </a:bodyPr>
          <a:lstStyle/>
          <a:p>
            <a:r>
              <a:rPr lang="en-US" sz="1000" b="1" dirty="0" smtClean="0"/>
              <a:t>RESULTS</a:t>
            </a:r>
          </a:p>
          <a:p>
            <a:endParaRPr lang="en-US" sz="1000" dirty="0"/>
          </a:p>
          <a:p>
            <a:r>
              <a:rPr lang="en-US" sz="1000" dirty="0"/>
              <a:t>During the time of the YouTube campaign, Amplified Digital saw a lot of engagement. Individuals were clicking through to learn more about the community college (0.22% vs. 0.11%</a:t>
            </a:r>
            <a:r>
              <a:rPr lang="en-US" sz="1000" baseline="30000" dirty="0"/>
              <a:t>2</a:t>
            </a:r>
            <a:r>
              <a:rPr lang="en-US" sz="1000" dirty="0"/>
              <a:t>) and also having a higher engagement rate of watching the video to completion (21.75% vs. 15%</a:t>
            </a:r>
            <a:r>
              <a:rPr lang="en-US" sz="1000" baseline="30000" dirty="0"/>
              <a:t>2</a:t>
            </a:r>
            <a:r>
              <a:rPr lang="en-US" sz="1000" dirty="0"/>
              <a:t>). The campaign also yielded 29 direct conversions, with 48% of those being “Register Now” clicks</a:t>
            </a:r>
            <a:r>
              <a:rPr lang="en-US" sz="1000" dirty="0" smtClean="0"/>
              <a:t>.</a:t>
            </a:r>
          </a:p>
          <a:p>
            <a:r>
              <a:rPr lang="en-US" sz="1000" dirty="0" smtClean="0"/>
              <a:t> </a:t>
            </a:r>
            <a:endParaRPr lang="en-US" sz="1000" dirty="0"/>
          </a:p>
          <a:p>
            <a:r>
              <a:rPr lang="en-US" sz="1000" dirty="0"/>
              <a:t>Lastly, the Facebook/Instagram campaign delivered metrics above all industry benchmarks. During the fiscal year, the Facebook/Instagram campaign delivered over 17,000 post engagements. A portion of the campaign that stood out the most was the brand reconnection. This portion was dedicated to reengaging with individuals who had previously visited the community college’s site and had left. </a:t>
            </a:r>
          </a:p>
          <a:p>
            <a:pPr lvl="0"/>
            <a:endParaRPr lang="en-US" sz="1050" b="1" dirty="0"/>
          </a:p>
          <a:p>
            <a:endParaRPr lang="en-US" sz="1050" dirty="0"/>
          </a:p>
        </p:txBody>
      </p:sp>
      <p:sp>
        <p:nvSpPr>
          <p:cNvPr id="15" name="TextBox 14"/>
          <p:cNvSpPr txBox="1"/>
          <p:nvPr/>
        </p:nvSpPr>
        <p:spPr>
          <a:xfrm>
            <a:off x="8382000" y="4904184"/>
            <a:ext cx="762000" cy="215444"/>
          </a:xfrm>
          <a:prstGeom prst="rect">
            <a:avLst/>
          </a:prstGeom>
          <a:noFill/>
        </p:spPr>
        <p:txBody>
          <a:bodyPr wrap="square" rtlCol="0">
            <a:spAutoFit/>
          </a:bodyPr>
          <a:lstStyle/>
          <a:p>
            <a:r>
              <a:rPr lang="en-US" sz="800" i="1" dirty="0" smtClean="0"/>
              <a:t>Page 2 of 3</a:t>
            </a:r>
            <a:endParaRPr lang="en-US" sz="800" i="1" dirty="0"/>
          </a:p>
        </p:txBody>
      </p:sp>
      <p:sp>
        <p:nvSpPr>
          <p:cNvPr id="16" name="Rectangle 15"/>
          <p:cNvSpPr/>
          <p:nvPr/>
        </p:nvSpPr>
        <p:spPr>
          <a:xfrm rot="5400000">
            <a:off x="-783041" y="3405624"/>
            <a:ext cx="2064989" cy="415498"/>
          </a:xfrm>
          <a:prstGeom prst="rect">
            <a:avLst/>
          </a:prstGeom>
        </p:spPr>
        <p:txBody>
          <a:bodyPr wrap="none">
            <a:spAutoFit/>
          </a:bodyPr>
          <a:lstStyle/>
          <a:p>
            <a:pPr lvl="0"/>
            <a:r>
              <a:rPr lang="en-US" sz="700" dirty="0" smtClean="0"/>
              <a:t>Sources</a:t>
            </a:r>
            <a:r>
              <a:rPr lang="en-US" sz="700" b="1" dirty="0" smtClean="0"/>
              <a:t>:</a:t>
            </a:r>
            <a:endParaRPr lang="en-US" sz="700" b="1" dirty="0"/>
          </a:p>
          <a:p>
            <a:pPr lvl="0"/>
            <a:r>
              <a:rPr lang="en-US" sz="700" b="1" baseline="30000" dirty="0" smtClean="0"/>
              <a:t>1</a:t>
            </a:r>
            <a:r>
              <a:rPr lang="en-US" sz="700" dirty="0" smtClean="0"/>
              <a:t>Wordstream:Google Ad Benchmarks, 2019</a:t>
            </a:r>
          </a:p>
          <a:p>
            <a:pPr lvl="0"/>
            <a:r>
              <a:rPr lang="en-US" sz="700" baseline="30000" dirty="0" smtClean="0"/>
              <a:t>2</a:t>
            </a:r>
            <a:r>
              <a:rPr lang="en-US" sz="700" dirty="0" smtClean="0"/>
              <a:t>Amplified Digital, 2019</a:t>
            </a:r>
            <a:endParaRPr lang="en-US" sz="700" baseline="30000" dirty="0"/>
          </a:p>
        </p:txBody>
      </p:sp>
    </p:spTree>
    <p:extLst>
      <p:ext uri="{BB962C8B-B14F-4D97-AF65-F5344CB8AC3E}">
        <p14:creationId xmlns:p14="http://schemas.microsoft.com/office/powerpoint/2010/main" val="37915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14</a:t>
            </a:fld>
            <a:endParaRPr lang="en-US" dirty="0"/>
          </a:p>
        </p:txBody>
      </p:sp>
      <p:sp>
        <p:nvSpPr>
          <p:cNvPr id="17" name="TextBox 16"/>
          <p:cNvSpPr txBox="1"/>
          <p:nvPr/>
        </p:nvSpPr>
        <p:spPr>
          <a:xfrm>
            <a:off x="685800" y="2144851"/>
            <a:ext cx="4227530" cy="1938992"/>
          </a:xfrm>
          <a:prstGeom prst="rect">
            <a:avLst/>
          </a:prstGeom>
          <a:noFill/>
        </p:spPr>
        <p:txBody>
          <a:bodyPr wrap="square" rtlCol="0">
            <a:spAutoFit/>
          </a:bodyPr>
          <a:lstStyle/>
          <a:p>
            <a:r>
              <a:rPr lang="en-US" sz="1000" b="1" dirty="0" smtClean="0"/>
              <a:t>RESULTS</a:t>
            </a:r>
          </a:p>
          <a:p>
            <a:endParaRPr lang="en-US" sz="1000" dirty="0" smtClean="0"/>
          </a:p>
          <a:p>
            <a:r>
              <a:rPr lang="en-US" sz="1000" dirty="0"/>
              <a:t>Amplified Digital started to track conversions within the last six months of the remarketing campaign, and within the six months it yielded a total of 1,836 (both direct and view through) conversions. This was an overall conversion rate of 53%. </a:t>
            </a:r>
          </a:p>
          <a:p>
            <a:r>
              <a:rPr lang="en-US" sz="1000" dirty="0"/>
              <a:t>During the course of the client’s campaign, Amplified Digital capitalized on their fluidity and digital expertise to continuously optimize the campaign. Amplified Digital was also able to make strong executive marketing decisions based on analytics and reporting findings to ensure that the campaign was performing within the industry benchmarks. </a:t>
            </a:r>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lvl="2" algn="ctr"/>
            <a:r>
              <a:rPr lang="en-US" sz="2400" dirty="0" smtClean="0">
                <a:solidFill>
                  <a:schemeClr val="bg1"/>
                </a:solidFill>
              </a:rPr>
              <a:t>EDUCATION – COMMUNITY COLLEGE, CONTINUED</a:t>
            </a:r>
          </a:p>
        </p:txBody>
      </p:sp>
      <p:cxnSp>
        <p:nvCxnSpPr>
          <p:cNvPr id="22" name="Straight Connector 21"/>
          <p:cNvCxnSpPr/>
          <p:nvPr/>
        </p:nvCxnSpPr>
        <p:spPr>
          <a:xfrm>
            <a:off x="228600" y="21145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115690"/>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A community college was looking to increase both brand awareness in their area and increase applications to both their community college programs and higher education programs.</a:t>
            </a:r>
          </a:p>
          <a:p>
            <a:endParaRPr lang="en-US" sz="1100" b="1" dirty="0"/>
          </a:p>
        </p:txBody>
      </p:sp>
      <p:sp>
        <p:nvSpPr>
          <p:cNvPr id="13" name="TextBox 12"/>
          <p:cNvSpPr txBox="1"/>
          <p:nvPr/>
        </p:nvSpPr>
        <p:spPr>
          <a:xfrm>
            <a:off x="3259835" y="514349"/>
            <a:ext cx="2590800" cy="807913"/>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smtClean="0"/>
              <a:t>Based on the client’s goals, Amplified Digital developed a campaign that had touchpoints throughout all portions of an individual’s consumer journey. </a:t>
            </a:r>
            <a:endParaRPr lang="en-US" sz="1050" b="1" dirty="0"/>
          </a:p>
        </p:txBody>
      </p:sp>
      <p:sp>
        <p:nvSpPr>
          <p:cNvPr id="14" name="TextBox 13"/>
          <p:cNvSpPr txBox="1"/>
          <p:nvPr/>
        </p:nvSpPr>
        <p:spPr>
          <a:xfrm>
            <a:off x="6092950" y="514349"/>
            <a:ext cx="2822451" cy="1084912"/>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smtClean="0"/>
              <a:t>All portions of the campaign performed above industry averages;</a:t>
            </a:r>
          </a:p>
          <a:p>
            <a:pPr marL="171450" indent="-171450">
              <a:buFont typeface="Arial" panose="020B0604020202020204" pitchFamily="34" charset="0"/>
              <a:buChar char="•"/>
            </a:pPr>
            <a:r>
              <a:rPr lang="en-US" sz="900" dirty="0" smtClean="0"/>
              <a:t>400+ direct conversions that included “Register Now” &amp; “Apply Now” clicks;</a:t>
            </a:r>
          </a:p>
          <a:p>
            <a:pPr marL="171450" indent="-171450">
              <a:buFont typeface="Arial" panose="020B0604020202020204" pitchFamily="34" charset="0"/>
              <a:buChar char="•"/>
            </a:pPr>
            <a:r>
              <a:rPr lang="en-US" sz="900" dirty="0" smtClean="0"/>
              <a:t>Heightened brand awareness throughout their local community. </a:t>
            </a:r>
            <a:endParaRPr lang="en-US" sz="900" dirty="0"/>
          </a:p>
        </p:txBody>
      </p:sp>
      <p:sp>
        <p:nvSpPr>
          <p:cNvPr id="10" name="TextBox 9"/>
          <p:cNvSpPr txBox="1"/>
          <p:nvPr/>
        </p:nvSpPr>
        <p:spPr>
          <a:xfrm>
            <a:off x="4917425" y="2135416"/>
            <a:ext cx="4226575" cy="569387"/>
          </a:xfrm>
          <a:prstGeom prst="rect">
            <a:avLst/>
          </a:prstGeom>
          <a:noFill/>
        </p:spPr>
        <p:txBody>
          <a:bodyPr wrap="square" rtlCol="0">
            <a:spAutoFit/>
          </a:bodyPr>
          <a:lstStyle/>
          <a:p>
            <a:pPr lvl="0"/>
            <a:endParaRPr lang="en-US" sz="1000" dirty="0"/>
          </a:p>
          <a:p>
            <a:pPr lvl="0"/>
            <a:endParaRPr lang="en-US" sz="1050" b="1" dirty="0"/>
          </a:p>
          <a:p>
            <a:endParaRPr lang="en-US" sz="1050" dirty="0"/>
          </a:p>
        </p:txBody>
      </p:sp>
      <p:sp>
        <p:nvSpPr>
          <p:cNvPr id="12" name="Rectangle 11"/>
          <p:cNvSpPr/>
          <p:nvPr/>
        </p:nvSpPr>
        <p:spPr>
          <a:xfrm rot="5400000">
            <a:off x="-783041" y="3405624"/>
            <a:ext cx="2064989" cy="415498"/>
          </a:xfrm>
          <a:prstGeom prst="rect">
            <a:avLst/>
          </a:prstGeom>
        </p:spPr>
        <p:txBody>
          <a:bodyPr wrap="none">
            <a:spAutoFit/>
          </a:bodyPr>
          <a:lstStyle/>
          <a:p>
            <a:pPr lvl="0"/>
            <a:r>
              <a:rPr lang="en-US" sz="700" dirty="0" smtClean="0"/>
              <a:t>Sources</a:t>
            </a:r>
            <a:r>
              <a:rPr lang="en-US" sz="700" b="1" dirty="0" smtClean="0"/>
              <a:t>:</a:t>
            </a:r>
            <a:endParaRPr lang="en-US" sz="700" b="1" dirty="0"/>
          </a:p>
          <a:p>
            <a:pPr lvl="0"/>
            <a:r>
              <a:rPr lang="en-US" sz="700" b="1" baseline="30000" dirty="0" smtClean="0"/>
              <a:t>1</a:t>
            </a:r>
            <a:r>
              <a:rPr lang="en-US" sz="700" dirty="0" smtClean="0"/>
              <a:t>Wordstream:Google Ad Benchmarks, 2019</a:t>
            </a:r>
          </a:p>
          <a:p>
            <a:pPr lvl="0"/>
            <a:r>
              <a:rPr lang="en-US" sz="700" baseline="30000" dirty="0" smtClean="0"/>
              <a:t>2</a:t>
            </a:r>
            <a:r>
              <a:rPr lang="en-US" sz="700" dirty="0" smtClean="0"/>
              <a:t>Amplified Digital, 2019</a:t>
            </a:r>
            <a:endParaRPr lang="en-US" sz="700" baseline="30000" dirty="0"/>
          </a:p>
        </p:txBody>
      </p:sp>
      <p:sp>
        <p:nvSpPr>
          <p:cNvPr id="15" name="TextBox 14"/>
          <p:cNvSpPr txBox="1"/>
          <p:nvPr/>
        </p:nvSpPr>
        <p:spPr>
          <a:xfrm>
            <a:off x="8382000" y="4904184"/>
            <a:ext cx="762000" cy="215444"/>
          </a:xfrm>
          <a:prstGeom prst="rect">
            <a:avLst/>
          </a:prstGeom>
          <a:noFill/>
        </p:spPr>
        <p:txBody>
          <a:bodyPr wrap="square" rtlCol="0">
            <a:spAutoFit/>
          </a:bodyPr>
          <a:lstStyle/>
          <a:p>
            <a:r>
              <a:rPr lang="en-US" sz="800" i="1" dirty="0" smtClean="0"/>
              <a:t>Page 2 of 2</a:t>
            </a:r>
            <a:endParaRPr lang="en-US" sz="800" i="1" dirty="0"/>
          </a:p>
        </p:txBody>
      </p:sp>
    </p:spTree>
    <p:extLst>
      <p:ext uri="{BB962C8B-B14F-4D97-AF65-F5344CB8AC3E}">
        <p14:creationId xmlns:p14="http://schemas.microsoft.com/office/powerpoint/2010/main" val="32843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24200" y="457104"/>
            <a:ext cx="2590800" cy="1277273"/>
          </a:xfrm>
          <a:prstGeom prst="rect">
            <a:avLst/>
          </a:prstGeom>
          <a:noFill/>
        </p:spPr>
        <p:txBody>
          <a:bodyPr wrap="square" rtlCol="0">
            <a:spAutoFit/>
          </a:bodyPr>
          <a:lstStyle/>
          <a:p>
            <a:pPr algn="ctr"/>
            <a:r>
              <a:rPr lang="en-US" sz="1200" b="1" dirty="0" smtClean="0"/>
              <a:t>APPROACH</a:t>
            </a:r>
          </a:p>
          <a:p>
            <a:pPr marL="171450" indent="-171450">
              <a:buFont typeface="Arial" panose="020B0604020202020204" pitchFamily="34" charset="0"/>
              <a:buChar char="•"/>
            </a:pPr>
            <a:r>
              <a:rPr lang="en-US" sz="900" dirty="0" smtClean="0"/>
              <a:t>Amplified Digital built a digital media plan that includes Pay-Per-Click, Targeted Facebook, Facebook Remarketing, and Targeted Display to target their best audience who are interested in their business</a:t>
            </a:r>
            <a:endParaRPr lang="en-US" sz="900" dirty="0"/>
          </a:p>
          <a:p>
            <a:endParaRPr lang="en-US" sz="1100" b="1" dirty="0">
              <a:solidFill>
                <a:schemeClr val="bg1"/>
              </a:solidFill>
            </a:endParaRPr>
          </a:p>
        </p:txBody>
      </p:sp>
      <p:sp>
        <p:nvSpPr>
          <p:cNvPr id="20" name="TextBox 19"/>
          <p:cNvSpPr txBox="1"/>
          <p:nvPr/>
        </p:nvSpPr>
        <p:spPr>
          <a:xfrm>
            <a:off x="6092950" y="460204"/>
            <a:ext cx="2898650" cy="1523494"/>
          </a:xfrm>
          <a:prstGeom prst="rect">
            <a:avLst/>
          </a:prstGeom>
          <a:noFill/>
        </p:spPr>
        <p:txBody>
          <a:bodyPr wrap="square" rtlCol="0">
            <a:spAutoFit/>
          </a:bodyPr>
          <a:lstStyle/>
          <a:p>
            <a:pPr algn="ctr"/>
            <a:r>
              <a:rPr lang="en-US" sz="1200" b="1" dirty="0" smtClean="0"/>
              <a:t>RESULTS</a:t>
            </a:r>
          </a:p>
          <a:p>
            <a:pPr marL="171450" indent="-171450">
              <a:buFont typeface="Arial" panose="020B0604020202020204" pitchFamily="34" charset="0"/>
              <a:buChar char="•"/>
            </a:pPr>
            <a:r>
              <a:rPr lang="en-US" sz="900" dirty="0"/>
              <a:t>In 2</a:t>
            </a:r>
            <a:r>
              <a:rPr lang="en-US" sz="900" dirty="0" smtClean="0"/>
              <a:t> </a:t>
            </a:r>
            <a:r>
              <a:rPr lang="en-US" sz="900" dirty="0"/>
              <a:t>months, the campaign yielded </a:t>
            </a:r>
            <a:r>
              <a:rPr lang="en-US" sz="900" dirty="0" smtClean="0"/>
              <a:t>1,045 </a:t>
            </a:r>
            <a:r>
              <a:rPr lang="en-US" sz="900" dirty="0"/>
              <a:t>clicks from </a:t>
            </a:r>
            <a:r>
              <a:rPr lang="en-US" sz="900" dirty="0" smtClean="0"/>
              <a:t>Pay-Per-Click.</a:t>
            </a:r>
            <a:endParaRPr lang="en-US" sz="900" dirty="0"/>
          </a:p>
          <a:p>
            <a:pPr marL="171450" indent="-171450">
              <a:buFont typeface="Arial" panose="020B0604020202020204" pitchFamily="34" charset="0"/>
              <a:buChar char="•"/>
            </a:pPr>
            <a:r>
              <a:rPr lang="en-US" sz="900" dirty="0"/>
              <a:t>The campaign also yielded </a:t>
            </a:r>
            <a:r>
              <a:rPr lang="en-US" sz="900" dirty="0" smtClean="0"/>
              <a:t>952 </a:t>
            </a:r>
            <a:r>
              <a:rPr lang="en-US" sz="900" dirty="0"/>
              <a:t>clicks and </a:t>
            </a:r>
            <a:r>
              <a:rPr lang="en-US" sz="900" dirty="0" smtClean="0"/>
              <a:t>122,597 </a:t>
            </a:r>
            <a:r>
              <a:rPr lang="en-US" sz="900" dirty="0"/>
              <a:t>impressions from </a:t>
            </a:r>
            <a:r>
              <a:rPr lang="en-US" sz="900" dirty="0" smtClean="0"/>
              <a:t>Targeted Facebook and Facebook Remarketing.</a:t>
            </a:r>
          </a:p>
          <a:p>
            <a:pPr marL="171450" indent="-171450">
              <a:buFont typeface="Arial" panose="020B0604020202020204" pitchFamily="34" charset="0"/>
              <a:buChar char="•"/>
            </a:pPr>
            <a:r>
              <a:rPr lang="en-US" sz="900" dirty="0" smtClean="0"/>
              <a:t>183,332 impressions and 386 clicks were generated by Targeted Display.</a:t>
            </a:r>
            <a:endParaRPr lang="en-US" sz="900" dirty="0"/>
          </a:p>
          <a:p>
            <a:pPr marL="628650" lvl="1" indent="-171450">
              <a:buFont typeface="Arial" panose="020B0604020202020204" pitchFamily="34" charset="0"/>
              <a:buChar char="•"/>
            </a:pPr>
            <a:endParaRPr lang="en-US" sz="900" dirty="0" smtClean="0">
              <a:solidFill>
                <a:schemeClr val="bg1"/>
              </a:solidFill>
            </a:endParaRPr>
          </a:p>
          <a:p>
            <a:pPr lvl="1"/>
            <a:r>
              <a:rPr lang="en-US" sz="900" i="1" dirty="0" smtClean="0">
                <a:solidFill>
                  <a:schemeClr val="bg1"/>
                </a:solidFill>
              </a:rPr>
              <a:t>    </a:t>
            </a:r>
            <a:endParaRPr lang="en-US" sz="900" i="1" dirty="0">
              <a:solidFill>
                <a:schemeClr val="bg1"/>
              </a:solidFill>
            </a:endParaRPr>
          </a:p>
        </p:txBody>
      </p:sp>
      <p:sp>
        <p:nvSpPr>
          <p:cNvPr id="11" name="TextBox 10"/>
          <p:cNvSpPr txBox="1"/>
          <p:nvPr/>
        </p:nvSpPr>
        <p:spPr>
          <a:xfrm rot="5400000">
            <a:off x="-1173114" y="3273835"/>
            <a:ext cx="2796108" cy="379591"/>
          </a:xfrm>
          <a:prstGeom prst="rect">
            <a:avLst/>
          </a:prstGeom>
          <a:noFill/>
        </p:spPr>
        <p:txBody>
          <a:bodyPr wrap="square" rtlCol="0">
            <a:spAutoFit/>
          </a:bodyPr>
          <a:lstStyle/>
          <a:p>
            <a:pPr lvl="0"/>
            <a:r>
              <a:rPr lang="en-US" sz="700" dirty="0" smtClean="0">
                <a:solidFill>
                  <a:schemeClr val="tx2"/>
                </a:solidFill>
              </a:rPr>
              <a:t>Source</a:t>
            </a:r>
            <a:r>
              <a:rPr lang="en-US" sz="700" b="1" dirty="0" smtClean="0">
                <a:solidFill>
                  <a:schemeClr val="tx2"/>
                </a:solidFill>
              </a:rPr>
              <a:t>:</a:t>
            </a:r>
          </a:p>
          <a:p>
            <a:pPr lvl="0"/>
            <a:r>
              <a:rPr lang="en-US" sz="700" b="1" baseline="30000" dirty="0">
                <a:solidFill>
                  <a:schemeClr val="tx2"/>
                </a:solidFill>
              </a:rPr>
              <a:t>1</a:t>
            </a:r>
            <a:r>
              <a:rPr lang="en-US" sz="700" dirty="0" smtClean="0">
                <a:solidFill>
                  <a:schemeClr val="tx2"/>
                </a:solidFill>
              </a:rPr>
              <a:t>Wordstream</a:t>
            </a:r>
            <a:r>
              <a:rPr lang="en-US" sz="700" dirty="0">
                <a:solidFill>
                  <a:schemeClr val="tx2"/>
                </a:solidFill>
              </a:rPr>
              <a:t>: </a:t>
            </a:r>
            <a:r>
              <a:rPr lang="en-US" sz="700" dirty="0" smtClean="0">
                <a:solidFill>
                  <a:schemeClr val="tx2"/>
                </a:solidFill>
              </a:rPr>
              <a:t>Facebook Ads Benchmarks</a:t>
            </a:r>
            <a:r>
              <a:rPr lang="en-US" sz="700" dirty="0">
                <a:solidFill>
                  <a:schemeClr val="tx2"/>
                </a:solidFill>
              </a:rPr>
              <a:t>, </a:t>
            </a:r>
            <a:r>
              <a:rPr lang="en-US" sz="700" dirty="0" smtClean="0">
                <a:solidFill>
                  <a:schemeClr val="tx2"/>
                </a:solidFill>
              </a:rPr>
              <a:t>February 2020</a:t>
            </a:r>
            <a:endParaRPr lang="en-US" sz="700" dirty="0">
              <a:solidFill>
                <a:schemeClr val="tx2"/>
              </a:solidFill>
            </a:endParaRPr>
          </a:p>
          <a:p>
            <a:pPr lvl="0"/>
            <a:endParaRPr lang="en-US" sz="700" baseline="30000" dirty="0">
              <a:solidFill>
                <a:prstClr val="black"/>
              </a:solidFill>
            </a:endParaRPr>
          </a:p>
        </p:txBody>
      </p:sp>
      <p:sp>
        <p:nvSpPr>
          <p:cNvPr id="12" name="TextBox 11"/>
          <p:cNvSpPr txBox="1"/>
          <p:nvPr/>
        </p:nvSpPr>
        <p:spPr>
          <a:xfrm>
            <a:off x="-16765" y="65914"/>
            <a:ext cx="9144000" cy="276999"/>
          </a:xfrm>
          <a:prstGeom prst="rect">
            <a:avLst/>
          </a:prstGeom>
          <a:noFill/>
        </p:spPr>
        <p:txBody>
          <a:bodyPr wrap="square" rtlCol="0">
            <a:spAutoFit/>
          </a:bodyPr>
          <a:lstStyle/>
          <a:p>
            <a:pPr algn="ctr"/>
            <a:endParaRPr lang="en-US" sz="1200" b="1" dirty="0">
              <a:solidFill>
                <a:schemeClr val="tx2"/>
              </a:solidFill>
            </a:endParaRPr>
          </a:p>
        </p:txBody>
      </p:sp>
      <p:sp>
        <p:nvSpPr>
          <p:cNvPr id="14" name="TextBox 13"/>
          <p:cNvSpPr txBox="1"/>
          <p:nvPr/>
        </p:nvSpPr>
        <p:spPr>
          <a:xfrm>
            <a:off x="76200" y="457104"/>
            <a:ext cx="2748612" cy="823302"/>
          </a:xfrm>
          <a:prstGeom prst="rect">
            <a:avLst/>
          </a:prstGeom>
          <a:noFill/>
        </p:spPr>
        <p:txBody>
          <a:bodyPr wrap="square" rtlCol="0">
            <a:spAutoFit/>
          </a:bodyPr>
          <a:lstStyle/>
          <a:p>
            <a:pPr algn="ctr"/>
            <a:r>
              <a:rPr lang="en-US" sz="1000" b="1" dirty="0" smtClean="0"/>
              <a:t>GOAL</a:t>
            </a:r>
          </a:p>
          <a:p>
            <a:pPr marL="171450" indent="-171450">
              <a:buFont typeface="Arial" panose="020B0604020202020204" pitchFamily="34" charset="0"/>
              <a:buChar char="•"/>
            </a:pPr>
            <a:r>
              <a:rPr lang="en-US" sz="900" dirty="0" smtClean="0"/>
              <a:t>A mental healthcare center wanted to generate brand awareness to recruit social workers and psychologists.</a:t>
            </a:r>
            <a:endParaRPr lang="en-US" sz="900" b="1" dirty="0"/>
          </a:p>
          <a:p>
            <a:endParaRPr lang="en-US" sz="1050" b="1" dirty="0">
              <a:solidFill>
                <a:schemeClr val="bg1"/>
              </a:solidFill>
            </a:endParaRPr>
          </a:p>
        </p:txBody>
      </p:sp>
      <p:sp>
        <p:nvSpPr>
          <p:cNvPr id="15" name="TextBox 14"/>
          <p:cNvSpPr txBox="1"/>
          <p:nvPr/>
        </p:nvSpPr>
        <p:spPr>
          <a:xfrm>
            <a:off x="514148" y="1701986"/>
            <a:ext cx="4134052" cy="3647152"/>
          </a:xfrm>
          <a:prstGeom prst="rect">
            <a:avLst/>
          </a:prstGeom>
          <a:noFill/>
        </p:spPr>
        <p:txBody>
          <a:bodyPr wrap="square" rtlCol="0">
            <a:spAutoFit/>
          </a:bodyPr>
          <a:lstStyle/>
          <a:p>
            <a:r>
              <a:rPr lang="en-US" sz="1100" b="1" dirty="0" smtClean="0"/>
              <a:t>GOAL &amp; APPROACH</a:t>
            </a:r>
            <a:endParaRPr lang="en-US" sz="1100" b="1" dirty="0"/>
          </a:p>
          <a:p>
            <a:endParaRPr lang="en-US" sz="1000" dirty="0" smtClean="0"/>
          </a:p>
          <a:p>
            <a:r>
              <a:rPr lang="en-US" sz="1000" dirty="0"/>
              <a:t>A </a:t>
            </a:r>
            <a:r>
              <a:rPr lang="en-US" sz="1000" dirty="0" smtClean="0"/>
              <a:t>mental healthcare center partnered </a:t>
            </a:r>
            <a:r>
              <a:rPr lang="en-US" sz="1000" dirty="0"/>
              <a:t>with Amplified </a:t>
            </a:r>
            <a:r>
              <a:rPr lang="en-US" sz="1000" dirty="0" smtClean="0"/>
              <a:t>Digital, and had a successful direct to consumer campaign</a:t>
            </a:r>
            <a:r>
              <a:rPr lang="en-US" sz="1000" dirty="0"/>
              <a:t> </a:t>
            </a:r>
            <a:r>
              <a:rPr lang="en-US" sz="1000" dirty="0" smtClean="0"/>
              <a:t>by targeting individuals who were in-market for mental health care services.  The client wanted to adjust their focus to business-to-business recruitment of social workers and psychologists.</a:t>
            </a:r>
            <a:br>
              <a:rPr lang="en-US" sz="1000" dirty="0" smtClean="0"/>
            </a:br>
            <a:endParaRPr lang="en-US" sz="1000" dirty="0" smtClean="0"/>
          </a:p>
          <a:p>
            <a:r>
              <a:rPr lang="en-US" sz="1000" dirty="0"/>
              <a:t>Once the client understood their goals, Amplified Digital researched and pulled data as to which tactics would be most effective in reaching their target audience</a:t>
            </a:r>
            <a:r>
              <a:rPr lang="en-US" sz="1000" dirty="0" smtClean="0"/>
              <a:t>.</a:t>
            </a:r>
          </a:p>
          <a:p>
            <a:endParaRPr lang="en-US" sz="1000" dirty="0" smtClean="0"/>
          </a:p>
          <a:p>
            <a:r>
              <a:rPr lang="en-US" sz="1000" dirty="0" smtClean="0"/>
              <a:t>After the client switched the audience targeting, Amplified Digital saw that the business-to-business </a:t>
            </a:r>
            <a:r>
              <a:rPr lang="en-US" sz="1000" dirty="0"/>
              <a:t>audience size is quite small for the budget, which could potentially lead to a higher-than-optimal frequency of ad serving. </a:t>
            </a:r>
            <a:r>
              <a:rPr lang="en-US" sz="1000" dirty="0" smtClean="0"/>
              <a:t> In </a:t>
            </a:r>
            <a:r>
              <a:rPr lang="en-US" sz="1000" dirty="0"/>
              <a:t>order to prevent this, </a:t>
            </a:r>
            <a:r>
              <a:rPr lang="en-US" sz="1000" b="1" dirty="0" smtClean="0"/>
              <a:t>Amplified Digital recommended </a:t>
            </a:r>
            <a:r>
              <a:rPr lang="en-US" sz="1000" b="1" dirty="0"/>
              <a:t>putting half of the </a:t>
            </a:r>
            <a:r>
              <a:rPr lang="en-US" sz="1000" b="1" dirty="0" smtClean="0"/>
              <a:t>Targeted Facebook </a:t>
            </a:r>
            <a:r>
              <a:rPr lang="en-US" sz="1000" b="1" dirty="0"/>
              <a:t>budget </a:t>
            </a:r>
            <a:r>
              <a:rPr lang="en-US" sz="1000" b="1" dirty="0" smtClean="0"/>
              <a:t>towards </a:t>
            </a:r>
            <a:r>
              <a:rPr lang="en-US" sz="1000" b="1" dirty="0"/>
              <a:t>a </a:t>
            </a:r>
            <a:r>
              <a:rPr lang="en-US" sz="1000" b="1" dirty="0" smtClean="0"/>
              <a:t>Facebook Remarketing </a:t>
            </a:r>
            <a:r>
              <a:rPr lang="en-US" sz="1000" b="1" dirty="0"/>
              <a:t>campaign.</a:t>
            </a:r>
            <a:endParaRPr lang="en-US" sz="1000" dirty="0"/>
          </a:p>
          <a:p>
            <a:r>
              <a:rPr lang="en-US" sz="1000" dirty="0" smtClean="0"/>
              <a:t>Applying this tactic allowed Amplified Digital to analyze the pixels placed on the client’s website to build an audience who were in-market and actively interested in the healthcare center’s business.  </a:t>
            </a:r>
          </a:p>
          <a:p>
            <a:endParaRPr lang="en-US" sz="1000" b="1" dirty="0"/>
          </a:p>
        </p:txBody>
      </p:sp>
      <p:sp>
        <p:nvSpPr>
          <p:cNvPr id="16" name="TextBox 15"/>
          <p:cNvSpPr txBox="1"/>
          <p:nvPr/>
        </p:nvSpPr>
        <p:spPr>
          <a:xfrm>
            <a:off x="4876800" y="1701986"/>
            <a:ext cx="4038600" cy="2577629"/>
          </a:xfrm>
          <a:prstGeom prst="rect">
            <a:avLst/>
          </a:prstGeom>
          <a:noFill/>
        </p:spPr>
        <p:txBody>
          <a:bodyPr wrap="square" rtlCol="0">
            <a:spAutoFit/>
          </a:bodyPr>
          <a:lstStyle/>
          <a:p>
            <a:r>
              <a:rPr lang="en-US" sz="1100" b="1" dirty="0" smtClean="0"/>
              <a:t>RESULTS</a:t>
            </a:r>
            <a:endParaRPr lang="en-US" sz="1100" b="1" dirty="0"/>
          </a:p>
          <a:p>
            <a:endParaRPr lang="en-US" sz="1000" dirty="0" smtClean="0"/>
          </a:p>
          <a:p>
            <a:r>
              <a:rPr lang="en-US" sz="1000" dirty="0" smtClean="0"/>
              <a:t>The Amplified Digital team </a:t>
            </a:r>
            <a:r>
              <a:rPr lang="en-US" sz="1000" dirty="0"/>
              <a:t>created </a:t>
            </a:r>
            <a:r>
              <a:rPr lang="en-US" sz="1000" dirty="0" smtClean="0"/>
              <a:t>an updated business-to-business strategy </a:t>
            </a:r>
            <a:r>
              <a:rPr lang="en-US" sz="1000" dirty="0"/>
              <a:t>for the healthcare </a:t>
            </a:r>
            <a:r>
              <a:rPr lang="en-US" sz="1000" dirty="0" smtClean="0"/>
              <a:t>center that </a:t>
            </a:r>
            <a:r>
              <a:rPr lang="en-US" sz="1000" dirty="0"/>
              <a:t>would ensure </a:t>
            </a:r>
            <a:r>
              <a:rPr lang="en-US" sz="1000" dirty="0" smtClean="0"/>
              <a:t>continued results.  Consumer </a:t>
            </a:r>
            <a:r>
              <a:rPr lang="en-US" sz="1000" dirty="0"/>
              <a:t>behavior changes quickly, and Amplified Digital quickly adapted to these changes by tracking consumer </a:t>
            </a:r>
            <a:r>
              <a:rPr lang="en-US" sz="1000" dirty="0" smtClean="0"/>
              <a:t>data. </a:t>
            </a:r>
            <a:endParaRPr lang="en-US" sz="1000" dirty="0"/>
          </a:p>
          <a:p>
            <a:endParaRPr lang="en-US" sz="1000" dirty="0" smtClean="0"/>
          </a:p>
          <a:p>
            <a:r>
              <a:rPr lang="en-US" sz="1000" dirty="0" smtClean="0"/>
              <a:t>By </a:t>
            </a:r>
            <a:r>
              <a:rPr lang="en-US" sz="1000" dirty="0"/>
              <a:t>incorporating Facebook Remarketing with Targeting Facebook, Amplified Digital noticed benefits immediately by the increase in impressions and conversions</a:t>
            </a:r>
            <a:r>
              <a:rPr lang="en-US" sz="1000" dirty="0" smtClean="0"/>
              <a:t>.  Facebook Remarketing generated </a:t>
            </a:r>
            <a:r>
              <a:rPr lang="en-US" sz="1000" dirty="0"/>
              <a:t>359 clicks on 40,454 impressions with a 1.7% </a:t>
            </a:r>
            <a:r>
              <a:rPr lang="en-US" sz="1000" dirty="0" smtClean="0"/>
              <a:t>click through rate, which was </a:t>
            </a:r>
            <a:r>
              <a:rPr lang="en-US" sz="1000" dirty="0"/>
              <a:t>over </a:t>
            </a:r>
            <a:r>
              <a:rPr lang="en-US" sz="1000" dirty="0" smtClean="0"/>
              <a:t>104% </a:t>
            </a:r>
            <a:r>
              <a:rPr lang="en-US" sz="1000" dirty="0"/>
              <a:t>greater than </a:t>
            </a:r>
            <a:r>
              <a:rPr lang="en-US" sz="1000" dirty="0" smtClean="0"/>
              <a:t>healthcare industry benchmark of 0.83%</a:t>
            </a:r>
            <a:r>
              <a:rPr lang="en-US" sz="1000" baseline="30000" dirty="0" smtClean="0"/>
              <a:t>1</a:t>
            </a:r>
            <a:r>
              <a:rPr lang="en-US" sz="1000" dirty="0" smtClean="0"/>
              <a:t>. </a:t>
            </a:r>
            <a:endParaRPr lang="en-US" sz="1000" dirty="0"/>
          </a:p>
          <a:p>
            <a:endParaRPr lang="en-US" sz="1000" dirty="0"/>
          </a:p>
          <a:p>
            <a:r>
              <a:rPr lang="en-US" sz="1050" i="1" dirty="0" smtClean="0"/>
              <a:t>.</a:t>
            </a:r>
            <a:endParaRPr lang="en-US" sz="1050" dirty="0"/>
          </a:p>
        </p:txBody>
      </p:sp>
      <p:sp>
        <p:nvSpPr>
          <p:cNvPr id="10" name="TextBox 9"/>
          <p:cNvSpPr txBox="1"/>
          <p:nvPr/>
        </p:nvSpPr>
        <p:spPr>
          <a:xfrm>
            <a:off x="-5598" y="164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MENTAL HEALTH CENTER</a:t>
            </a:r>
          </a:p>
        </p:txBody>
      </p:sp>
      <p:cxnSp>
        <p:nvCxnSpPr>
          <p:cNvPr id="17" name="Straight Connector 16"/>
          <p:cNvCxnSpPr/>
          <p:nvPr/>
        </p:nvCxnSpPr>
        <p:spPr>
          <a:xfrm>
            <a:off x="232694" y="1701986"/>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0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45350" y="2033440"/>
            <a:ext cx="2073003" cy="246221"/>
          </a:xfrm>
          <a:prstGeom prst="rect">
            <a:avLst/>
          </a:prstGeom>
        </p:spPr>
        <p:txBody>
          <a:bodyPr wrap="none">
            <a:spAutoFit/>
          </a:bodyPr>
          <a:lstStyle/>
          <a:p>
            <a:r>
              <a:rPr lang="en-US" sz="1000" dirty="0" smtClean="0">
                <a:solidFill>
                  <a:schemeClr val="bg1"/>
                </a:solidFill>
              </a:rPr>
              <a:t>Facebook Click-Through-Rate:</a:t>
            </a:r>
            <a:endParaRPr lang="en-US" sz="1000" dirty="0">
              <a:solidFill>
                <a:schemeClr val="bg1"/>
              </a:solidFill>
            </a:endParaRPr>
          </a:p>
        </p:txBody>
      </p:sp>
      <p:sp>
        <p:nvSpPr>
          <p:cNvPr id="2" name="Slide Number Placeholder 1"/>
          <p:cNvSpPr>
            <a:spLocks noGrp="1"/>
          </p:cNvSpPr>
          <p:nvPr>
            <p:ph type="sldNum" sz="quarter" idx="12"/>
          </p:nvPr>
        </p:nvSpPr>
        <p:spPr/>
        <p:txBody>
          <a:bodyPr/>
          <a:lstStyle/>
          <a:p>
            <a:fld id="{DCCE9A52-EE2C-4D3F-93AB-6FF6A51587D2}" type="slidenum">
              <a:rPr lang="en-US" smtClean="0"/>
              <a:pPr/>
              <a:t>16</a:t>
            </a:fld>
            <a:endParaRPr lang="en-US"/>
          </a:p>
        </p:txBody>
      </p:sp>
      <p:sp>
        <p:nvSpPr>
          <p:cNvPr id="11" name="Rectangle 10"/>
          <p:cNvSpPr/>
          <p:nvPr/>
        </p:nvSpPr>
        <p:spPr>
          <a:xfrm rot="5400000">
            <a:off x="-1165024" y="3354796"/>
            <a:ext cx="2831934" cy="702756"/>
          </a:xfrm>
          <a:prstGeom prst="rect">
            <a:avLst/>
          </a:prstGeom>
        </p:spPr>
        <p:txBody>
          <a:bodyPr wrap="square">
            <a:spAutoFit/>
          </a:bodyPr>
          <a:lstStyle/>
          <a:p>
            <a:r>
              <a:rPr lang="en-US" sz="700" dirty="0" smtClean="0">
                <a:solidFill>
                  <a:schemeClr val="tx2"/>
                </a:solidFill>
              </a:rPr>
              <a:t>Sources</a:t>
            </a:r>
            <a:r>
              <a:rPr lang="en-US" sz="700" b="1" dirty="0" smtClean="0">
                <a:solidFill>
                  <a:schemeClr val="tx2"/>
                </a:solidFill>
              </a:rPr>
              <a:t>:</a:t>
            </a:r>
          </a:p>
          <a:p>
            <a:r>
              <a:rPr lang="en-US" sz="700" baseline="30000" dirty="0" smtClean="0">
                <a:solidFill>
                  <a:schemeClr val="tx2"/>
                </a:solidFill>
              </a:rPr>
              <a:t>1</a:t>
            </a:r>
            <a:r>
              <a:rPr lang="en-US" sz="700" dirty="0" smtClean="0">
                <a:solidFill>
                  <a:schemeClr val="tx2"/>
                </a:solidFill>
              </a:rPr>
              <a:t>Wordstream, Want More Brand Searches on Google?, December 2019</a:t>
            </a:r>
          </a:p>
          <a:p>
            <a:r>
              <a:rPr lang="en-US" sz="700" baseline="30000" dirty="0" smtClean="0">
                <a:solidFill>
                  <a:schemeClr val="tx2"/>
                </a:solidFill>
              </a:rPr>
              <a:t>2</a:t>
            </a:r>
            <a:r>
              <a:rPr lang="en-US" sz="700" dirty="0" smtClean="0">
                <a:solidFill>
                  <a:schemeClr val="tx2"/>
                </a:solidFill>
              </a:rPr>
              <a:t>Wordstream: Google Ads Benchmarks, December 2019</a:t>
            </a:r>
            <a:endParaRPr lang="en-US" sz="700" dirty="0">
              <a:solidFill>
                <a:schemeClr val="tx2"/>
              </a:solidFill>
            </a:endParaRPr>
          </a:p>
          <a:p>
            <a:endParaRPr lang="en-US" sz="700" dirty="0">
              <a:solidFill>
                <a:schemeClr val="accent4"/>
              </a:solidFill>
            </a:endParaRPr>
          </a:p>
          <a:p>
            <a:endParaRPr lang="en-US" sz="700" baseline="30000" dirty="0"/>
          </a:p>
        </p:txBody>
      </p:sp>
      <p:sp>
        <p:nvSpPr>
          <p:cNvPr id="23" name="TextBox 22"/>
          <p:cNvSpPr txBox="1"/>
          <p:nvPr/>
        </p:nvSpPr>
        <p:spPr>
          <a:xfrm>
            <a:off x="673248" y="1772219"/>
            <a:ext cx="3876410" cy="3339376"/>
          </a:xfrm>
          <a:prstGeom prst="rect">
            <a:avLst/>
          </a:prstGeom>
          <a:noFill/>
        </p:spPr>
        <p:txBody>
          <a:bodyPr wrap="square" rtlCol="0">
            <a:spAutoFit/>
          </a:bodyPr>
          <a:lstStyle/>
          <a:p>
            <a:r>
              <a:rPr lang="en-US" sz="1100" b="1" dirty="0" smtClean="0"/>
              <a:t>GOAL &amp; APPROACH</a:t>
            </a:r>
            <a:endParaRPr lang="en-US" sz="1100" b="1" dirty="0"/>
          </a:p>
          <a:p>
            <a:endParaRPr lang="en-US" sz="1000" dirty="0"/>
          </a:p>
          <a:p>
            <a:r>
              <a:rPr lang="en-US" sz="950" dirty="0" smtClean="0"/>
              <a:t>A motorcycle manufacturer wanted </a:t>
            </a:r>
            <a:r>
              <a:rPr lang="en-US" sz="950" dirty="0"/>
              <a:t>to </a:t>
            </a:r>
            <a:r>
              <a:rPr lang="en-US" sz="950" dirty="0" smtClean="0"/>
              <a:t>promote their exhaust systems to bike enthusiasts.  They wanted to launch a nation-wide campaign focusing on their brand awareness and sales on their ecommerce website.  Amplified Digital launched a multi-tactic campaign, utilizing PPC to perform the sales, and Targeted Display with Dynamic Remarketing to create the branding.</a:t>
            </a:r>
          </a:p>
          <a:p>
            <a:endParaRPr lang="en-US" sz="950" dirty="0" smtClean="0"/>
          </a:p>
          <a:p>
            <a:r>
              <a:rPr lang="en-US" sz="950" dirty="0" smtClean="0"/>
              <a:t>PPC was launched with a focus on Google Tag Manager containers on their website, which broke up the conversions and counted the macro conversions such as orders placed, and used this data to show how many product orders came from PPC.  Additionally, research indicates that Targeted Display ads tend to increase the number of searches on Google Ads by an average of 31%</a:t>
            </a:r>
            <a:r>
              <a:rPr lang="en-US" sz="950" baseline="30000" dirty="0" smtClean="0"/>
              <a:t>1</a:t>
            </a:r>
            <a:r>
              <a:rPr lang="en-US" sz="950" dirty="0" smtClean="0"/>
              <a:t>.  </a:t>
            </a:r>
            <a:r>
              <a:rPr lang="en-US" sz="950" dirty="0"/>
              <a:t>A</a:t>
            </a:r>
            <a:r>
              <a:rPr lang="en-US" sz="950" dirty="0" smtClean="0"/>
              <a:t> Dynamic Remarketing campaign was launched in addition to help expand the initial investment of the branding and PPC campaign.  Dynamic Remarketing allowed the client to recapture the right target audience and remind them of a product they were once researching. </a:t>
            </a:r>
            <a:endParaRPr lang="en-US" sz="950" dirty="0"/>
          </a:p>
        </p:txBody>
      </p:sp>
      <p:sp>
        <p:nvSpPr>
          <p:cNvPr id="25" name="TextBox 24"/>
          <p:cNvSpPr txBox="1"/>
          <p:nvPr/>
        </p:nvSpPr>
        <p:spPr>
          <a:xfrm>
            <a:off x="4800600" y="1701731"/>
            <a:ext cx="4038775" cy="3493264"/>
          </a:xfrm>
          <a:prstGeom prst="rect">
            <a:avLst/>
          </a:prstGeom>
          <a:noFill/>
        </p:spPr>
        <p:txBody>
          <a:bodyPr wrap="square" rtlCol="0">
            <a:spAutoFit/>
          </a:bodyPr>
          <a:lstStyle/>
          <a:p>
            <a:r>
              <a:rPr lang="en-US" sz="1100" b="1" dirty="0" smtClean="0"/>
              <a:t>RESULTS</a:t>
            </a:r>
            <a:endParaRPr lang="en-US" sz="1100" b="1" dirty="0"/>
          </a:p>
          <a:p>
            <a:endParaRPr lang="en-US" sz="1000" dirty="0"/>
          </a:p>
          <a:p>
            <a:r>
              <a:rPr lang="en-US" sz="1000" dirty="0" smtClean="0"/>
              <a:t>With a consistent budget during the course of the campaign, the client saw solid results over the course of four months. The PPC campaign has increased it’s click-thru-rate every month since starting in December 2019, maxing out with a 5.01% CTR, but every other month has been between 4.79% - 4.93% – over 75% greater than ecommerce industry benchmark of 2.69%</a:t>
            </a:r>
            <a:r>
              <a:rPr lang="en-US" sz="1000" baseline="30000" dirty="0"/>
              <a:t>2</a:t>
            </a:r>
            <a:r>
              <a:rPr lang="en-US" sz="1000" dirty="0" smtClean="0"/>
              <a:t> CTR. </a:t>
            </a:r>
          </a:p>
          <a:p>
            <a:endParaRPr lang="en-US" sz="1000" dirty="0"/>
          </a:p>
          <a:p>
            <a:r>
              <a:rPr lang="en-US" sz="1000" dirty="0" smtClean="0"/>
              <a:t>The client continued to utilize Amplified Digital because of the consistent reviewing the cost percentage of sales internally to ensure that we were converting their target audience in the best way.  Creating a catalog of products showed us what products previous </a:t>
            </a:r>
            <a:r>
              <a:rPr lang="en-US" sz="1000" dirty="0"/>
              <a:t>website </a:t>
            </a:r>
            <a:r>
              <a:rPr lang="en-US" sz="1000" dirty="0" smtClean="0"/>
              <a:t>visitors have viewed, which allowed Amplified Digital to know which products to serve, and in the end formed a successful ecommerce campaign. </a:t>
            </a:r>
          </a:p>
          <a:p>
            <a:endParaRPr lang="en-US" sz="1000" dirty="0"/>
          </a:p>
          <a:p>
            <a:r>
              <a:rPr lang="en-US" sz="1000" dirty="0" smtClean="0"/>
              <a:t>Overall, the client saw an increase in traffic to their website, which impacted the numbers of orders placed, as well as growth in brand awareness. </a:t>
            </a:r>
            <a:endParaRPr lang="en-US" sz="1000" dirty="0"/>
          </a:p>
          <a:p>
            <a:endParaRPr lang="en-US" sz="1000" dirty="0" smtClean="0">
              <a:solidFill>
                <a:schemeClr val="tx2"/>
              </a:solidFill>
            </a:endParaRPr>
          </a:p>
        </p:txBody>
      </p:sp>
      <p:grpSp>
        <p:nvGrpSpPr>
          <p:cNvPr id="3" name="Group 2"/>
          <p:cNvGrpSpPr/>
          <p:nvPr/>
        </p:nvGrpSpPr>
        <p:grpSpPr>
          <a:xfrm>
            <a:off x="156622" y="531902"/>
            <a:ext cx="8830755" cy="1107996"/>
            <a:chOff x="330351" y="564141"/>
            <a:chExt cx="8830755" cy="1107996"/>
          </a:xfrm>
        </p:grpSpPr>
        <p:sp>
          <p:nvSpPr>
            <p:cNvPr id="20" name="TextBox 19"/>
            <p:cNvSpPr txBox="1"/>
            <p:nvPr/>
          </p:nvSpPr>
          <p:spPr>
            <a:xfrm>
              <a:off x="330351" y="568761"/>
              <a:ext cx="2516323" cy="938719"/>
            </a:xfrm>
            <a:prstGeom prst="rect">
              <a:avLst/>
            </a:prstGeom>
            <a:noFill/>
          </p:spPr>
          <p:txBody>
            <a:bodyPr wrap="square" rtlCol="0">
              <a:spAutoFit/>
            </a:bodyPr>
            <a:lstStyle/>
            <a:p>
              <a:pPr algn="ctr"/>
              <a:r>
                <a:rPr lang="en-US" sz="1000" b="1" dirty="0" smtClean="0"/>
                <a:t>GOAL</a:t>
              </a:r>
            </a:p>
            <a:p>
              <a:pPr marL="171450" indent="-171450">
                <a:buFont typeface="Arial" panose="020B0604020202020204" pitchFamily="34" charset="0"/>
                <a:buChar char="•"/>
              </a:pPr>
              <a:r>
                <a:rPr lang="en-US" sz="900" dirty="0" smtClean="0"/>
                <a:t>A motorcycle manufacturer was looking to increase user ecommerce transactions of their motorcycle exhaust systems by driving traffic to their website. </a:t>
              </a:r>
            </a:p>
          </p:txBody>
        </p:sp>
        <p:sp>
          <p:nvSpPr>
            <p:cNvPr id="21" name="TextBox 20"/>
            <p:cNvSpPr txBox="1"/>
            <p:nvPr/>
          </p:nvSpPr>
          <p:spPr>
            <a:xfrm>
              <a:off x="2770903" y="564141"/>
              <a:ext cx="3127154" cy="1107996"/>
            </a:xfrm>
            <a:prstGeom prst="rect">
              <a:avLst/>
            </a:prstGeom>
            <a:noFill/>
          </p:spPr>
          <p:txBody>
            <a:bodyPr wrap="square" rtlCol="0">
              <a:spAutoFit/>
            </a:bodyPr>
            <a:lstStyle/>
            <a:p>
              <a:pPr algn="ctr"/>
              <a:r>
                <a:rPr lang="en-US" sz="1000" b="1" dirty="0" smtClean="0"/>
                <a:t>APPROACH</a:t>
              </a:r>
            </a:p>
            <a:p>
              <a:pPr marL="171450" indent="-171450">
                <a:buFont typeface="Arial" panose="020B0604020202020204" pitchFamily="34" charset="0"/>
                <a:buChar char="•"/>
              </a:pPr>
              <a:r>
                <a:rPr lang="en-US" sz="800" dirty="0" smtClean="0"/>
                <a:t>Created a PPC campaign to capture bottom of the funnel users, utilizing ad groups relevant to motorcycle owners looking to upgrade their bikes and make a purchase.</a:t>
              </a:r>
            </a:p>
            <a:p>
              <a:pPr marL="171450" indent="-171450">
                <a:buFont typeface="Arial" panose="020B0604020202020204" pitchFamily="34" charset="0"/>
                <a:buChar char="•"/>
              </a:pPr>
              <a:r>
                <a:rPr lang="en-US" sz="800" dirty="0" smtClean="0"/>
                <a:t>Developed a Targeted Display + Dynamic Remarketing campaign to extend their reach for those who have shown interest in their products.</a:t>
              </a:r>
            </a:p>
          </p:txBody>
        </p:sp>
        <p:sp>
          <p:nvSpPr>
            <p:cNvPr id="13" name="TextBox 12"/>
            <p:cNvSpPr txBox="1"/>
            <p:nvPr/>
          </p:nvSpPr>
          <p:spPr>
            <a:xfrm>
              <a:off x="5823857" y="565277"/>
              <a:ext cx="3337249" cy="800219"/>
            </a:xfrm>
            <a:prstGeom prst="rect">
              <a:avLst/>
            </a:prstGeom>
            <a:noFill/>
          </p:spPr>
          <p:txBody>
            <a:bodyPr wrap="square" rtlCol="0">
              <a:spAutoFit/>
            </a:bodyPr>
            <a:lstStyle/>
            <a:p>
              <a:pPr algn="ctr"/>
              <a:r>
                <a:rPr lang="en-US" sz="1000" b="1" dirty="0" smtClean="0"/>
                <a:t>RESULTS</a:t>
              </a:r>
            </a:p>
            <a:p>
              <a:pPr marL="171450" indent="-171450">
                <a:buFont typeface="Arial" panose="020B0604020202020204" pitchFamily="34" charset="0"/>
                <a:buChar char="•"/>
              </a:pPr>
              <a:r>
                <a:rPr lang="en-US" sz="900" dirty="0" smtClean="0"/>
                <a:t>In </a:t>
              </a:r>
              <a:r>
                <a:rPr lang="en-US" sz="900" dirty="0"/>
                <a:t>4</a:t>
              </a:r>
              <a:r>
                <a:rPr lang="en-US" sz="900" dirty="0" smtClean="0"/>
                <a:t> months, the campaign yielded 8,160 clicks from PPC</a:t>
              </a:r>
            </a:p>
            <a:p>
              <a:pPr marL="171450" indent="-171450">
                <a:buFont typeface="Arial" panose="020B0604020202020204" pitchFamily="34" charset="0"/>
                <a:buChar char="•"/>
              </a:pPr>
              <a:r>
                <a:rPr lang="en-US" sz="900" dirty="0" smtClean="0"/>
                <a:t>705,685 impressions were also received from the Dynamic Remarketing campaign.</a:t>
              </a:r>
              <a:endParaRPr lang="en-US" sz="900" dirty="0"/>
            </a:p>
          </p:txBody>
        </p:sp>
      </p:grpSp>
      <p:sp>
        <p:nvSpPr>
          <p:cNvPr id="4" name="Rectangle 3"/>
          <p:cNvSpPr/>
          <p:nvPr/>
        </p:nvSpPr>
        <p:spPr>
          <a:xfrm>
            <a:off x="2209800" y="2148718"/>
            <a:ext cx="4572000" cy="369332"/>
          </a:xfrm>
          <a:prstGeom prst="rect">
            <a:avLst/>
          </a:prstGeom>
        </p:spPr>
        <p:txBody>
          <a:bodyPr>
            <a:spAutoFit/>
          </a:bodyPr>
          <a:lstStyle/>
          <a:p>
            <a:endParaRPr lang="en-US" dirty="0"/>
          </a:p>
        </p:txBody>
      </p:sp>
      <p:sp>
        <p:nvSpPr>
          <p:cNvPr id="14" name="TextBox 13"/>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MOTORCYCLE MANUFACTURE</a:t>
            </a:r>
          </a:p>
        </p:txBody>
      </p:sp>
      <p:cxnSp>
        <p:nvCxnSpPr>
          <p:cNvPr id="15" name="Straight Connector 14"/>
          <p:cNvCxnSpPr/>
          <p:nvPr/>
        </p:nvCxnSpPr>
        <p:spPr>
          <a:xfrm>
            <a:off x="208304" y="1701731"/>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25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905024" y="1845834"/>
            <a:ext cx="4010375" cy="3347070"/>
          </a:xfrm>
          <a:prstGeom prst="rect">
            <a:avLst/>
          </a:prstGeom>
          <a:noFill/>
        </p:spPr>
        <p:txBody>
          <a:bodyPr wrap="square" rtlCol="0">
            <a:spAutoFit/>
          </a:bodyPr>
          <a:lstStyle/>
          <a:p>
            <a:r>
              <a:rPr lang="en-US" sz="1100" b="1" dirty="0" smtClean="0"/>
              <a:t>RESULTS</a:t>
            </a:r>
            <a:endParaRPr lang="en-US" sz="1100" b="1" dirty="0"/>
          </a:p>
          <a:p>
            <a:endParaRPr lang="en-US" sz="1000" dirty="0" smtClean="0">
              <a:solidFill>
                <a:schemeClr val="tx2"/>
              </a:solidFill>
            </a:endParaRPr>
          </a:p>
          <a:p>
            <a:r>
              <a:rPr lang="en-US" sz="950" dirty="0"/>
              <a:t>Over the course of </a:t>
            </a:r>
            <a:r>
              <a:rPr lang="en-US" sz="950" dirty="0" smtClean="0"/>
              <a:t>the first 3 months, </a:t>
            </a:r>
            <a:r>
              <a:rPr lang="en-US" sz="950" dirty="0"/>
              <a:t>the PPC campaign yielded an </a:t>
            </a:r>
            <a:r>
              <a:rPr lang="en-US" sz="950" dirty="0" smtClean="0"/>
              <a:t>2.12% click-through-rate </a:t>
            </a:r>
            <a:r>
              <a:rPr lang="en-US" sz="950" dirty="0"/>
              <a:t>and </a:t>
            </a:r>
            <a:r>
              <a:rPr lang="en-US" sz="950" dirty="0" smtClean="0"/>
              <a:t>0.23% </a:t>
            </a:r>
            <a:r>
              <a:rPr lang="en-US" sz="950" dirty="0"/>
              <a:t>conversion rate which are over </a:t>
            </a:r>
            <a:r>
              <a:rPr lang="en-US" sz="950" dirty="0" smtClean="0"/>
              <a:t>43% </a:t>
            </a:r>
            <a:r>
              <a:rPr lang="en-US" sz="950" dirty="0"/>
              <a:t>and </a:t>
            </a:r>
            <a:r>
              <a:rPr lang="en-US" sz="950" dirty="0" smtClean="0"/>
              <a:t>58% </a:t>
            </a:r>
            <a:r>
              <a:rPr lang="en-US" sz="950" dirty="0"/>
              <a:t>greater than industry benchmarks </a:t>
            </a:r>
            <a:r>
              <a:rPr lang="en-US" sz="950" dirty="0" smtClean="0"/>
              <a:t>respectively</a:t>
            </a:r>
            <a:r>
              <a:rPr lang="en-US" sz="950" baseline="30000" dirty="0"/>
              <a:t>1</a:t>
            </a:r>
            <a:r>
              <a:rPr lang="en-US" sz="950" dirty="0" smtClean="0"/>
              <a:t>. From Website Remarketing, </a:t>
            </a:r>
            <a:r>
              <a:rPr lang="en-US" sz="950" dirty="0"/>
              <a:t>the client saw an increase in </a:t>
            </a:r>
            <a:r>
              <a:rPr lang="en-US" sz="950" dirty="0" smtClean="0"/>
              <a:t>impressions and clicks.  This allowed </a:t>
            </a:r>
            <a:r>
              <a:rPr lang="en-US" sz="950" dirty="0"/>
              <a:t>the client to recapture the right target audience and remind them of a product they were once </a:t>
            </a:r>
            <a:r>
              <a:rPr lang="en-US" sz="950" dirty="0" smtClean="0"/>
              <a:t>researching.</a:t>
            </a:r>
          </a:p>
          <a:p>
            <a:endParaRPr lang="en-US" sz="950" dirty="0" smtClean="0"/>
          </a:p>
          <a:p>
            <a:r>
              <a:rPr lang="en-US" sz="950" dirty="0" smtClean="0"/>
              <a:t>The Amplified Digital team created a year-long strategy for the agriculture manufacturer that would ensure its existing PPC and Targeted Display tactics would continue to see results, while also implementing new tactics for video advertising. The results of the research phase concluded that PPC would be the best approach to drive conversion for the manufacturer, and incorporated display and video to surge product awareness. </a:t>
            </a:r>
          </a:p>
          <a:p>
            <a:endParaRPr lang="en-US" sz="950" dirty="0">
              <a:solidFill>
                <a:srgbClr val="67686A"/>
              </a:solidFill>
            </a:endParaRPr>
          </a:p>
          <a:p>
            <a:r>
              <a:rPr lang="en-US" sz="950" dirty="0" smtClean="0"/>
              <a:t>Overall, the client saw an increase in traffic to their website, which impacted the numbers of orders placed, as well as growth in brand awareness among those in the agriculture industry. </a:t>
            </a:r>
          </a:p>
          <a:p>
            <a:endParaRPr lang="en-US" sz="1000" dirty="0">
              <a:solidFill>
                <a:srgbClr val="67686A"/>
              </a:solidFill>
            </a:endParaRPr>
          </a:p>
        </p:txBody>
      </p:sp>
      <p:sp>
        <p:nvSpPr>
          <p:cNvPr id="2" name="Slide Number Placeholder 1"/>
          <p:cNvSpPr>
            <a:spLocks noGrp="1"/>
          </p:cNvSpPr>
          <p:nvPr>
            <p:ph type="sldNum" sz="quarter" idx="12"/>
          </p:nvPr>
        </p:nvSpPr>
        <p:spPr/>
        <p:txBody>
          <a:bodyPr/>
          <a:lstStyle/>
          <a:p>
            <a:fld id="{DCCE9A52-EE2C-4D3F-93AB-6FF6A51587D2}" type="slidenum">
              <a:rPr lang="en-US" smtClean="0"/>
              <a:pPr/>
              <a:t>17</a:t>
            </a:fld>
            <a:endParaRPr lang="en-US"/>
          </a:p>
        </p:txBody>
      </p:sp>
      <p:sp>
        <p:nvSpPr>
          <p:cNvPr id="11" name="Rectangle 10"/>
          <p:cNvSpPr/>
          <p:nvPr/>
        </p:nvSpPr>
        <p:spPr>
          <a:xfrm rot="5400000">
            <a:off x="-872250" y="3234810"/>
            <a:ext cx="2125903" cy="379591"/>
          </a:xfrm>
          <a:prstGeom prst="rect">
            <a:avLst/>
          </a:prstGeom>
        </p:spPr>
        <p:txBody>
          <a:bodyPr wrap="none">
            <a:spAutoFit/>
          </a:bodyPr>
          <a:lstStyle/>
          <a:p>
            <a:r>
              <a:rPr lang="en-US" sz="700" dirty="0" smtClean="0">
                <a:solidFill>
                  <a:schemeClr val="tx2"/>
                </a:solidFill>
              </a:rPr>
              <a:t>Sources</a:t>
            </a:r>
            <a:r>
              <a:rPr lang="en-US" sz="700" b="1" dirty="0" smtClean="0">
                <a:solidFill>
                  <a:schemeClr val="tx2"/>
                </a:solidFill>
              </a:rPr>
              <a:t>:</a:t>
            </a:r>
          </a:p>
          <a:p>
            <a:r>
              <a:rPr lang="en-US" sz="700" baseline="30000" dirty="0">
                <a:solidFill>
                  <a:schemeClr val="tx2"/>
                </a:solidFill>
              </a:rPr>
              <a:t>1</a:t>
            </a:r>
            <a:r>
              <a:rPr lang="en-US" sz="700" dirty="0" smtClean="0">
                <a:solidFill>
                  <a:schemeClr val="tx2"/>
                </a:solidFill>
              </a:rPr>
              <a:t>Wordstream: Google Ads Benchmarks, 2019</a:t>
            </a:r>
          </a:p>
          <a:p>
            <a:endParaRPr lang="en-US" sz="700" baseline="30000" dirty="0"/>
          </a:p>
        </p:txBody>
      </p:sp>
      <p:sp>
        <p:nvSpPr>
          <p:cNvPr id="20" name="TextBox 19"/>
          <p:cNvSpPr txBox="1"/>
          <p:nvPr/>
        </p:nvSpPr>
        <p:spPr>
          <a:xfrm>
            <a:off x="475488" y="513553"/>
            <a:ext cx="2590800" cy="907941"/>
          </a:xfrm>
          <a:prstGeom prst="rect">
            <a:avLst/>
          </a:prstGeom>
          <a:noFill/>
        </p:spPr>
        <p:txBody>
          <a:bodyPr wrap="square" rtlCol="0">
            <a:spAutoFit/>
          </a:bodyPr>
          <a:lstStyle/>
          <a:p>
            <a:pPr algn="ctr"/>
            <a:r>
              <a:rPr lang="en-US" sz="1200" b="1" dirty="0" smtClean="0">
                <a:solidFill>
                  <a:schemeClr val="bg1"/>
                </a:solidFill>
              </a:rPr>
              <a:t>GOAL</a:t>
            </a:r>
          </a:p>
          <a:p>
            <a:pPr marL="171450" indent="-171450">
              <a:buFont typeface="Arial" panose="020B0604020202020204" pitchFamily="34" charset="0"/>
              <a:buChar char="•"/>
            </a:pPr>
            <a:r>
              <a:rPr lang="en-US" sz="1000" dirty="0">
                <a:solidFill>
                  <a:schemeClr val="bg1"/>
                </a:solidFill>
              </a:rPr>
              <a:t>Paid Search, Targeted Social Remarketing, and Reputation Management</a:t>
            </a:r>
            <a:endParaRPr lang="en-US" sz="1100" b="1" dirty="0">
              <a:solidFill>
                <a:schemeClr val="bg1"/>
              </a:solidFill>
            </a:endParaRPr>
          </a:p>
          <a:p>
            <a:endParaRPr lang="en-US" sz="1100" b="1" dirty="0">
              <a:solidFill>
                <a:schemeClr val="bg1"/>
              </a:solidFill>
            </a:endParaRPr>
          </a:p>
        </p:txBody>
      </p:sp>
      <p:sp>
        <p:nvSpPr>
          <p:cNvPr id="21" name="TextBox 20"/>
          <p:cNvSpPr txBox="1"/>
          <p:nvPr/>
        </p:nvSpPr>
        <p:spPr>
          <a:xfrm>
            <a:off x="3291839" y="510109"/>
            <a:ext cx="2590800" cy="738664"/>
          </a:xfrm>
          <a:prstGeom prst="rect">
            <a:avLst/>
          </a:prstGeom>
          <a:noFill/>
        </p:spPr>
        <p:txBody>
          <a:bodyPr wrap="square" rtlCol="0">
            <a:spAutoFit/>
          </a:bodyPr>
          <a:lstStyle/>
          <a:p>
            <a:pPr algn="ctr"/>
            <a:r>
              <a:rPr lang="en-US" sz="1200" b="1" dirty="0" smtClean="0">
                <a:solidFill>
                  <a:schemeClr val="bg1"/>
                </a:solidFill>
              </a:rPr>
              <a:t>APPROACH</a:t>
            </a:r>
          </a:p>
          <a:p>
            <a:pPr marL="171450" indent="-171450">
              <a:buFont typeface="Arial" panose="020B0604020202020204" pitchFamily="34" charset="0"/>
              <a:buChar char="•"/>
            </a:pPr>
            <a:r>
              <a:rPr lang="en-US" sz="1000" dirty="0" smtClean="0">
                <a:solidFill>
                  <a:schemeClr val="bg1"/>
                </a:solidFill>
              </a:rPr>
              <a:t>Paid Search, Targeted Social Remarketing, and Reputation Management</a:t>
            </a:r>
            <a:endParaRPr lang="en-US" sz="1100" b="1" dirty="0">
              <a:solidFill>
                <a:schemeClr val="bg1"/>
              </a:solidFill>
            </a:endParaRPr>
          </a:p>
        </p:txBody>
      </p:sp>
      <p:sp>
        <p:nvSpPr>
          <p:cNvPr id="22" name="TextBox 21"/>
          <p:cNvSpPr txBox="1"/>
          <p:nvPr/>
        </p:nvSpPr>
        <p:spPr>
          <a:xfrm>
            <a:off x="6111238" y="510108"/>
            <a:ext cx="2590800" cy="1061829"/>
          </a:xfrm>
          <a:prstGeom prst="rect">
            <a:avLst/>
          </a:prstGeom>
          <a:noFill/>
        </p:spPr>
        <p:txBody>
          <a:bodyPr wrap="square" rtlCol="0">
            <a:spAutoFit/>
          </a:bodyPr>
          <a:lstStyle/>
          <a:p>
            <a:pPr algn="ctr"/>
            <a:r>
              <a:rPr lang="en-US" sz="1200" b="1" dirty="0" smtClean="0">
                <a:solidFill>
                  <a:schemeClr val="bg1"/>
                </a:solidFill>
              </a:rPr>
              <a:t>RESULTS</a:t>
            </a:r>
          </a:p>
          <a:p>
            <a:pPr marL="171450" indent="-171450">
              <a:buFont typeface="Arial" panose="020B0604020202020204" pitchFamily="34" charset="0"/>
              <a:buChar char="•"/>
            </a:pPr>
            <a:r>
              <a:rPr lang="en-US" sz="1000" dirty="0" smtClean="0">
                <a:solidFill>
                  <a:schemeClr val="bg1"/>
                </a:solidFill>
              </a:rPr>
              <a:t>In 10 months, the campaign generated 156 total conversions. Additionally, the campaigns 3,203 total phone calls. </a:t>
            </a:r>
            <a:endParaRPr lang="en-US" sz="1000" dirty="0" smtClean="0">
              <a:solidFill>
                <a:schemeClr val="accent6"/>
              </a:solidFill>
            </a:endParaRPr>
          </a:p>
          <a:p>
            <a:endParaRPr lang="en-US" sz="1100" b="1" dirty="0">
              <a:solidFill>
                <a:schemeClr val="bg1"/>
              </a:solidFill>
            </a:endParaRPr>
          </a:p>
        </p:txBody>
      </p:sp>
      <p:sp>
        <p:nvSpPr>
          <p:cNvPr id="23" name="TextBox 22"/>
          <p:cNvSpPr txBox="1"/>
          <p:nvPr/>
        </p:nvSpPr>
        <p:spPr>
          <a:xfrm>
            <a:off x="838200" y="1897265"/>
            <a:ext cx="3733800" cy="3054682"/>
          </a:xfrm>
          <a:prstGeom prst="rect">
            <a:avLst/>
          </a:prstGeom>
          <a:noFill/>
        </p:spPr>
        <p:txBody>
          <a:bodyPr wrap="square" rtlCol="0">
            <a:spAutoFit/>
          </a:bodyPr>
          <a:lstStyle/>
          <a:p>
            <a:r>
              <a:rPr lang="en-US" sz="1100" b="1" dirty="0" smtClean="0"/>
              <a:t>GOAL &amp; APPROACH</a:t>
            </a:r>
            <a:endParaRPr lang="en-US" sz="1100" b="1" dirty="0"/>
          </a:p>
          <a:p>
            <a:endParaRPr lang="en-US" sz="1000" dirty="0" smtClean="0"/>
          </a:p>
          <a:p>
            <a:r>
              <a:rPr lang="en-US" sz="950" dirty="0"/>
              <a:t>A </a:t>
            </a:r>
            <a:r>
              <a:rPr lang="en-US" sz="950" dirty="0" smtClean="0"/>
              <a:t>national agricultural machinery manufacturer that </a:t>
            </a:r>
            <a:r>
              <a:rPr lang="en-US" sz="950" dirty="0"/>
              <a:t>has partnered with Amplified Digital for several </a:t>
            </a:r>
            <a:r>
              <a:rPr lang="en-US" sz="950" dirty="0" smtClean="0"/>
              <a:t>years </a:t>
            </a:r>
            <a:r>
              <a:rPr lang="en-US" sz="950" dirty="0"/>
              <a:t>approached the agency with an opportunity to introduce a </a:t>
            </a:r>
            <a:r>
              <a:rPr lang="en-US" sz="950" dirty="0" smtClean="0"/>
              <a:t>national campaign into </a:t>
            </a:r>
            <a:r>
              <a:rPr lang="en-US" sz="950" dirty="0"/>
              <a:t>their strategic media plan. Amplified Digital identified that the ultimate goal of this campaign was to increase </a:t>
            </a:r>
            <a:r>
              <a:rPr lang="en-US" sz="950" dirty="0" smtClean="0"/>
              <a:t>their customer base by </a:t>
            </a:r>
            <a:r>
              <a:rPr lang="en-US" sz="950" dirty="0"/>
              <a:t>generating brand </a:t>
            </a:r>
            <a:r>
              <a:rPr lang="en-US" sz="950" dirty="0" smtClean="0"/>
              <a:t>awareness, and increasing website traffic and phone </a:t>
            </a:r>
            <a:r>
              <a:rPr lang="en-US" sz="950" dirty="0"/>
              <a:t>calls. </a:t>
            </a:r>
            <a:br>
              <a:rPr lang="en-US" sz="950" dirty="0"/>
            </a:br>
            <a:endParaRPr lang="en-US" sz="950" dirty="0"/>
          </a:p>
          <a:p>
            <a:r>
              <a:rPr lang="en-US" sz="950" dirty="0" smtClean="0"/>
              <a:t>Amplified Digital also implemented YouTube TrueView and Connected TV for </a:t>
            </a:r>
            <a:r>
              <a:rPr lang="en-US" sz="950" dirty="0"/>
              <a:t>the </a:t>
            </a:r>
            <a:r>
              <a:rPr lang="en-US" sz="950" dirty="0" smtClean="0"/>
              <a:t>manufacturer to </a:t>
            </a:r>
            <a:r>
              <a:rPr lang="en-US" sz="950" dirty="0"/>
              <a:t>help </a:t>
            </a:r>
            <a:r>
              <a:rPr lang="en-US" sz="950" dirty="0" smtClean="0"/>
              <a:t>expand reach and consistent </a:t>
            </a:r>
            <a:r>
              <a:rPr lang="en-US" sz="950" dirty="0"/>
              <a:t>brand identity across the web. While not included in the original strategy, the Amplified </a:t>
            </a:r>
            <a:r>
              <a:rPr lang="en-US" sz="950" dirty="0" smtClean="0"/>
              <a:t>Digital team </a:t>
            </a:r>
            <a:r>
              <a:rPr lang="en-US" sz="950" dirty="0"/>
              <a:t>uncovered additional goals from the client and implemented </a:t>
            </a:r>
            <a:r>
              <a:rPr lang="en-US" sz="950" dirty="0" smtClean="0"/>
              <a:t>those tactics to display their video advertisement on streaming platforms online, and in return reach </a:t>
            </a:r>
            <a:r>
              <a:rPr lang="en-US" sz="950" dirty="0"/>
              <a:t>more of their target </a:t>
            </a:r>
            <a:r>
              <a:rPr lang="en-US" sz="950" dirty="0" smtClean="0"/>
              <a:t>audience and the </a:t>
            </a:r>
            <a:r>
              <a:rPr lang="en-US" sz="950" dirty="0"/>
              <a:t>client’s expanding national goals. </a:t>
            </a:r>
          </a:p>
          <a:p>
            <a:endParaRPr lang="en-US" sz="1000" b="1" dirty="0"/>
          </a:p>
        </p:txBody>
      </p:sp>
      <p:sp>
        <p:nvSpPr>
          <p:cNvPr id="14" name="TextBox 13"/>
          <p:cNvSpPr txBox="1"/>
          <p:nvPr/>
        </p:nvSpPr>
        <p:spPr>
          <a:xfrm>
            <a:off x="3272339" y="505830"/>
            <a:ext cx="2751722" cy="1077218"/>
          </a:xfrm>
          <a:prstGeom prst="rect">
            <a:avLst/>
          </a:prstGeom>
          <a:noFill/>
        </p:spPr>
        <p:txBody>
          <a:bodyPr wrap="square" rtlCol="0">
            <a:spAutoFit/>
          </a:bodyPr>
          <a:lstStyle/>
          <a:p>
            <a:pPr algn="ctr"/>
            <a:r>
              <a:rPr lang="en-US" sz="1000" b="1" dirty="0" smtClean="0">
                <a:solidFill>
                  <a:schemeClr val="bg1"/>
                </a:solidFill>
              </a:rPr>
              <a:t>APPROACH</a:t>
            </a:r>
          </a:p>
          <a:p>
            <a:pPr marL="171450" indent="-171450">
              <a:buFont typeface="Arial" panose="020B0604020202020204" pitchFamily="34" charset="0"/>
              <a:buChar char="•"/>
            </a:pPr>
            <a:r>
              <a:rPr lang="en-US" sz="900" dirty="0" smtClean="0">
                <a:solidFill>
                  <a:schemeClr val="bg1"/>
                </a:solidFill>
              </a:rPr>
              <a:t>Deploy PPC and Targeted Social Remarketing campaigns to help generate awareness and capture quality leads.</a:t>
            </a:r>
          </a:p>
          <a:p>
            <a:pPr marL="171450" indent="-171450">
              <a:buFont typeface="Arial" panose="020B0604020202020204" pitchFamily="34" charset="0"/>
              <a:buChar char="•"/>
            </a:pPr>
            <a:r>
              <a:rPr lang="en-US" sz="900" dirty="0" smtClean="0">
                <a:solidFill>
                  <a:schemeClr val="bg1"/>
                </a:solidFill>
              </a:rPr>
              <a:t>Implement Reputation Management to ensure a consistent brand identity is portrayed across the web. </a:t>
            </a:r>
            <a:endParaRPr lang="en-US" sz="900" b="1" dirty="0">
              <a:solidFill>
                <a:schemeClr val="bg1"/>
              </a:solidFill>
            </a:endParaRPr>
          </a:p>
        </p:txBody>
      </p:sp>
      <p:sp>
        <p:nvSpPr>
          <p:cNvPr id="15" name="TextBox 14"/>
          <p:cNvSpPr txBox="1"/>
          <p:nvPr/>
        </p:nvSpPr>
        <p:spPr>
          <a:xfrm>
            <a:off x="6357086" y="514351"/>
            <a:ext cx="2752702" cy="1215717"/>
          </a:xfrm>
          <a:prstGeom prst="rect">
            <a:avLst/>
          </a:prstGeom>
          <a:noFill/>
        </p:spPr>
        <p:txBody>
          <a:bodyPr wrap="square" rtlCol="0">
            <a:spAutoFit/>
          </a:bodyPr>
          <a:lstStyle/>
          <a:p>
            <a:pPr algn="ctr"/>
            <a:r>
              <a:rPr lang="en-US" sz="1000" b="1" dirty="0" smtClean="0">
                <a:solidFill>
                  <a:schemeClr val="bg1"/>
                </a:solidFill>
              </a:rPr>
              <a:t>RESULTS</a:t>
            </a:r>
          </a:p>
          <a:p>
            <a:pPr marL="171450" indent="-171450">
              <a:buFont typeface="Arial" panose="020B0604020202020204" pitchFamily="34" charset="0"/>
              <a:buChar char="•"/>
            </a:pPr>
            <a:r>
              <a:rPr lang="en-US" sz="900" dirty="0" smtClean="0">
                <a:solidFill>
                  <a:schemeClr val="bg1"/>
                </a:solidFill>
              </a:rPr>
              <a:t>In 10 months, the campaign generated 156 total conversions. Additionally, the campaigns 3,203 total phone calls. </a:t>
            </a:r>
          </a:p>
          <a:p>
            <a:pPr marL="171450" indent="-171450">
              <a:buFont typeface="Arial" panose="020B0604020202020204" pitchFamily="34" charset="0"/>
              <a:buChar char="•"/>
            </a:pPr>
            <a:r>
              <a:rPr lang="en-US" sz="900" dirty="0" smtClean="0">
                <a:solidFill>
                  <a:schemeClr val="bg1"/>
                </a:solidFill>
              </a:rPr>
              <a:t>Conversions Yielded: 10 Minutes on Site, 3+ Page Views, Clicks to Apply, Email Contact Submits, Get Directions, Provider Searches, Pricing Page Views</a:t>
            </a:r>
            <a:endParaRPr lang="en-US" sz="1100" b="1" dirty="0">
              <a:solidFill>
                <a:schemeClr val="bg1"/>
              </a:solidFill>
            </a:endParaRPr>
          </a:p>
        </p:txBody>
      </p:sp>
      <p:sp>
        <p:nvSpPr>
          <p:cNvPr id="18" name="TextBox 17"/>
          <p:cNvSpPr txBox="1"/>
          <p:nvPr/>
        </p:nvSpPr>
        <p:spPr>
          <a:xfrm>
            <a:off x="190702" y="525752"/>
            <a:ext cx="2748612" cy="1261884"/>
          </a:xfrm>
          <a:prstGeom prst="rect">
            <a:avLst/>
          </a:prstGeom>
          <a:noFill/>
        </p:spPr>
        <p:txBody>
          <a:bodyPr wrap="square" rtlCol="0">
            <a:spAutoFit/>
          </a:bodyPr>
          <a:lstStyle/>
          <a:p>
            <a:pPr algn="ctr"/>
            <a:r>
              <a:rPr lang="en-US" sz="1000" b="1" dirty="0" smtClean="0"/>
              <a:t>GOAL</a:t>
            </a:r>
          </a:p>
          <a:p>
            <a:pPr marL="228594" indent="-228594">
              <a:buFont typeface="Arial" panose="020B0604020202020204" pitchFamily="34" charset="0"/>
              <a:buChar char="•"/>
            </a:pPr>
            <a:r>
              <a:rPr lang="en-US" sz="900" dirty="0"/>
              <a:t>A machinery manufacturer was looking to increase both brand </a:t>
            </a:r>
            <a:r>
              <a:rPr lang="en-US" sz="900" dirty="0" smtClean="0"/>
              <a:t>awareness </a:t>
            </a:r>
            <a:r>
              <a:rPr lang="en-US" sz="900" dirty="0"/>
              <a:t>and </a:t>
            </a:r>
            <a:r>
              <a:rPr lang="en-US" sz="900" dirty="0" smtClean="0"/>
              <a:t>website traffic by implementing a national advertising campaign across the United States and Canada.</a:t>
            </a:r>
          </a:p>
          <a:p>
            <a:pPr marL="228594" indent="-228594">
              <a:buFont typeface="Arial" panose="020B0604020202020204" pitchFamily="34" charset="0"/>
              <a:buChar char="•"/>
            </a:pPr>
            <a:endParaRPr lang="en-US" sz="1050" b="1" dirty="0">
              <a:solidFill>
                <a:schemeClr val="bg1"/>
              </a:solidFill>
            </a:endParaRPr>
          </a:p>
          <a:p>
            <a:endParaRPr lang="en-US" sz="1050" b="1" dirty="0">
              <a:solidFill>
                <a:schemeClr val="bg1"/>
              </a:solidFill>
            </a:endParaRPr>
          </a:p>
        </p:txBody>
      </p:sp>
      <p:sp>
        <p:nvSpPr>
          <p:cNvPr id="24" name="TextBox 23"/>
          <p:cNvSpPr txBox="1"/>
          <p:nvPr/>
        </p:nvSpPr>
        <p:spPr>
          <a:xfrm>
            <a:off x="3272338" y="505830"/>
            <a:ext cx="2957773" cy="1354217"/>
          </a:xfrm>
          <a:prstGeom prst="rect">
            <a:avLst/>
          </a:prstGeom>
          <a:noFill/>
        </p:spPr>
        <p:txBody>
          <a:bodyPr wrap="square" rtlCol="0">
            <a:spAutoFit/>
          </a:bodyPr>
          <a:lstStyle/>
          <a:p>
            <a:pPr algn="ctr"/>
            <a:r>
              <a:rPr lang="en-US" sz="1000" b="1" dirty="0" smtClean="0"/>
              <a:t>APPROACH</a:t>
            </a:r>
          </a:p>
          <a:p>
            <a:pPr marL="228594" indent="-228594">
              <a:buFont typeface="Arial" panose="020B0604020202020204" pitchFamily="34" charset="0"/>
              <a:buChar char="•"/>
            </a:pPr>
            <a:r>
              <a:rPr lang="en-US" sz="900" dirty="0" smtClean="0"/>
              <a:t>Based </a:t>
            </a:r>
            <a:r>
              <a:rPr lang="en-US" sz="900" dirty="0"/>
              <a:t>on the client’s goals, Amplified Digital developed a campaign that had touchpoints throughout all portions of an individual’s consumer journey. </a:t>
            </a:r>
            <a:endParaRPr lang="en-US" sz="900" dirty="0" smtClean="0"/>
          </a:p>
          <a:p>
            <a:pPr marL="228594" indent="-228594">
              <a:buFont typeface="Arial" panose="020B0604020202020204" pitchFamily="34" charset="0"/>
              <a:buChar char="•"/>
            </a:pPr>
            <a:r>
              <a:rPr lang="en-US" sz="900" dirty="0" smtClean="0"/>
              <a:t>Deployed PPC, Audience Targeting, Website Remarketing campaigns </a:t>
            </a:r>
            <a:r>
              <a:rPr lang="en-US" sz="900" dirty="0"/>
              <a:t>to help generate awareness and capture quality leads.</a:t>
            </a:r>
          </a:p>
          <a:p>
            <a:pPr marL="228594" indent="-228594">
              <a:buFont typeface="Arial" panose="020B0604020202020204" pitchFamily="34" charset="0"/>
              <a:buChar char="•"/>
            </a:pPr>
            <a:endParaRPr lang="en-US" sz="900" dirty="0">
              <a:solidFill>
                <a:schemeClr val="bg1"/>
              </a:solidFill>
            </a:endParaRPr>
          </a:p>
        </p:txBody>
      </p:sp>
      <p:sp>
        <p:nvSpPr>
          <p:cNvPr id="26" name="TextBox 25"/>
          <p:cNvSpPr txBox="1"/>
          <p:nvPr/>
        </p:nvSpPr>
        <p:spPr>
          <a:xfrm>
            <a:off x="6357086" y="514351"/>
            <a:ext cx="2752702" cy="938719"/>
          </a:xfrm>
          <a:prstGeom prst="rect">
            <a:avLst/>
          </a:prstGeom>
          <a:noFill/>
        </p:spPr>
        <p:txBody>
          <a:bodyPr wrap="square" rtlCol="0">
            <a:spAutoFit/>
          </a:bodyPr>
          <a:lstStyle/>
          <a:p>
            <a:pPr algn="ctr"/>
            <a:r>
              <a:rPr lang="en-US" sz="1000" b="1" dirty="0" smtClean="0"/>
              <a:t>RESULTS</a:t>
            </a:r>
          </a:p>
          <a:p>
            <a:pPr marL="171450" indent="-171450">
              <a:buFont typeface="Arial" panose="020B0604020202020204" pitchFamily="34" charset="0"/>
              <a:buChar char="•"/>
            </a:pPr>
            <a:r>
              <a:rPr lang="en-US" sz="900" dirty="0"/>
              <a:t>In </a:t>
            </a:r>
            <a:r>
              <a:rPr lang="en-US" sz="900" dirty="0" smtClean="0"/>
              <a:t>the first 3 </a:t>
            </a:r>
            <a:r>
              <a:rPr lang="en-US" sz="900" dirty="0"/>
              <a:t>months, the campaign yielded </a:t>
            </a:r>
            <a:r>
              <a:rPr lang="en-US" sz="900" dirty="0" smtClean="0"/>
              <a:t>16,758 </a:t>
            </a:r>
            <a:r>
              <a:rPr lang="en-US" sz="900" dirty="0"/>
              <a:t>clicks from </a:t>
            </a:r>
            <a:r>
              <a:rPr lang="en-US" sz="900" dirty="0" smtClean="0"/>
              <a:t>PPC.</a:t>
            </a:r>
            <a:endParaRPr lang="en-US" sz="900" dirty="0"/>
          </a:p>
          <a:p>
            <a:pPr marL="171450" indent="-171450">
              <a:buFont typeface="Arial" panose="020B0604020202020204" pitchFamily="34" charset="0"/>
              <a:buChar char="•"/>
            </a:pPr>
            <a:r>
              <a:rPr lang="en-US" sz="900" dirty="0" smtClean="0"/>
              <a:t>1,371,879 impressions </a:t>
            </a:r>
            <a:r>
              <a:rPr lang="en-US" sz="900" dirty="0"/>
              <a:t>were also received from the </a:t>
            </a:r>
            <a:r>
              <a:rPr lang="en-US" sz="900" dirty="0" smtClean="0"/>
              <a:t>Targeted Display and Website Remarketing </a:t>
            </a:r>
            <a:r>
              <a:rPr lang="en-US" sz="900" dirty="0"/>
              <a:t>campaign</a:t>
            </a:r>
            <a:r>
              <a:rPr lang="en-US" sz="900" dirty="0" smtClean="0"/>
              <a:t>.</a:t>
            </a:r>
            <a:endParaRPr lang="en-US" sz="900" dirty="0"/>
          </a:p>
        </p:txBody>
      </p:sp>
      <p:sp>
        <p:nvSpPr>
          <p:cNvPr id="19" name="TextBox 18"/>
          <p:cNvSpPr txBox="1"/>
          <p:nvPr/>
        </p:nvSpPr>
        <p:spPr>
          <a:xfrm>
            <a:off x="0" y="-7266"/>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AGRICULTURAL MACHINERY MANUFACTURER</a:t>
            </a:r>
          </a:p>
        </p:txBody>
      </p:sp>
      <p:cxnSp>
        <p:nvCxnSpPr>
          <p:cNvPr id="27" name="Straight Connector 26"/>
          <p:cNvCxnSpPr/>
          <p:nvPr/>
        </p:nvCxnSpPr>
        <p:spPr>
          <a:xfrm>
            <a:off x="190702" y="1780177"/>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18</a:t>
            </a:fld>
            <a:endParaRPr lang="en-US" dirty="0"/>
          </a:p>
        </p:txBody>
      </p:sp>
      <p:grpSp>
        <p:nvGrpSpPr>
          <p:cNvPr id="13" name="Group 12"/>
          <p:cNvGrpSpPr/>
          <p:nvPr/>
        </p:nvGrpSpPr>
        <p:grpSpPr>
          <a:xfrm>
            <a:off x="0" y="533401"/>
            <a:ext cx="8830755" cy="1366531"/>
            <a:chOff x="330351" y="564141"/>
            <a:chExt cx="8830755" cy="1366531"/>
          </a:xfrm>
        </p:grpSpPr>
        <p:sp>
          <p:nvSpPr>
            <p:cNvPr id="14" name="TextBox 13"/>
            <p:cNvSpPr txBox="1"/>
            <p:nvPr/>
          </p:nvSpPr>
          <p:spPr>
            <a:xfrm>
              <a:off x="330351" y="568761"/>
              <a:ext cx="2516323" cy="1361911"/>
            </a:xfrm>
            <a:prstGeom prst="rect">
              <a:avLst/>
            </a:prstGeom>
            <a:noFill/>
          </p:spPr>
          <p:txBody>
            <a:bodyPr wrap="square" rtlCol="0">
              <a:spAutoFit/>
            </a:bodyPr>
            <a:lstStyle/>
            <a:p>
              <a:pPr algn="ctr"/>
              <a:r>
                <a:rPr lang="en-US" sz="1050" b="1" dirty="0" smtClean="0"/>
                <a:t>GOAL</a:t>
              </a:r>
            </a:p>
            <a:p>
              <a:pPr marL="171450" indent="-171450">
                <a:buFont typeface="Arial" panose="020B0604020202020204" pitchFamily="34" charset="0"/>
                <a:buChar char="•"/>
              </a:pPr>
              <a:r>
                <a:rPr lang="en-US" sz="900" dirty="0" smtClean="0"/>
                <a:t>An agricultural building solution wanted to drive leads and conversions by implementing digital marketing tactics to increase sales. They also wanted to develop a brand identity and generate brand awareness among individuals likely to be in-market of a build facility. </a:t>
              </a:r>
            </a:p>
          </p:txBody>
        </p:sp>
        <p:sp>
          <p:nvSpPr>
            <p:cNvPr id="15" name="TextBox 14"/>
            <p:cNvSpPr txBox="1"/>
            <p:nvPr/>
          </p:nvSpPr>
          <p:spPr>
            <a:xfrm>
              <a:off x="2770903" y="564141"/>
              <a:ext cx="3052954" cy="1361911"/>
            </a:xfrm>
            <a:prstGeom prst="rect">
              <a:avLst/>
            </a:prstGeom>
            <a:noFill/>
          </p:spPr>
          <p:txBody>
            <a:bodyPr wrap="square" rtlCol="0">
              <a:spAutoFit/>
            </a:bodyPr>
            <a:lstStyle/>
            <a:p>
              <a:pPr algn="ctr"/>
              <a:r>
                <a:rPr lang="en-US" sz="1050" b="1" dirty="0" smtClean="0"/>
                <a:t>APPROACH</a:t>
              </a:r>
            </a:p>
            <a:p>
              <a:pPr marL="171450" indent="-171450">
                <a:buFont typeface="Arial" panose="020B0604020202020204" pitchFamily="34" charset="0"/>
                <a:buChar char="•"/>
              </a:pPr>
              <a:r>
                <a:rPr lang="en-US" sz="900" dirty="0" smtClean="0"/>
                <a:t>Deployed a PPC campaign to capture bottom of the funnel users, utilizing ad groups relevant to farming buildings, hog barn, cattle barn, and integrity builders.</a:t>
              </a:r>
            </a:p>
            <a:p>
              <a:pPr marL="171450" indent="-171450">
                <a:buFont typeface="Arial" panose="020B0604020202020204" pitchFamily="34" charset="0"/>
                <a:buChar char="•"/>
              </a:pPr>
              <a:r>
                <a:rPr lang="en-US" sz="900" dirty="0" smtClean="0"/>
                <a:t>Delivered branded ads to users who demonstrated interest in your agriculture building services by Targeted Display and Website Remarketing.</a:t>
              </a:r>
            </a:p>
          </p:txBody>
        </p:sp>
        <p:sp>
          <p:nvSpPr>
            <p:cNvPr id="16" name="TextBox 15"/>
            <p:cNvSpPr txBox="1"/>
            <p:nvPr/>
          </p:nvSpPr>
          <p:spPr>
            <a:xfrm>
              <a:off x="5823857" y="565277"/>
              <a:ext cx="3337249" cy="946413"/>
            </a:xfrm>
            <a:prstGeom prst="rect">
              <a:avLst/>
            </a:prstGeom>
            <a:noFill/>
          </p:spPr>
          <p:txBody>
            <a:bodyPr wrap="square" rtlCol="0">
              <a:spAutoFit/>
            </a:bodyPr>
            <a:lstStyle/>
            <a:p>
              <a:pPr algn="ctr"/>
              <a:r>
                <a:rPr lang="en-US" sz="1050" b="1" dirty="0" smtClean="0"/>
                <a:t>RESULTS</a:t>
              </a:r>
              <a:endParaRPr lang="en-US" sz="1000" b="1" dirty="0" smtClean="0"/>
            </a:p>
            <a:p>
              <a:pPr marL="171450" indent="-171450">
                <a:buFont typeface="Arial" panose="020B0604020202020204" pitchFamily="34" charset="0"/>
                <a:buChar char="•"/>
              </a:pPr>
              <a:r>
                <a:rPr lang="en-US" sz="900" dirty="0"/>
                <a:t>In </a:t>
              </a:r>
              <a:r>
                <a:rPr lang="en-US" sz="900" dirty="0" smtClean="0"/>
                <a:t>4 </a:t>
              </a:r>
              <a:r>
                <a:rPr lang="en-US" sz="900" dirty="0"/>
                <a:t>months, the campaign yielded </a:t>
              </a:r>
              <a:r>
                <a:rPr lang="en-US" sz="900" dirty="0" smtClean="0"/>
                <a:t>978 </a:t>
              </a:r>
              <a:r>
                <a:rPr lang="en-US" sz="900" dirty="0"/>
                <a:t>clicks from </a:t>
              </a:r>
              <a:r>
                <a:rPr lang="en-US" sz="900" dirty="0" smtClean="0"/>
                <a:t>PPC. </a:t>
              </a:r>
              <a:endParaRPr lang="en-US" sz="900" dirty="0"/>
            </a:p>
            <a:p>
              <a:pPr marL="171450" indent="-171450">
                <a:buFont typeface="Arial" panose="020B0604020202020204" pitchFamily="34" charset="0"/>
                <a:buChar char="•"/>
              </a:pPr>
              <a:r>
                <a:rPr lang="en-US" sz="900" dirty="0"/>
                <a:t>The campaign also yielded </a:t>
              </a:r>
              <a:r>
                <a:rPr lang="en-US" sz="900" dirty="0" smtClean="0"/>
                <a:t>1,930 </a:t>
              </a:r>
              <a:r>
                <a:rPr lang="en-US" sz="900" dirty="0"/>
                <a:t>clicks and </a:t>
              </a:r>
              <a:r>
                <a:rPr lang="en-US" sz="900" dirty="0" smtClean="0"/>
                <a:t>1,156,280 impressions </a:t>
              </a:r>
              <a:r>
                <a:rPr lang="en-US" sz="900" dirty="0"/>
                <a:t>from </a:t>
              </a:r>
              <a:r>
                <a:rPr lang="en-US" sz="900" dirty="0" smtClean="0"/>
                <a:t>Targeted Display + Website Remarketing. </a:t>
              </a:r>
              <a:endParaRPr lang="en-US" sz="900" dirty="0"/>
            </a:p>
          </p:txBody>
        </p:sp>
      </p:grpSp>
      <p:sp>
        <p:nvSpPr>
          <p:cNvPr id="17" name="TextBox 16"/>
          <p:cNvSpPr txBox="1"/>
          <p:nvPr/>
        </p:nvSpPr>
        <p:spPr>
          <a:xfrm>
            <a:off x="685800" y="2040286"/>
            <a:ext cx="3993881" cy="2877711"/>
          </a:xfrm>
          <a:prstGeom prst="rect">
            <a:avLst/>
          </a:prstGeom>
          <a:noFill/>
        </p:spPr>
        <p:txBody>
          <a:bodyPr wrap="square" rtlCol="0">
            <a:spAutoFit/>
          </a:bodyPr>
          <a:lstStyle/>
          <a:p>
            <a:r>
              <a:rPr lang="en-US" sz="1050" b="1" dirty="0" smtClean="0"/>
              <a:t>GOAL &amp; APPROACH</a:t>
            </a:r>
            <a:endParaRPr lang="en-US" sz="1050" b="1" dirty="0"/>
          </a:p>
          <a:p>
            <a:endParaRPr lang="en-US" sz="1050" dirty="0" smtClean="0"/>
          </a:p>
          <a:p>
            <a:r>
              <a:rPr lang="en-US" sz="1000" dirty="0" smtClean="0"/>
              <a:t>An agricultural building solution wanted to increase leads and drive bottom of the sales funnel conversions, in addition to building  brand awareness among their target audience. Amplified Digital launched a two-fold campaign, utilizing PPC and Targeted Display, along with Website Remarketing ads in order to keep their brand top of mind amongst their target audience because their business included high ticket purchases. </a:t>
            </a:r>
          </a:p>
          <a:p>
            <a:endParaRPr lang="en-US" sz="1000" dirty="0" smtClean="0"/>
          </a:p>
          <a:p>
            <a:r>
              <a:rPr lang="en-US" sz="1000" dirty="0" smtClean="0"/>
              <a:t>Targeted Display was launched with both Audience and Content targeting.  After keeping in mind the nature of the business, Amplified Digital conducted research and built a campaign targeting farmers and dairymen for Audience Targeted Display, and focused on the keywords such as farming, farm news, agriculture, and agriculture building for Content Targeted Display. </a:t>
            </a:r>
          </a:p>
        </p:txBody>
      </p:sp>
      <p:sp>
        <p:nvSpPr>
          <p:cNvPr id="19" name="TextBox 18"/>
          <p:cNvSpPr txBox="1"/>
          <p:nvPr/>
        </p:nvSpPr>
        <p:spPr>
          <a:xfrm>
            <a:off x="4908281" y="1962150"/>
            <a:ext cx="3993881" cy="3193182"/>
          </a:xfrm>
          <a:prstGeom prst="rect">
            <a:avLst/>
          </a:prstGeom>
          <a:noFill/>
        </p:spPr>
        <p:txBody>
          <a:bodyPr wrap="square" rtlCol="0">
            <a:spAutoFit/>
          </a:bodyPr>
          <a:lstStyle/>
          <a:p>
            <a:r>
              <a:rPr lang="en-US" sz="1050" b="1" dirty="0" smtClean="0"/>
              <a:t>RESULTS</a:t>
            </a:r>
          </a:p>
          <a:p>
            <a:endParaRPr lang="en-US" sz="1050" b="1" dirty="0" smtClean="0"/>
          </a:p>
          <a:p>
            <a:r>
              <a:rPr lang="en-US" sz="950" dirty="0" smtClean="0"/>
              <a:t>After the first month, the monthly budget was adjusted to allocate two-thirds of the targeted display budget towards Content Targeted Display due to the great success of that tactic, and the remaining budget was spilt down the middle between Audience Targeted Display and Website Remarketing. </a:t>
            </a:r>
            <a:r>
              <a:rPr lang="en-US" sz="950" b="1" dirty="0" smtClean="0"/>
              <a:t> </a:t>
            </a:r>
            <a:r>
              <a:rPr lang="en-US" sz="950" dirty="0" smtClean="0"/>
              <a:t>With </a:t>
            </a:r>
            <a:r>
              <a:rPr lang="en-US" sz="950" dirty="0"/>
              <a:t>a consistent budget during the course of the campaign, the client saw </a:t>
            </a:r>
            <a:r>
              <a:rPr lang="en-US" sz="950" dirty="0" smtClean="0"/>
              <a:t>increased results every month during the duration of their 4 month campaign, reaching a click-through-rate 250% above the national industry rate of 0.06%</a:t>
            </a:r>
            <a:r>
              <a:rPr lang="en-US" sz="950" baseline="30000" dirty="0"/>
              <a:t>1</a:t>
            </a:r>
            <a:r>
              <a:rPr lang="en-US" sz="950" dirty="0" smtClean="0"/>
              <a:t>.</a:t>
            </a:r>
          </a:p>
          <a:p>
            <a:endParaRPr lang="en-US" sz="950" dirty="0"/>
          </a:p>
          <a:p>
            <a:r>
              <a:rPr lang="en-US" sz="950" dirty="0"/>
              <a:t>The </a:t>
            </a:r>
            <a:r>
              <a:rPr lang="en-US" sz="950" dirty="0" smtClean="0"/>
              <a:t>PPC campaign </a:t>
            </a:r>
            <a:r>
              <a:rPr lang="en-US" sz="950" dirty="0"/>
              <a:t>saw its highest </a:t>
            </a:r>
            <a:r>
              <a:rPr lang="en-US" sz="950" dirty="0" smtClean="0"/>
              <a:t>click-through-rate during its second month, </a:t>
            </a:r>
            <a:r>
              <a:rPr lang="en-US" sz="950" dirty="0"/>
              <a:t>performing over </a:t>
            </a:r>
            <a:r>
              <a:rPr lang="en-US" sz="950" dirty="0" smtClean="0"/>
              <a:t>125% </a:t>
            </a:r>
            <a:r>
              <a:rPr lang="en-US" sz="950" dirty="0"/>
              <a:t>greater than the industry benchmark at </a:t>
            </a:r>
            <a:r>
              <a:rPr lang="en-US" sz="950" dirty="0" smtClean="0"/>
              <a:t>2.61%</a:t>
            </a:r>
            <a:r>
              <a:rPr lang="en-US" sz="950" baseline="30000" dirty="0"/>
              <a:t>1</a:t>
            </a:r>
            <a:r>
              <a:rPr lang="en-US" sz="950" dirty="0" smtClean="0"/>
              <a:t>. </a:t>
            </a:r>
            <a:r>
              <a:rPr lang="en-US" sz="950" dirty="0"/>
              <a:t>Overall, the campaign yielded </a:t>
            </a:r>
            <a:r>
              <a:rPr lang="en-US" sz="950" dirty="0" smtClean="0"/>
              <a:t>an average click-through-rate </a:t>
            </a:r>
            <a:r>
              <a:rPr lang="en-US" sz="950" dirty="0"/>
              <a:t>of </a:t>
            </a:r>
            <a:r>
              <a:rPr lang="en-US" sz="950" dirty="0" smtClean="0"/>
              <a:t>4.59% </a:t>
            </a:r>
            <a:r>
              <a:rPr lang="en-US" sz="950" dirty="0"/>
              <a:t>which was </a:t>
            </a:r>
            <a:r>
              <a:rPr lang="en-US" sz="950" dirty="0" smtClean="0"/>
              <a:t>176% </a:t>
            </a:r>
            <a:r>
              <a:rPr lang="en-US" sz="950" dirty="0"/>
              <a:t>greater than the industry </a:t>
            </a:r>
            <a:r>
              <a:rPr lang="en-US" sz="950" dirty="0" smtClean="0"/>
              <a:t>average. During the last month, </a:t>
            </a:r>
            <a:r>
              <a:rPr lang="en-US" sz="950" dirty="0"/>
              <a:t>a dynamic ad group was </a:t>
            </a:r>
            <a:r>
              <a:rPr lang="en-US" sz="950" dirty="0" smtClean="0"/>
              <a:t>added to the PPC campaign, which served ads applicable to the user and targeted relevant search queries based on the business’s content, which in return yielded a higher ROI. </a:t>
            </a:r>
            <a:endParaRPr lang="en-US" sz="950" dirty="0"/>
          </a:p>
        </p:txBody>
      </p:sp>
      <p:sp>
        <p:nvSpPr>
          <p:cNvPr id="20" name="Rectangle 19"/>
          <p:cNvSpPr/>
          <p:nvPr/>
        </p:nvSpPr>
        <p:spPr>
          <a:xfrm rot="5400000">
            <a:off x="-667665" y="3450698"/>
            <a:ext cx="1875835" cy="307777"/>
          </a:xfrm>
          <a:prstGeom prst="rect">
            <a:avLst/>
          </a:prstGeom>
        </p:spPr>
        <p:txBody>
          <a:bodyPr wrap="none">
            <a:spAutoFit/>
          </a:bodyPr>
          <a:lstStyle/>
          <a:p>
            <a:r>
              <a:rPr lang="en-US" sz="700" dirty="0" smtClean="0"/>
              <a:t>Sources</a:t>
            </a:r>
            <a:r>
              <a:rPr lang="en-US" sz="700" b="1" dirty="0" smtClean="0"/>
              <a:t>:</a:t>
            </a:r>
          </a:p>
          <a:p>
            <a:r>
              <a:rPr lang="en-US" sz="700" baseline="30000" dirty="0"/>
              <a:t>1</a:t>
            </a:r>
            <a:r>
              <a:rPr lang="en-US" sz="700" dirty="0" smtClean="0"/>
              <a:t>Wordstream: Google Ads Benchmarks</a:t>
            </a:r>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AGRICULTURAL BUILDING SOLUTIONS</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53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19</a:t>
            </a:fld>
            <a:endParaRPr lang="en-US" dirty="0"/>
          </a:p>
        </p:txBody>
      </p:sp>
      <p:sp>
        <p:nvSpPr>
          <p:cNvPr id="17" name="TextBox 16"/>
          <p:cNvSpPr txBox="1"/>
          <p:nvPr/>
        </p:nvSpPr>
        <p:spPr>
          <a:xfrm>
            <a:off x="685800" y="2040286"/>
            <a:ext cx="3962400" cy="2554545"/>
          </a:xfrm>
          <a:prstGeom prst="rect">
            <a:avLst/>
          </a:prstGeom>
          <a:noFill/>
        </p:spPr>
        <p:txBody>
          <a:bodyPr wrap="square" rtlCol="0">
            <a:spAutoFit/>
          </a:bodyPr>
          <a:lstStyle/>
          <a:p>
            <a:r>
              <a:rPr lang="en-US" sz="1000" b="1" dirty="0" smtClean="0"/>
              <a:t>GOAL &amp; APPROACH</a:t>
            </a:r>
            <a:endParaRPr lang="en-US" sz="1000" dirty="0" smtClean="0"/>
          </a:p>
          <a:p>
            <a:r>
              <a:rPr lang="en-US" sz="1000" dirty="0" smtClean="0"/>
              <a:t>A national seed supplier with a strong </a:t>
            </a:r>
            <a:r>
              <a:rPr lang="en-US" sz="1000" dirty="0"/>
              <a:t>digital marketing knowledge wanted to </a:t>
            </a:r>
            <a:r>
              <a:rPr lang="en-US" sz="1000" dirty="0" smtClean="0"/>
              <a:t>expand their customer reach by executing a PPC campaign. Amplified Digital also implemented Dynamic Call Tracking to measure the impact of PPC on their inbound calls.</a:t>
            </a:r>
          </a:p>
          <a:p>
            <a:endParaRPr lang="en-US" sz="1000" b="1" dirty="0"/>
          </a:p>
          <a:p>
            <a:r>
              <a:rPr lang="en-US" sz="1000" dirty="0"/>
              <a:t>Amplified Digital created a digital strategy that matched the client’s goals of increasing </a:t>
            </a:r>
            <a:r>
              <a:rPr lang="en-US" sz="1000" dirty="0" smtClean="0"/>
              <a:t>conversions to </a:t>
            </a:r>
            <a:r>
              <a:rPr lang="en-US" sz="1000" dirty="0"/>
              <a:t>generate qualified leads. PPC was </a:t>
            </a:r>
            <a:r>
              <a:rPr lang="en-US" sz="1000" dirty="0" smtClean="0"/>
              <a:t>utilized to </a:t>
            </a:r>
            <a:r>
              <a:rPr lang="en-US" sz="1000" dirty="0"/>
              <a:t>capture users in the researching stage of the purchase journey who were most likely to contact the </a:t>
            </a:r>
            <a:r>
              <a:rPr lang="en-US" sz="1000" dirty="0" smtClean="0"/>
              <a:t>seed supplier.  As the campaign progressed month by month, Amplified Digital started to gather more data and made alterations to the campaign, such as employing split-testing </a:t>
            </a:r>
            <a:r>
              <a:rPr lang="en-US" sz="1000" dirty="0"/>
              <a:t>ad copy, adding additional negative keywords, </a:t>
            </a:r>
            <a:r>
              <a:rPr lang="en-US" sz="1000" dirty="0" smtClean="0"/>
              <a:t>and made PPC bid adjustments</a:t>
            </a:r>
            <a:r>
              <a:rPr lang="en-US" sz="1000" dirty="0"/>
              <a:t>.</a:t>
            </a:r>
            <a:endParaRPr lang="en-US" sz="1000" b="1" dirty="0"/>
          </a:p>
        </p:txBody>
      </p:sp>
      <p:sp>
        <p:nvSpPr>
          <p:cNvPr id="19" name="TextBox 18"/>
          <p:cNvSpPr txBox="1"/>
          <p:nvPr/>
        </p:nvSpPr>
        <p:spPr>
          <a:xfrm>
            <a:off x="4917425" y="2042572"/>
            <a:ext cx="3993881" cy="2277547"/>
          </a:xfrm>
          <a:prstGeom prst="rect">
            <a:avLst/>
          </a:prstGeom>
          <a:noFill/>
        </p:spPr>
        <p:txBody>
          <a:bodyPr wrap="square" rtlCol="0">
            <a:spAutoFit/>
          </a:bodyPr>
          <a:lstStyle/>
          <a:p>
            <a:r>
              <a:rPr lang="en-US" sz="1000" b="1" dirty="0" smtClean="0"/>
              <a:t>RESULTS</a:t>
            </a:r>
            <a:endParaRPr lang="en-US" sz="1000" dirty="0" smtClean="0"/>
          </a:p>
          <a:p>
            <a:r>
              <a:rPr lang="en-US" sz="1000" dirty="0"/>
              <a:t>Over a </a:t>
            </a:r>
            <a:r>
              <a:rPr lang="en-US" sz="1000" dirty="0" smtClean="0"/>
              <a:t>4-month </a:t>
            </a:r>
            <a:r>
              <a:rPr lang="en-US" sz="1000" dirty="0"/>
              <a:t>span, the PPC campaign held 89.26% of the search impressions </a:t>
            </a:r>
            <a:r>
              <a:rPr lang="en-US" sz="1000" dirty="0" smtClean="0"/>
              <a:t>share </a:t>
            </a:r>
            <a:r>
              <a:rPr lang="en-US" sz="1000" dirty="0"/>
              <a:t>and appeared at the top of the page 92.04% of the time. </a:t>
            </a:r>
            <a:r>
              <a:rPr lang="en-US" sz="1000" dirty="0" smtClean="0">
                <a:solidFill>
                  <a:prstClr val="black"/>
                </a:solidFill>
              </a:rPr>
              <a:t>In addition, the campaign produced 1,002 </a:t>
            </a:r>
            <a:r>
              <a:rPr lang="en-US" sz="1000" dirty="0">
                <a:solidFill>
                  <a:prstClr val="black"/>
                </a:solidFill>
              </a:rPr>
              <a:t>clicks from </a:t>
            </a:r>
            <a:r>
              <a:rPr lang="en-US" sz="1000" dirty="0" smtClean="0">
                <a:solidFill>
                  <a:prstClr val="black"/>
                </a:solidFill>
              </a:rPr>
              <a:t>9,987 </a:t>
            </a:r>
            <a:r>
              <a:rPr lang="en-US" sz="1000" dirty="0">
                <a:solidFill>
                  <a:prstClr val="black"/>
                </a:solidFill>
              </a:rPr>
              <a:t>impressions for a </a:t>
            </a:r>
            <a:r>
              <a:rPr lang="en-US" sz="1000" dirty="0" smtClean="0">
                <a:solidFill>
                  <a:prstClr val="black"/>
                </a:solidFill>
              </a:rPr>
              <a:t>10.97% click-through rate (320% above the national benchmark click-through-rate of 2.61%</a:t>
            </a:r>
            <a:r>
              <a:rPr lang="en-US" sz="1000" baseline="30000" dirty="0"/>
              <a:t>1</a:t>
            </a:r>
            <a:r>
              <a:rPr lang="en-US" sz="1000" dirty="0" smtClean="0">
                <a:solidFill>
                  <a:prstClr val="black"/>
                </a:solidFill>
              </a:rPr>
              <a:t>). </a:t>
            </a:r>
          </a:p>
          <a:p>
            <a:endParaRPr lang="en-US" sz="1000" dirty="0">
              <a:solidFill>
                <a:prstClr val="black"/>
              </a:solidFill>
            </a:endParaRPr>
          </a:p>
          <a:p>
            <a:r>
              <a:rPr lang="en-US" sz="1000" dirty="0" smtClean="0"/>
              <a:t>As </a:t>
            </a:r>
            <a:r>
              <a:rPr lang="en-US" sz="1000" dirty="0"/>
              <a:t>a result of the overall campaign’s success, the client </a:t>
            </a:r>
            <a:r>
              <a:rPr lang="en-US" sz="1000" dirty="0" smtClean="0"/>
              <a:t>continued to </a:t>
            </a:r>
            <a:r>
              <a:rPr lang="en-US" sz="1000" dirty="0"/>
              <a:t>partner with Amplified Digital and has increased PPC </a:t>
            </a:r>
            <a:r>
              <a:rPr lang="en-US" sz="1000" dirty="0" smtClean="0"/>
              <a:t>spend, along with </a:t>
            </a:r>
            <a:r>
              <a:rPr lang="en-US" sz="1050" dirty="0" smtClean="0"/>
              <a:t>increasing their </a:t>
            </a:r>
            <a:r>
              <a:rPr lang="en-US" sz="1050" dirty="0"/>
              <a:t>budget by 400% for July and added in Targeted Display, Targeted Facebook &amp; Instagram, YouTube TrueView, and Targeted Eblasts.</a:t>
            </a:r>
          </a:p>
          <a:p>
            <a:endParaRPr lang="en-US" sz="1050" dirty="0"/>
          </a:p>
        </p:txBody>
      </p:sp>
      <p:sp>
        <p:nvSpPr>
          <p:cNvPr id="20" name="Rectangle 19"/>
          <p:cNvSpPr/>
          <p:nvPr/>
        </p:nvSpPr>
        <p:spPr>
          <a:xfrm rot="5400000">
            <a:off x="-787078" y="3459484"/>
            <a:ext cx="1875835" cy="307777"/>
          </a:xfrm>
          <a:prstGeom prst="rect">
            <a:avLst/>
          </a:prstGeom>
        </p:spPr>
        <p:txBody>
          <a:bodyPr wrap="none">
            <a:spAutoFit/>
          </a:bodyPr>
          <a:lstStyle/>
          <a:p>
            <a:r>
              <a:rPr lang="en-US" sz="700" dirty="0" smtClean="0"/>
              <a:t>Source:</a:t>
            </a:r>
            <a:endParaRPr lang="en-US" sz="700" b="1" dirty="0"/>
          </a:p>
          <a:p>
            <a:pPr lvl="0"/>
            <a:r>
              <a:rPr lang="en-US" sz="700" b="1" baseline="30000" dirty="0"/>
              <a:t>1</a:t>
            </a:r>
            <a:r>
              <a:rPr lang="en-US" sz="700" dirty="0"/>
              <a:t>Wordstream: Google Ads </a:t>
            </a:r>
            <a:r>
              <a:rPr lang="en-US" sz="700" dirty="0" smtClean="0"/>
              <a:t>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NATIONAL SEED SUPPLIER</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6720" y="514350"/>
            <a:ext cx="2590800" cy="1254189"/>
          </a:xfrm>
          <a:prstGeom prst="rect">
            <a:avLst/>
          </a:prstGeom>
          <a:noFill/>
        </p:spPr>
        <p:txBody>
          <a:bodyPr wrap="square" rtlCol="0">
            <a:spAutoFit/>
          </a:bodyPr>
          <a:lstStyle/>
          <a:p>
            <a:pPr algn="ctr"/>
            <a:r>
              <a:rPr lang="en-US" sz="1050" b="1" dirty="0" smtClean="0"/>
              <a:t>GOAL</a:t>
            </a:r>
            <a:endParaRPr lang="en-US" sz="1200" b="1" dirty="0" smtClean="0"/>
          </a:p>
          <a:p>
            <a:pPr marL="171450" indent="-171450">
              <a:buFont typeface="Arial" panose="020B0604020202020204" pitchFamily="34" charset="0"/>
              <a:buChar char="•"/>
            </a:pPr>
            <a:r>
              <a:rPr lang="en-US" sz="900" dirty="0" smtClean="0"/>
              <a:t>A national seed technology supplier wanted to increase sales of their products by driving </a:t>
            </a:r>
            <a:r>
              <a:rPr lang="en-US" sz="900" dirty="0" smtClean="0">
                <a:latin typeface="Century Gothic" pitchFamily="34" charset="0"/>
              </a:rPr>
              <a:t>leads and </a:t>
            </a:r>
            <a:r>
              <a:rPr lang="en-US" sz="900" dirty="0">
                <a:latin typeface="Century Gothic" pitchFamily="34" charset="0"/>
              </a:rPr>
              <a:t>conversions by reaching </a:t>
            </a:r>
            <a:r>
              <a:rPr lang="en-US" sz="900" dirty="0" smtClean="0">
                <a:latin typeface="Century Gothic" pitchFamily="34" charset="0"/>
              </a:rPr>
              <a:t>farmers and agriculture executives who are in-market for their products. </a:t>
            </a:r>
            <a:endParaRPr lang="en-US" sz="900" dirty="0"/>
          </a:p>
          <a:p>
            <a:endParaRPr lang="en-US" sz="1100" b="1" dirty="0"/>
          </a:p>
        </p:txBody>
      </p:sp>
      <p:sp>
        <p:nvSpPr>
          <p:cNvPr id="18" name="TextBox 17"/>
          <p:cNvSpPr txBox="1"/>
          <p:nvPr/>
        </p:nvSpPr>
        <p:spPr>
          <a:xfrm>
            <a:off x="3259835" y="514349"/>
            <a:ext cx="2590800" cy="807913"/>
          </a:xfrm>
          <a:prstGeom prst="rect">
            <a:avLst/>
          </a:prstGeom>
          <a:noFill/>
        </p:spPr>
        <p:txBody>
          <a:bodyPr wrap="square" rtlCol="0">
            <a:spAutoFit/>
          </a:bodyPr>
          <a:lstStyle/>
          <a:p>
            <a:pPr algn="ctr"/>
            <a:r>
              <a:rPr lang="en-US" sz="1050" b="1" dirty="0" smtClean="0"/>
              <a:t>APPROACH</a:t>
            </a:r>
            <a:endParaRPr lang="en-US" sz="1200" b="1" dirty="0" smtClean="0"/>
          </a:p>
          <a:p>
            <a:pPr marL="171450" indent="-171450">
              <a:buFont typeface="Arial" panose="020B0604020202020204" pitchFamily="34" charset="0"/>
              <a:buChar char="•"/>
            </a:pPr>
            <a:r>
              <a:rPr lang="en-US" sz="900" dirty="0" smtClean="0"/>
              <a:t>Launched a PPC search campaign to reach users searching for relevant products and capture bottom of the funnel users.</a:t>
            </a:r>
          </a:p>
        </p:txBody>
      </p:sp>
      <p:sp>
        <p:nvSpPr>
          <p:cNvPr id="21" name="TextBox 20"/>
          <p:cNvSpPr txBox="1"/>
          <p:nvPr/>
        </p:nvSpPr>
        <p:spPr>
          <a:xfrm>
            <a:off x="6019800" y="502309"/>
            <a:ext cx="2974850" cy="1361911"/>
          </a:xfrm>
          <a:prstGeom prst="rect">
            <a:avLst/>
          </a:prstGeom>
          <a:noFill/>
        </p:spPr>
        <p:txBody>
          <a:bodyPr wrap="square" rtlCol="0">
            <a:spAutoFit/>
          </a:bodyPr>
          <a:lstStyle/>
          <a:p>
            <a:pPr algn="ctr"/>
            <a:r>
              <a:rPr lang="en-US" sz="1050" b="1" dirty="0" smtClean="0"/>
              <a:t>RESULTS</a:t>
            </a:r>
            <a:endParaRPr lang="en-US" sz="1200" b="1" dirty="0" smtClean="0"/>
          </a:p>
          <a:p>
            <a:pPr marL="171450" indent="-171450">
              <a:buFont typeface="Arial" panose="020B0604020202020204" pitchFamily="34" charset="0"/>
              <a:buChar char="•"/>
            </a:pPr>
            <a:r>
              <a:rPr lang="en-US" sz="900" dirty="0" smtClean="0"/>
              <a:t>The PPC campaign generated the following results over the course of 4 months: </a:t>
            </a:r>
          </a:p>
          <a:p>
            <a:pPr marL="628650" lvl="1" indent="-171450">
              <a:buFont typeface="Arial" panose="020B0604020202020204" pitchFamily="34" charset="0"/>
              <a:buChar char="•"/>
            </a:pPr>
            <a:r>
              <a:rPr lang="en-US" sz="900" dirty="0" smtClean="0"/>
              <a:t>9,987 Impressions</a:t>
            </a:r>
          </a:p>
          <a:p>
            <a:pPr marL="628650" lvl="1" indent="-171450">
              <a:buFont typeface="Arial" panose="020B0604020202020204" pitchFamily="34" charset="0"/>
              <a:buChar char="•"/>
            </a:pPr>
            <a:r>
              <a:rPr lang="en-US" sz="900" dirty="0" smtClean="0"/>
              <a:t>1,002 Clicks</a:t>
            </a:r>
          </a:p>
          <a:p>
            <a:pPr marL="628650" lvl="1" indent="-171450">
              <a:buFont typeface="Arial" panose="020B0604020202020204" pitchFamily="34" charset="0"/>
              <a:buChar char="•"/>
            </a:pPr>
            <a:r>
              <a:rPr lang="en-US" sz="900" dirty="0"/>
              <a:t>23 Conversions</a:t>
            </a:r>
          </a:p>
          <a:p>
            <a:pPr marL="1085850" lvl="2" indent="-171450">
              <a:buFont typeface="Arial" panose="020B0604020202020204" pitchFamily="34" charset="0"/>
              <a:buChar char="•"/>
            </a:pPr>
            <a:r>
              <a:rPr lang="en-US" sz="900" i="1" dirty="0" smtClean="0"/>
              <a:t>11 Calls </a:t>
            </a:r>
            <a:r>
              <a:rPr lang="en-US" sz="900" i="1" dirty="0"/>
              <a:t>from Ads</a:t>
            </a:r>
          </a:p>
          <a:p>
            <a:pPr marL="1085850" lvl="2" indent="-171450">
              <a:buFont typeface="Arial" panose="020B0604020202020204" pitchFamily="34" charset="0"/>
              <a:buChar char="•"/>
            </a:pPr>
            <a:r>
              <a:rPr lang="en-US" sz="900" i="1" dirty="0"/>
              <a:t>5 Contact Submissions</a:t>
            </a:r>
          </a:p>
          <a:p>
            <a:pPr marL="1085850" lvl="2" indent="-171450">
              <a:buFont typeface="Arial" panose="020B0604020202020204" pitchFamily="34" charset="0"/>
              <a:buChar char="•"/>
            </a:pPr>
            <a:r>
              <a:rPr lang="en-US" sz="900" i="1" dirty="0"/>
              <a:t>7 Email Subscribers </a:t>
            </a:r>
          </a:p>
        </p:txBody>
      </p:sp>
    </p:spTree>
    <p:extLst>
      <p:ext uri="{BB962C8B-B14F-4D97-AF65-F5344CB8AC3E}">
        <p14:creationId xmlns:p14="http://schemas.microsoft.com/office/powerpoint/2010/main" val="96810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2</a:t>
            </a:fld>
            <a:endParaRPr lang="en-US" dirty="0"/>
          </a:p>
        </p:txBody>
      </p:sp>
      <p:grpSp>
        <p:nvGrpSpPr>
          <p:cNvPr id="13" name="Group 12"/>
          <p:cNvGrpSpPr/>
          <p:nvPr/>
        </p:nvGrpSpPr>
        <p:grpSpPr>
          <a:xfrm>
            <a:off x="154575" y="533260"/>
            <a:ext cx="8830755" cy="809049"/>
            <a:chOff x="330351" y="564141"/>
            <a:chExt cx="8830755" cy="809049"/>
          </a:xfrm>
        </p:grpSpPr>
        <p:sp>
          <p:nvSpPr>
            <p:cNvPr id="14" name="TextBox 13"/>
            <p:cNvSpPr txBox="1"/>
            <p:nvPr/>
          </p:nvSpPr>
          <p:spPr>
            <a:xfrm>
              <a:off x="330351" y="568761"/>
              <a:ext cx="2516323" cy="669414"/>
            </a:xfrm>
            <a:prstGeom prst="rect">
              <a:avLst/>
            </a:prstGeom>
            <a:noFill/>
          </p:spPr>
          <p:txBody>
            <a:bodyPr wrap="square" rtlCol="0">
              <a:spAutoFit/>
            </a:bodyPr>
            <a:lstStyle/>
            <a:p>
              <a:pPr algn="ctr"/>
              <a:r>
                <a:rPr lang="en-US" sz="1050" b="1" dirty="0" smtClean="0"/>
                <a:t>GOAL</a:t>
              </a:r>
            </a:p>
            <a:p>
              <a:pPr marL="171450" lvl="0" indent="-171450">
                <a:buFont typeface="Arial" panose="020B0604020202020204" pitchFamily="34" charset="0"/>
                <a:buChar char="•"/>
              </a:pPr>
              <a:r>
                <a:rPr lang="en-US" sz="900" dirty="0"/>
                <a:t>A storage facility with 21 locations across three states wanted to increase the number of rented units</a:t>
              </a:r>
            </a:p>
          </p:txBody>
        </p:sp>
        <p:sp>
          <p:nvSpPr>
            <p:cNvPr id="15" name="TextBox 14"/>
            <p:cNvSpPr txBox="1"/>
            <p:nvPr/>
          </p:nvSpPr>
          <p:spPr>
            <a:xfrm>
              <a:off x="2770903" y="564141"/>
              <a:ext cx="3052954" cy="669414"/>
            </a:xfrm>
            <a:prstGeom prst="rect">
              <a:avLst/>
            </a:prstGeom>
            <a:noFill/>
          </p:spPr>
          <p:txBody>
            <a:bodyPr wrap="square" rtlCol="0">
              <a:spAutoFit/>
            </a:bodyPr>
            <a:lstStyle/>
            <a:p>
              <a:pPr algn="ctr"/>
              <a:r>
                <a:rPr lang="en-US" sz="1050" b="1" dirty="0" smtClean="0"/>
                <a:t>APPROACH</a:t>
              </a:r>
            </a:p>
            <a:p>
              <a:pPr marL="171450" lvl="0" indent="-171450">
                <a:buFont typeface="Arial" panose="020B0604020202020204" pitchFamily="34" charset="0"/>
                <a:buChar char="•"/>
              </a:pPr>
              <a:r>
                <a:rPr lang="en-US" sz="900" dirty="0"/>
                <a:t>Amplified Digital executed a digital media plan inclusive of mobile location targeting and audience targeted display</a:t>
              </a:r>
            </a:p>
          </p:txBody>
        </p:sp>
        <p:sp>
          <p:nvSpPr>
            <p:cNvPr id="16" name="TextBox 15"/>
            <p:cNvSpPr txBox="1"/>
            <p:nvPr/>
          </p:nvSpPr>
          <p:spPr>
            <a:xfrm>
              <a:off x="5823857" y="565277"/>
              <a:ext cx="3337249" cy="807913"/>
            </a:xfrm>
            <a:prstGeom prst="rect">
              <a:avLst/>
            </a:prstGeom>
            <a:noFill/>
          </p:spPr>
          <p:txBody>
            <a:bodyPr wrap="square" rtlCol="0">
              <a:spAutoFit/>
            </a:bodyPr>
            <a:lstStyle/>
            <a:p>
              <a:pPr algn="ctr"/>
              <a:r>
                <a:rPr lang="en-US" sz="1050" b="1" dirty="0" smtClean="0"/>
                <a:t>RESULTS</a:t>
              </a:r>
              <a:endParaRPr lang="en-US" sz="1000" b="1" dirty="0"/>
            </a:p>
            <a:p>
              <a:pPr marL="171450" indent="-171450">
                <a:buFont typeface="Arial" panose="020B0604020202020204" pitchFamily="34" charset="0"/>
                <a:buChar char="•"/>
              </a:pPr>
              <a:r>
                <a:rPr lang="en-US" sz="900" dirty="0" smtClean="0"/>
                <a:t>132 </a:t>
              </a:r>
              <a:r>
                <a:rPr lang="en-US" sz="900" dirty="0"/>
                <a:t>total campaign </a:t>
              </a:r>
              <a:r>
                <a:rPr lang="en-US" sz="900" dirty="0" smtClean="0"/>
                <a:t>conversions</a:t>
              </a:r>
            </a:p>
            <a:p>
              <a:pPr marL="628650" lvl="1" indent="-171450">
                <a:buFont typeface="Arial" panose="020B0604020202020204" pitchFamily="34" charset="0"/>
                <a:buChar char="•"/>
              </a:pPr>
              <a:r>
                <a:rPr lang="en-US" sz="900" dirty="0" smtClean="0"/>
                <a:t>89 </a:t>
              </a:r>
              <a:r>
                <a:rPr lang="en-US" sz="900" dirty="0"/>
                <a:t>phone </a:t>
              </a:r>
              <a:r>
                <a:rPr lang="en-US" sz="900" dirty="0" smtClean="0"/>
                <a:t>calls</a:t>
              </a:r>
            </a:p>
            <a:p>
              <a:pPr marL="628650" lvl="1" indent="-171450">
                <a:buFont typeface="Arial" panose="020B0604020202020204" pitchFamily="34" charset="0"/>
                <a:buChar char="•"/>
              </a:pPr>
              <a:r>
                <a:rPr lang="en-US" sz="900" dirty="0" smtClean="0"/>
                <a:t>29 </a:t>
              </a:r>
              <a:r>
                <a:rPr lang="en-US" sz="900" dirty="0"/>
                <a:t>‘Get Direction’ </a:t>
              </a:r>
              <a:r>
                <a:rPr lang="en-US" sz="900" dirty="0" smtClean="0"/>
                <a:t>requests</a:t>
              </a:r>
            </a:p>
            <a:p>
              <a:pPr marL="628650" lvl="1" indent="-171450">
                <a:buFont typeface="Arial" panose="020B0604020202020204" pitchFamily="34" charset="0"/>
                <a:buChar char="•"/>
              </a:pPr>
              <a:r>
                <a:rPr lang="en-US" sz="900" dirty="0" smtClean="0"/>
                <a:t>14 </a:t>
              </a:r>
              <a:r>
                <a:rPr lang="en-US" sz="900" dirty="0"/>
                <a:t>‘Reserve Now’ clicks</a:t>
              </a:r>
            </a:p>
          </p:txBody>
        </p:sp>
      </p:grpSp>
      <p:sp>
        <p:nvSpPr>
          <p:cNvPr id="17" name="TextBox 16"/>
          <p:cNvSpPr txBox="1"/>
          <p:nvPr/>
        </p:nvSpPr>
        <p:spPr>
          <a:xfrm>
            <a:off x="685800" y="2040286"/>
            <a:ext cx="3993881" cy="3000821"/>
          </a:xfrm>
          <a:prstGeom prst="rect">
            <a:avLst/>
          </a:prstGeom>
          <a:noFill/>
        </p:spPr>
        <p:txBody>
          <a:bodyPr wrap="square" rtlCol="0">
            <a:spAutoFit/>
          </a:bodyPr>
          <a:lstStyle/>
          <a:p>
            <a:r>
              <a:rPr lang="en-US" sz="1050" b="1" dirty="0" smtClean="0"/>
              <a:t>GOAL &amp; APPROACH</a:t>
            </a:r>
            <a:endParaRPr lang="en-US" sz="1050" b="1" dirty="0"/>
          </a:p>
          <a:p>
            <a:endParaRPr lang="en-US" sz="1050" dirty="0" smtClean="0"/>
          </a:p>
          <a:p>
            <a:r>
              <a:rPr lang="en-US" sz="1050" dirty="0"/>
              <a:t>A storage facility had 21 locations located across three states. They wanted to focus on two of the three states, which represented 13 storage facilities. The goal was to increase the number of rented units by driving website traffic and generating qualified leads</a:t>
            </a:r>
            <a:r>
              <a:rPr lang="en-US" sz="1050" dirty="0" smtClean="0"/>
              <a:t>.</a:t>
            </a:r>
          </a:p>
          <a:p>
            <a:endParaRPr lang="en-US" sz="1050" dirty="0" smtClean="0"/>
          </a:p>
          <a:p>
            <a:r>
              <a:rPr lang="en-US" sz="1050" dirty="0"/>
              <a:t>After conducting initial research, Amplified Digital identified that mobile location targeting and audience targeted display would effectively reach the client’s ideal customer and compliment other marketing efforts the storage facility was already implementing. The targeted mobile locations included new housing developments, realtor and mortgage loan offices, moving companies, and extended stay hotels. Audience targeted display targeted potential customers who were in-market for storage facilities &amp; likely to move in the next six months.</a:t>
            </a:r>
          </a:p>
        </p:txBody>
      </p:sp>
      <p:sp>
        <p:nvSpPr>
          <p:cNvPr id="19" name="TextBox 18"/>
          <p:cNvSpPr txBox="1"/>
          <p:nvPr/>
        </p:nvSpPr>
        <p:spPr>
          <a:xfrm>
            <a:off x="4917425" y="2042572"/>
            <a:ext cx="3993881" cy="1708160"/>
          </a:xfrm>
          <a:prstGeom prst="rect">
            <a:avLst/>
          </a:prstGeom>
          <a:noFill/>
        </p:spPr>
        <p:txBody>
          <a:bodyPr wrap="square" rtlCol="0">
            <a:spAutoFit/>
          </a:bodyPr>
          <a:lstStyle/>
          <a:p>
            <a:r>
              <a:rPr lang="en-US" sz="1050" b="1" dirty="0" smtClean="0"/>
              <a:t>RESULTS</a:t>
            </a:r>
            <a:endParaRPr lang="en-US" sz="1050" b="1" dirty="0"/>
          </a:p>
          <a:p>
            <a:endParaRPr lang="en-US" sz="1050" dirty="0" smtClean="0"/>
          </a:p>
          <a:p>
            <a:r>
              <a:rPr lang="en-US" sz="1050" dirty="0"/>
              <a:t>Over a 12 month period, the targeted mobile location campaign generated 8,086 clicks on 3,689,231 impressions for a 0.22% click-through rate (15.79% above the industry benchmark of 0.19%</a:t>
            </a:r>
            <a:r>
              <a:rPr lang="en-US" sz="1050" baseline="30000" dirty="0"/>
              <a:t>1</a:t>
            </a:r>
            <a:r>
              <a:rPr lang="en-US" sz="1050" dirty="0"/>
              <a:t>). 132 conversions were captured, resulting in a 1.63% conversion rate (3,160.00% above the industry benchmark of 0.05%</a:t>
            </a:r>
            <a:r>
              <a:rPr lang="en-US" sz="1050" baseline="30000" dirty="0"/>
              <a:t>1</a:t>
            </a:r>
            <a:r>
              <a:rPr lang="en-US" sz="1050" dirty="0"/>
              <a:t>). Of the 132 conversions, 89 were phone calls, which were critical to the client’s goal of fulfilling empty storage units. </a:t>
            </a:r>
          </a:p>
        </p:txBody>
      </p:sp>
      <p:sp>
        <p:nvSpPr>
          <p:cNvPr id="20" name="Rectangle 19"/>
          <p:cNvSpPr/>
          <p:nvPr/>
        </p:nvSpPr>
        <p:spPr>
          <a:xfrm rot="5400000">
            <a:off x="-667665" y="3450698"/>
            <a:ext cx="1875835" cy="307777"/>
          </a:xfrm>
          <a:prstGeom prst="rect">
            <a:avLst/>
          </a:prstGeom>
        </p:spPr>
        <p:txBody>
          <a:bodyPr wrap="none">
            <a:spAutoFit/>
          </a:bodyPr>
          <a:lstStyle/>
          <a:p>
            <a:r>
              <a:rPr lang="en-US" sz="700" dirty="0" smtClean="0"/>
              <a:t>Sources</a:t>
            </a:r>
            <a:r>
              <a:rPr lang="en-US" sz="700" b="1" dirty="0" smtClean="0"/>
              <a:t>:</a:t>
            </a:r>
            <a:endParaRPr lang="en-US" sz="700" dirty="0" smtClean="0"/>
          </a:p>
          <a:p>
            <a:r>
              <a:rPr lang="en-US" sz="700" baseline="30000" dirty="0"/>
              <a:t>1</a:t>
            </a:r>
            <a:r>
              <a:rPr lang="en-US" sz="700" dirty="0" smtClean="0"/>
              <a:t>Wordstream: Google Ads Benchmarks</a:t>
            </a:r>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STORAGE FACILITY</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38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20</a:t>
            </a:fld>
            <a:endParaRPr lang="en-US" dirty="0"/>
          </a:p>
        </p:txBody>
      </p:sp>
      <p:sp>
        <p:nvSpPr>
          <p:cNvPr id="17" name="TextBox 16"/>
          <p:cNvSpPr txBox="1"/>
          <p:nvPr/>
        </p:nvSpPr>
        <p:spPr>
          <a:xfrm>
            <a:off x="685800" y="2040286"/>
            <a:ext cx="3962400" cy="2400657"/>
          </a:xfrm>
          <a:prstGeom prst="rect">
            <a:avLst/>
          </a:prstGeom>
          <a:noFill/>
        </p:spPr>
        <p:txBody>
          <a:bodyPr wrap="square" rtlCol="0">
            <a:spAutoFit/>
          </a:bodyPr>
          <a:lstStyle/>
          <a:p>
            <a:r>
              <a:rPr lang="en-US" sz="1000" b="1" dirty="0" smtClean="0"/>
              <a:t>GOAL &amp; APPROACH</a:t>
            </a:r>
            <a:endParaRPr lang="en-US" sz="1000" dirty="0" smtClean="0"/>
          </a:p>
          <a:p>
            <a:r>
              <a:rPr lang="en-US" sz="1000" dirty="0"/>
              <a:t>A beauty school wanted to ensure that their image matched who they were as a company. Modern, fashion forward, and clean. After this site was built, they also needed someone to promote the site and company. Amplified Digital Launched a multi-tactic campaign, utilizing PPC, Targeted Facebook ads with Remarketing, as well as Targeted Display.</a:t>
            </a:r>
          </a:p>
          <a:p>
            <a:endParaRPr lang="en-US" sz="1000" dirty="0"/>
          </a:p>
          <a:p>
            <a:r>
              <a:rPr lang="en-US" sz="1000" dirty="0"/>
              <a:t>PPC was launched with a focus on salons and beauty schools in their area. Additionally, research indicates that advertising on Facebook tends to increase the number of branded searches on Google Ads by an average of 34%</a:t>
            </a:r>
            <a:r>
              <a:rPr lang="en-US" sz="1000" baseline="30000" dirty="0"/>
              <a:t>1</a:t>
            </a:r>
            <a:r>
              <a:rPr lang="en-US" sz="1000" dirty="0"/>
              <a:t>, so a Facebook campaign was launched to help generate brand awareness amongst those who may be interested in joining beauty school.</a:t>
            </a:r>
          </a:p>
        </p:txBody>
      </p:sp>
      <p:sp>
        <p:nvSpPr>
          <p:cNvPr id="19" name="TextBox 18"/>
          <p:cNvSpPr txBox="1"/>
          <p:nvPr/>
        </p:nvSpPr>
        <p:spPr>
          <a:xfrm>
            <a:off x="4917425" y="2042572"/>
            <a:ext cx="3993881" cy="2562240"/>
          </a:xfrm>
          <a:prstGeom prst="rect">
            <a:avLst/>
          </a:prstGeom>
          <a:noFill/>
        </p:spPr>
        <p:txBody>
          <a:bodyPr wrap="square" rtlCol="0">
            <a:spAutoFit/>
          </a:bodyPr>
          <a:lstStyle/>
          <a:p>
            <a:r>
              <a:rPr lang="en-US" sz="1000" b="1" dirty="0" smtClean="0"/>
              <a:t>RESULTS</a:t>
            </a:r>
            <a:endParaRPr lang="en-US" sz="1000" dirty="0" smtClean="0"/>
          </a:p>
          <a:p>
            <a:r>
              <a:rPr lang="en-US" sz="1000" dirty="0"/>
              <a:t>With a consistent budget during the course of the campaign, the client saw steady results over the course of six months. The PPC campaign has increased it’s click-thru-rate every month since September, 2019, maxing out  with a 12.7% CTR, but every other month has been between 7% - 11.87% – both over 150% greater than industry benchmark</a:t>
            </a:r>
            <a:r>
              <a:rPr lang="en-US" sz="1000" baseline="30000" dirty="0"/>
              <a:t>2</a:t>
            </a:r>
            <a:r>
              <a:rPr lang="en-US" sz="1000" dirty="0"/>
              <a:t>. </a:t>
            </a:r>
          </a:p>
          <a:p>
            <a:endParaRPr lang="en-US" sz="1000" dirty="0"/>
          </a:p>
          <a:p>
            <a:r>
              <a:rPr lang="en-US" sz="1000" dirty="0"/>
              <a:t>This client resulted because the salon portion of their business loved what Amplified Digital was able to do for them so much, they asked us to take over this account as well.</a:t>
            </a:r>
          </a:p>
          <a:p>
            <a:endParaRPr lang="en-US" sz="1000" dirty="0"/>
          </a:p>
          <a:p>
            <a:r>
              <a:rPr lang="en-US" sz="1000" dirty="0"/>
              <a:t>Overall, the client saw an increase in conversions and website engagement, social media engagement saw a huge impact on Facebook, as well as an increase in brand awareness.</a:t>
            </a:r>
          </a:p>
          <a:p>
            <a:endParaRPr lang="en-US" sz="105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Hair Salon School| Building a Website and Promotion</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6720" y="514350"/>
            <a:ext cx="2590800" cy="1115690"/>
          </a:xfrm>
          <a:prstGeom prst="rect">
            <a:avLst/>
          </a:prstGeom>
          <a:noFill/>
        </p:spPr>
        <p:txBody>
          <a:bodyPr wrap="square" rtlCol="0">
            <a:spAutoFit/>
          </a:bodyPr>
          <a:lstStyle/>
          <a:p>
            <a:pPr algn="ctr"/>
            <a:r>
              <a:rPr lang="en-US" sz="1050" b="1" dirty="0" smtClean="0"/>
              <a:t>GOAL</a:t>
            </a:r>
            <a:endParaRPr lang="en-US" sz="1200" b="1" dirty="0" smtClean="0"/>
          </a:p>
          <a:p>
            <a:pPr marL="171450" indent="-171450">
              <a:buFont typeface="Arial" panose="020B0604020202020204" pitchFamily="34" charset="0"/>
              <a:buChar char="•"/>
            </a:pPr>
            <a:r>
              <a:rPr lang="en-US" sz="900" dirty="0"/>
              <a:t>A salon academy and school were looking to increase their student load by booking tours of the school with the hope of eventually adding them onto their upcoming academic semester.</a:t>
            </a:r>
          </a:p>
          <a:p>
            <a:endParaRPr lang="en-US" sz="1100" b="1" dirty="0"/>
          </a:p>
        </p:txBody>
      </p:sp>
      <p:sp>
        <p:nvSpPr>
          <p:cNvPr id="18" name="TextBox 17"/>
          <p:cNvSpPr txBox="1"/>
          <p:nvPr/>
        </p:nvSpPr>
        <p:spPr>
          <a:xfrm>
            <a:off x="3259835" y="514349"/>
            <a:ext cx="2590800" cy="1361911"/>
          </a:xfrm>
          <a:prstGeom prst="rect">
            <a:avLst/>
          </a:prstGeom>
          <a:noFill/>
        </p:spPr>
        <p:txBody>
          <a:bodyPr wrap="square" rtlCol="0">
            <a:spAutoFit/>
          </a:bodyPr>
          <a:lstStyle/>
          <a:p>
            <a:pPr algn="ctr"/>
            <a:r>
              <a:rPr lang="en-US" sz="1050" b="1" dirty="0" smtClean="0"/>
              <a:t>APPROACH</a:t>
            </a:r>
            <a:endParaRPr lang="en-US" sz="1200" b="1" dirty="0" smtClean="0"/>
          </a:p>
          <a:p>
            <a:pPr marL="171450" indent="-171450">
              <a:buFont typeface="Arial" panose="020B0604020202020204" pitchFamily="34" charset="0"/>
              <a:buChar char="•"/>
            </a:pPr>
            <a:r>
              <a:rPr lang="en-US" sz="800" dirty="0"/>
              <a:t>Deployed a PPC campaign to capture bottom of the funnel users, utilizing ad groups relevant to salons and beauty schools.</a:t>
            </a:r>
          </a:p>
          <a:p>
            <a:pPr marL="171450" indent="-171450">
              <a:buFont typeface="Arial" panose="020B0604020202020204" pitchFamily="34" charset="0"/>
              <a:buChar char="•"/>
            </a:pPr>
            <a:r>
              <a:rPr lang="en-US" sz="800" dirty="0"/>
              <a:t>Delivered branded ads on Facebook to users who demonstrated interest in salons and beauty schools.</a:t>
            </a:r>
          </a:p>
          <a:p>
            <a:pPr marL="171450" indent="-171450">
              <a:buFont typeface="Arial" panose="020B0604020202020204" pitchFamily="34" charset="0"/>
              <a:buChar char="•"/>
            </a:pPr>
            <a:r>
              <a:rPr lang="en-US" sz="800" dirty="0"/>
              <a:t>Utilized Targeted Display to extend their reach for those who have shown interest in joining beauty school.</a:t>
            </a:r>
          </a:p>
        </p:txBody>
      </p:sp>
      <p:sp>
        <p:nvSpPr>
          <p:cNvPr id="21" name="TextBox 20"/>
          <p:cNvSpPr txBox="1"/>
          <p:nvPr/>
        </p:nvSpPr>
        <p:spPr>
          <a:xfrm>
            <a:off x="6019800" y="502309"/>
            <a:ext cx="2974850" cy="1223412"/>
          </a:xfrm>
          <a:prstGeom prst="rect">
            <a:avLst/>
          </a:prstGeom>
          <a:noFill/>
        </p:spPr>
        <p:txBody>
          <a:bodyPr wrap="square" rtlCol="0">
            <a:spAutoFit/>
          </a:bodyPr>
          <a:lstStyle/>
          <a:p>
            <a:pPr algn="ctr"/>
            <a:r>
              <a:rPr lang="en-US" sz="1050" b="1" dirty="0" smtClean="0"/>
              <a:t>RESULTS</a:t>
            </a:r>
            <a:endParaRPr lang="en-US" sz="1200" b="1" dirty="0" smtClean="0"/>
          </a:p>
          <a:p>
            <a:pPr marL="171450" indent="-171450">
              <a:buFont typeface="Arial" panose="020B0604020202020204" pitchFamily="34" charset="0"/>
              <a:buChar char="•"/>
            </a:pPr>
            <a:r>
              <a:rPr lang="en-US" sz="900" dirty="0"/>
              <a:t>In 6 months, the campaign yielded 1,897 clicks from PPC:</a:t>
            </a:r>
          </a:p>
          <a:p>
            <a:pPr marL="171450" indent="-171450">
              <a:buFont typeface="Arial" panose="020B0604020202020204" pitchFamily="34" charset="0"/>
              <a:buChar char="•"/>
            </a:pPr>
            <a:r>
              <a:rPr lang="en-US" sz="900" dirty="0"/>
              <a:t>The campaign also yielded 3,177 clicks and 693,690 impressions from the branding campaign on Facebook.</a:t>
            </a:r>
          </a:p>
          <a:p>
            <a:pPr marL="171450" indent="-171450">
              <a:buFont typeface="Arial" panose="020B0604020202020204" pitchFamily="34" charset="0"/>
              <a:buChar char="•"/>
            </a:pPr>
            <a:r>
              <a:rPr lang="en-US" sz="900" dirty="0"/>
              <a:t>386,366 impressions were also received from the targeted display campaign.</a:t>
            </a:r>
          </a:p>
        </p:txBody>
      </p:sp>
      <p:sp>
        <p:nvSpPr>
          <p:cNvPr id="11" name="Rectangle 10"/>
          <p:cNvSpPr/>
          <p:nvPr/>
        </p:nvSpPr>
        <p:spPr>
          <a:xfrm rot="5400000">
            <a:off x="-1026937" y="3207547"/>
            <a:ext cx="2826415" cy="523220"/>
          </a:xfrm>
          <a:prstGeom prst="rect">
            <a:avLst/>
          </a:prstGeom>
        </p:spPr>
        <p:txBody>
          <a:bodyPr wrap="none">
            <a:spAutoFit/>
          </a:bodyPr>
          <a:lstStyle/>
          <a:p>
            <a:r>
              <a:rPr lang="en-US" sz="600" dirty="0" smtClean="0"/>
              <a:t>Sources</a:t>
            </a:r>
            <a:r>
              <a:rPr lang="en-US" sz="600" b="1" dirty="0" smtClean="0"/>
              <a:t>:</a:t>
            </a:r>
          </a:p>
          <a:p>
            <a:r>
              <a:rPr lang="en-US" sz="600" baseline="30000" dirty="0" smtClean="0"/>
              <a:t>1</a:t>
            </a:r>
            <a:r>
              <a:rPr lang="en-US" sz="600" dirty="0" smtClean="0"/>
              <a:t>Wordstream, Want More Brand Searches on Google?, December 2019</a:t>
            </a:r>
          </a:p>
          <a:p>
            <a:r>
              <a:rPr lang="en-US" sz="600" baseline="30000" dirty="0" smtClean="0"/>
              <a:t>2</a:t>
            </a:r>
            <a:r>
              <a:rPr lang="en-US" sz="600" dirty="0" smtClean="0"/>
              <a:t>Wordstream: Google Ads Benchmarks, December 2019</a:t>
            </a:r>
            <a:endParaRPr lang="en-US" sz="600" dirty="0"/>
          </a:p>
          <a:p>
            <a:endParaRPr lang="en-US" sz="600" dirty="0"/>
          </a:p>
          <a:p>
            <a:endParaRPr lang="en-US" sz="600" baseline="30000" dirty="0"/>
          </a:p>
        </p:txBody>
      </p:sp>
    </p:spTree>
    <p:extLst>
      <p:ext uri="{BB962C8B-B14F-4D97-AF65-F5344CB8AC3E}">
        <p14:creationId xmlns:p14="http://schemas.microsoft.com/office/powerpoint/2010/main" val="395364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21</a:t>
            </a:fld>
            <a:endParaRPr lang="en-US" dirty="0"/>
          </a:p>
        </p:txBody>
      </p:sp>
      <p:sp>
        <p:nvSpPr>
          <p:cNvPr id="17" name="TextBox 16"/>
          <p:cNvSpPr txBox="1"/>
          <p:nvPr/>
        </p:nvSpPr>
        <p:spPr>
          <a:xfrm>
            <a:off x="685800" y="2040286"/>
            <a:ext cx="3962400" cy="2400657"/>
          </a:xfrm>
          <a:prstGeom prst="rect">
            <a:avLst/>
          </a:prstGeom>
          <a:noFill/>
        </p:spPr>
        <p:txBody>
          <a:bodyPr wrap="square" rtlCol="0">
            <a:spAutoFit/>
          </a:bodyPr>
          <a:lstStyle/>
          <a:p>
            <a:r>
              <a:rPr lang="en-US" sz="1000" b="1" dirty="0" smtClean="0"/>
              <a:t>GOAL &amp; APPROACH</a:t>
            </a:r>
            <a:endParaRPr lang="en-US" sz="1000" dirty="0" smtClean="0"/>
          </a:p>
          <a:p>
            <a:r>
              <a:rPr lang="en-US" sz="1000" dirty="0"/>
              <a:t>A salon and spa wanted to ensure that their image matched who they were as a company. Modern, fashion forward, and clean. After this site was build, they also needed someone to promote the site and company. Amplified Digital Launched a tri-fold campaign, utilizing PPC Targeted Facebook ads, and Remarketing to help the client reach their goals. </a:t>
            </a:r>
          </a:p>
          <a:p>
            <a:endParaRPr lang="en-US" sz="1000" dirty="0"/>
          </a:p>
          <a:p>
            <a:r>
              <a:rPr lang="en-US" sz="1000" dirty="0"/>
              <a:t>PPC was launched with a focus on salons, facials, haircuts, micro blading, and spa services. Additionally, research indicates that advertising on Facebook tends to increase the number of branded searches on Google Ads by an average of 34%</a:t>
            </a:r>
            <a:r>
              <a:rPr lang="en-US" sz="1000" baseline="30000" dirty="0"/>
              <a:t>1</a:t>
            </a:r>
            <a:r>
              <a:rPr lang="en-US" sz="1000" dirty="0"/>
              <a:t>, so a Facebook campaign was launched to help generate brand awareness amongst those who may be in need of a salon or spa.</a:t>
            </a:r>
          </a:p>
        </p:txBody>
      </p:sp>
      <p:sp>
        <p:nvSpPr>
          <p:cNvPr id="19" name="TextBox 18"/>
          <p:cNvSpPr txBox="1"/>
          <p:nvPr/>
        </p:nvSpPr>
        <p:spPr>
          <a:xfrm>
            <a:off x="4917425" y="2042572"/>
            <a:ext cx="3993881" cy="2408352"/>
          </a:xfrm>
          <a:prstGeom prst="rect">
            <a:avLst/>
          </a:prstGeom>
          <a:noFill/>
        </p:spPr>
        <p:txBody>
          <a:bodyPr wrap="square" rtlCol="0">
            <a:spAutoFit/>
          </a:bodyPr>
          <a:lstStyle/>
          <a:p>
            <a:r>
              <a:rPr lang="en-US" sz="1000" b="1" dirty="0" smtClean="0"/>
              <a:t>RESULTS</a:t>
            </a:r>
            <a:endParaRPr lang="en-US" sz="1000" dirty="0" smtClean="0"/>
          </a:p>
          <a:p>
            <a:r>
              <a:rPr lang="en-US" sz="1000" dirty="0"/>
              <a:t>With a consistent budget during the course of the campaign, the client saw steady results over the course of ten months. The PPC campaign saw a slight peak in December, 2019 with a 10.13% CTR, but every other month has been between 6.5% - 8.5% – both over 150% greater than industry benchmark</a:t>
            </a:r>
            <a:r>
              <a:rPr lang="en-US" sz="1000" baseline="30000" dirty="0"/>
              <a:t>2</a:t>
            </a:r>
            <a:r>
              <a:rPr lang="en-US" sz="1000" dirty="0"/>
              <a:t>. </a:t>
            </a:r>
          </a:p>
          <a:p>
            <a:endParaRPr lang="en-US" sz="1000" dirty="0"/>
          </a:p>
          <a:p>
            <a:r>
              <a:rPr lang="en-US" sz="1000" dirty="0" smtClean="0"/>
              <a:t>The Salon enjoyed </a:t>
            </a:r>
            <a:r>
              <a:rPr lang="en-US" sz="1000" dirty="0"/>
              <a:t>the work that Amplified Digital did for them so much, they asked us to do the same thing for their salon school portion of their business.</a:t>
            </a:r>
          </a:p>
          <a:p>
            <a:endParaRPr lang="en-US" sz="1000" dirty="0"/>
          </a:p>
          <a:p>
            <a:r>
              <a:rPr lang="en-US" sz="1000" dirty="0"/>
              <a:t>Overall, the client saw an increase in conversions and website engagement, social media engagement saw a huge impact on Facebook, as well as an increase in brand awareness.</a:t>
            </a:r>
          </a:p>
          <a:p>
            <a:endParaRPr lang="en-US" sz="105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Salon and Spa| Building a Website and Promotion</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6720" y="514350"/>
            <a:ext cx="2590800" cy="1254189"/>
          </a:xfrm>
          <a:prstGeom prst="rect">
            <a:avLst/>
          </a:prstGeom>
          <a:noFill/>
        </p:spPr>
        <p:txBody>
          <a:bodyPr wrap="square" rtlCol="0">
            <a:spAutoFit/>
          </a:bodyPr>
          <a:lstStyle/>
          <a:p>
            <a:pPr algn="ctr"/>
            <a:r>
              <a:rPr lang="en-US" sz="1050" b="1" dirty="0" smtClean="0"/>
              <a:t>GOAL</a:t>
            </a:r>
            <a:endParaRPr lang="en-US" sz="1200" b="1" dirty="0" smtClean="0"/>
          </a:p>
          <a:p>
            <a:pPr marL="171450" indent="-171450">
              <a:buFont typeface="Arial" panose="020B0604020202020204" pitchFamily="34" charset="0"/>
              <a:buChar char="•"/>
            </a:pPr>
            <a:r>
              <a:rPr lang="en-US" sz="900" dirty="0"/>
              <a:t>A salon and spa wanted to ensure that their image matched who they were as a company. Modern, fashion forward, and clean. After this site was build, they also needed someone to promote the site and company.</a:t>
            </a:r>
          </a:p>
          <a:p>
            <a:endParaRPr lang="en-US" sz="1100" b="1" dirty="0"/>
          </a:p>
        </p:txBody>
      </p:sp>
      <p:sp>
        <p:nvSpPr>
          <p:cNvPr id="18" name="TextBox 17"/>
          <p:cNvSpPr txBox="1"/>
          <p:nvPr/>
        </p:nvSpPr>
        <p:spPr>
          <a:xfrm>
            <a:off x="3259835" y="514349"/>
            <a:ext cx="2590800" cy="1092607"/>
          </a:xfrm>
          <a:prstGeom prst="rect">
            <a:avLst/>
          </a:prstGeom>
          <a:noFill/>
        </p:spPr>
        <p:txBody>
          <a:bodyPr wrap="square" rtlCol="0">
            <a:spAutoFit/>
          </a:bodyPr>
          <a:lstStyle/>
          <a:p>
            <a:pPr algn="ctr"/>
            <a:r>
              <a:rPr lang="en-US" sz="1050" b="1" dirty="0" smtClean="0"/>
              <a:t>APPROACH</a:t>
            </a:r>
            <a:endParaRPr lang="en-US" sz="1400" b="1" dirty="0" smtClean="0"/>
          </a:p>
          <a:p>
            <a:pPr marL="171450" indent="-171450">
              <a:buFont typeface="Arial" panose="020B0604020202020204" pitchFamily="34" charset="0"/>
              <a:buChar char="•"/>
            </a:pPr>
            <a:r>
              <a:rPr lang="en-US" sz="900" dirty="0"/>
              <a:t>Deployed a PPC campaign to capture bottom of the funnel users, utilizing ad groups relevant to salons and spas.</a:t>
            </a:r>
          </a:p>
          <a:p>
            <a:pPr marL="171450" indent="-171450">
              <a:buFont typeface="Arial" panose="020B0604020202020204" pitchFamily="34" charset="0"/>
              <a:buChar char="•"/>
            </a:pPr>
            <a:r>
              <a:rPr lang="en-US" sz="900" dirty="0"/>
              <a:t>Delivered branded ads on Facebook to users who demonstrated interest in salons, spas around their two locations.</a:t>
            </a:r>
          </a:p>
        </p:txBody>
      </p:sp>
      <p:sp>
        <p:nvSpPr>
          <p:cNvPr id="21" name="TextBox 20"/>
          <p:cNvSpPr txBox="1"/>
          <p:nvPr/>
        </p:nvSpPr>
        <p:spPr>
          <a:xfrm>
            <a:off x="6019800" y="502309"/>
            <a:ext cx="2974850" cy="1084912"/>
          </a:xfrm>
          <a:prstGeom prst="rect">
            <a:avLst/>
          </a:prstGeom>
          <a:noFill/>
        </p:spPr>
        <p:txBody>
          <a:bodyPr wrap="square" rtlCol="0">
            <a:spAutoFit/>
          </a:bodyPr>
          <a:lstStyle/>
          <a:p>
            <a:pPr algn="ctr"/>
            <a:r>
              <a:rPr lang="en-US" sz="1050" b="1" dirty="0" smtClean="0"/>
              <a:t>RESULTS</a:t>
            </a:r>
            <a:endParaRPr lang="en-US" sz="1200" b="1" dirty="0" smtClean="0"/>
          </a:p>
          <a:p>
            <a:pPr marL="171450" indent="-171450">
              <a:buFont typeface="Arial" panose="020B0604020202020204" pitchFamily="34" charset="0"/>
              <a:buChar char="•"/>
            </a:pPr>
            <a:r>
              <a:rPr lang="en-US" sz="900" dirty="0"/>
              <a:t>In 6 months, the campaign yielded 5,413 clicks from PPC:</a:t>
            </a:r>
          </a:p>
          <a:p>
            <a:pPr marL="628650" lvl="1" indent="-171450">
              <a:buFont typeface="Arial" panose="020B0604020202020204" pitchFamily="34" charset="0"/>
              <a:buChar char="•"/>
            </a:pPr>
            <a:r>
              <a:rPr lang="en-US" sz="900" dirty="0"/>
              <a:t>Calls: 163 total</a:t>
            </a:r>
            <a:endParaRPr lang="en-US" sz="900" b="1" dirty="0"/>
          </a:p>
          <a:p>
            <a:pPr marL="171450" indent="-171450">
              <a:buFont typeface="Arial" panose="020B0604020202020204" pitchFamily="34" charset="0"/>
              <a:buChar char="•"/>
            </a:pPr>
            <a:r>
              <a:rPr lang="en-US" sz="900" dirty="0"/>
              <a:t>The campaign also yielded 1,943 clicks and 290,115 impressions from the branding campaign on Facebook.</a:t>
            </a:r>
            <a:endParaRPr lang="en-US" sz="900" b="1" dirty="0"/>
          </a:p>
        </p:txBody>
      </p:sp>
      <p:sp>
        <p:nvSpPr>
          <p:cNvPr id="11" name="Rectangle 10"/>
          <p:cNvSpPr/>
          <p:nvPr/>
        </p:nvSpPr>
        <p:spPr>
          <a:xfrm rot="5400000">
            <a:off x="-1026937" y="3207547"/>
            <a:ext cx="2826415" cy="523220"/>
          </a:xfrm>
          <a:prstGeom prst="rect">
            <a:avLst/>
          </a:prstGeom>
        </p:spPr>
        <p:txBody>
          <a:bodyPr wrap="none">
            <a:spAutoFit/>
          </a:bodyPr>
          <a:lstStyle/>
          <a:p>
            <a:r>
              <a:rPr lang="en-US" sz="600" dirty="0" smtClean="0"/>
              <a:t>Sources</a:t>
            </a:r>
            <a:r>
              <a:rPr lang="en-US" sz="600" b="1" dirty="0" smtClean="0"/>
              <a:t>:</a:t>
            </a:r>
          </a:p>
          <a:p>
            <a:r>
              <a:rPr lang="en-US" sz="600" baseline="30000" dirty="0" smtClean="0"/>
              <a:t>1</a:t>
            </a:r>
            <a:r>
              <a:rPr lang="en-US" sz="600" dirty="0" smtClean="0"/>
              <a:t>Wordstream, Want More Brand Searches on Google?, December 2019</a:t>
            </a:r>
          </a:p>
          <a:p>
            <a:r>
              <a:rPr lang="en-US" sz="600" baseline="30000" dirty="0" smtClean="0"/>
              <a:t>2</a:t>
            </a:r>
            <a:r>
              <a:rPr lang="en-US" sz="600" dirty="0" smtClean="0"/>
              <a:t>Wordstream: Google Ads Benchmarks, December 2019</a:t>
            </a:r>
            <a:endParaRPr lang="en-US" sz="600" dirty="0"/>
          </a:p>
          <a:p>
            <a:endParaRPr lang="en-US" sz="600" dirty="0"/>
          </a:p>
          <a:p>
            <a:endParaRPr lang="en-US" sz="600" baseline="30000" dirty="0"/>
          </a:p>
        </p:txBody>
      </p:sp>
    </p:spTree>
    <p:extLst>
      <p:ext uri="{BB962C8B-B14F-4D97-AF65-F5344CB8AC3E}">
        <p14:creationId xmlns:p14="http://schemas.microsoft.com/office/powerpoint/2010/main" val="116286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3</a:t>
            </a:fld>
            <a:endParaRPr lang="en-US" dirty="0"/>
          </a:p>
        </p:txBody>
      </p:sp>
      <p:grpSp>
        <p:nvGrpSpPr>
          <p:cNvPr id="13" name="Group 12"/>
          <p:cNvGrpSpPr/>
          <p:nvPr/>
        </p:nvGrpSpPr>
        <p:grpSpPr>
          <a:xfrm>
            <a:off x="0" y="533401"/>
            <a:ext cx="8830755" cy="1355353"/>
            <a:chOff x="330351" y="564141"/>
            <a:chExt cx="8830755" cy="1355353"/>
          </a:xfrm>
        </p:grpSpPr>
        <p:sp>
          <p:nvSpPr>
            <p:cNvPr id="14" name="TextBox 13"/>
            <p:cNvSpPr txBox="1"/>
            <p:nvPr/>
          </p:nvSpPr>
          <p:spPr>
            <a:xfrm>
              <a:off x="330351" y="568761"/>
              <a:ext cx="2516323" cy="1215717"/>
            </a:xfrm>
            <a:prstGeom prst="rect">
              <a:avLst/>
            </a:prstGeom>
            <a:noFill/>
          </p:spPr>
          <p:txBody>
            <a:bodyPr wrap="square" rtlCol="0">
              <a:spAutoFit/>
            </a:bodyPr>
            <a:lstStyle/>
            <a:p>
              <a:pPr algn="ctr"/>
              <a:r>
                <a:rPr lang="en-US" sz="1050" b="1" dirty="0" smtClean="0"/>
                <a:t>GOAL</a:t>
              </a:r>
            </a:p>
            <a:p>
              <a:pPr marL="171450" indent="-171450">
                <a:buFont typeface="Arial" panose="020B0604020202020204" pitchFamily="34" charset="0"/>
                <a:buChar char="•"/>
              </a:pPr>
              <a:r>
                <a:rPr lang="en-US" sz="900" dirty="0" smtClean="0"/>
                <a:t>A senior living facility wanted to increase leads and user engagement on their website. They also wanted to develop a brand identity and generate brand awareness amongst individuals likely to be in need of a senior living facility. </a:t>
              </a:r>
            </a:p>
          </p:txBody>
        </p:sp>
        <p:sp>
          <p:nvSpPr>
            <p:cNvPr id="15" name="TextBox 14"/>
            <p:cNvSpPr txBox="1"/>
            <p:nvPr/>
          </p:nvSpPr>
          <p:spPr>
            <a:xfrm>
              <a:off x="2770903" y="564141"/>
              <a:ext cx="3052954" cy="1354217"/>
            </a:xfrm>
            <a:prstGeom prst="rect">
              <a:avLst/>
            </a:prstGeom>
            <a:noFill/>
          </p:spPr>
          <p:txBody>
            <a:bodyPr wrap="square" rtlCol="0">
              <a:spAutoFit/>
            </a:bodyPr>
            <a:lstStyle/>
            <a:p>
              <a:pPr algn="ctr"/>
              <a:r>
                <a:rPr lang="en-US" sz="1050" b="1" dirty="0" smtClean="0"/>
                <a:t>APPROACH</a:t>
              </a:r>
            </a:p>
            <a:p>
              <a:pPr marL="171450" indent="-171450">
                <a:buFont typeface="Arial" panose="020B0604020202020204" pitchFamily="34" charset="0"/>
                <a:buChar char="•"/>
              </a:pPr>
              <a:r>
                <a:rPr lang="en-US" sz="900" dirty="0" smtClean="0"/>
                <a:t>Deployed a PPC campaign to capture bottom of the funnel users, utilizing ad groups relevant to senior living, senior apartments, senior housing, retirement community, and independent living.</a:t>
              </a:r>
            </a:p>
            <a:p>
              <a:pPr marL="171450" indent="-171450">
                <a:buFont typeface="Arial" panose="020B0604020202020204" pitchFamily="34" charset="0"/>
                <a:buChar char="•"/>
              </a:pPr>
              <a:r>
                <a:rPr lang="en-US" sz="900" dirty="0" smtClean="0"/>
                <a:t>Delivered branded ads on Facebook to users who demonstrated interest in retirement communities, assisted living, or independent living. </a:t>
              </a:r>
            </a:p>
          </p:txBody>
        </p:sp>
        <p:sp>
          <p:nvSpPr>
            <p:cNvPr id="16" name="TextBox 15"/>
            <p:cNvSpPr txBox="1"/>
            <p:nvPr/>
          </p:nvSpPr>
          <p:spPr>
            <a:xfrm>
              <a:off x="5823857" y="565277"/>
              <a:ext cx="3337249" cy="1354217"/>
            </a:xfrm>
            <a:prstGeom prst="rect">
              <a:avLst/>
            </a:prstGeom>
            <a:noFill/>
          </p:spPr>
          <p:txBody>
            <a:bodyPr wrap="square" rtlCol="0">
              <a:spAutoFit/>
            </a:bodyPr>
            <a:lstStyle/>
            <a:p>
              <a:pPr algn="ctr"/>
              <a:r>
                <a:rPr lang="en-US" sz="1050" b="1" dirty="0" smtClean="0"/>
                <a:t>RESULTS</a:t>
              </a:r>
              <a:endParaRPr lang="en-US" sz="1000" b="1" dirty="0" smtClean="0"/>
            </a:p>
            <a:p>
              <a:pPr marL="171450" indent="-171450">
                <a:buFont typeface="Arial" panose="020B0604020202020204" pitchFamily="34" charset="0"/>
                <a:buChar char="•"/>
              </a:pPr>
              <a:r>
                <a:rPr lang="en-US" sz="900" dirty="0" smtClean="0"/>
                <a:t>In 10 months, the campaign yielded 232 conversions from PPC:</a:t>
              </a:r>
            </a:p>
            <a:p>
              <a:pPr marL="628650" lvl="1" indent="-171450">
                <a:buFont typeface="Arial" panose="020B0604020202020204" pitchFamily="34" charset="0"/>
                <a:buChar char="•"/>
              </a:pPr>
              <a:r>
                <a:rPr lang="en-US" sz="900" dirty="0" smtClean="0"/>
                <a:t>Contact Us Submissions</a:t>
              </a:r>
              <a:r>
                <a:rPr lang="en-US" sz="900" b="1" dirty="0" smtClean="0"/>
                <a:t> (21)</a:t>
              </a:r>
              <a:r>
                <a:rPr lang="en-US" sz="900" dirty="0" smtClean="0"/>
                <a:t>, Floor Plans Page Views </a:t>
              </a:r>
              <a:r>
                <a:rPr lang="en-US" sz="900" b="1" dirty="0" smtClean="0"/>
                <a:t>(136)</a:t>
              </a:r>
              <a:r>
                <a:rPr lang="en-US" sz="900" dirty="0" smtClean="0"/>
                <a:t>, Click to Call </a:t>
              </a:r>
              <a:r>
                <a:rPr lang="en-US" sz="900" b="1" dirty="0" smtClean="0"/>
                <a:t>(67)</a:t>
              </a:r>
              <a:r>
                <a:rPr lang="en-US" sz="900" dirty="0" smtClean="0"/>
                <a:t>, Calls from Ads </a:t>
              </a:r>
              <a:r>
                <a:rPr lang="en-US" sz="900" b="1" dirty="0" smtClean="0"/>
                <a:t>(7)</a:t>
              </a:r>
              <a:r>
                <a:rPr lang="en-US" sz="900" dirty="0" smtClean="0"/>
                <a:t>, Email Contact </a:t>
              </a:r>
              <a:r>
                <a:rPr lang="en-US" sz="900" b="1" dirty="0" smtClean="0"/>
                <a:t>(1)</a:t>
              </a:r>
            </a:p>
            <a:p>
              <a:pPr marL="171450" indent="-171450">
                <a:buFont typeface="Arial" panose="020B0604020202020204" pitchFamily="34" charset="0"/>
                <a:buChar char="•"/>
              </a:pPr>
              <a:r>
                <a:rPr lang="en-US" sz="900" dirty="0" smtClean="0"/>
                <a:t>The campaign also yielded 6,470 clicks and 137,663 impressions from the branding campaign on Facebook.</a:t>
              </a:r>
              <a:endParaRPr lang="en-US" sz="900" b="1" dirty="0"/>
            </a:p>
          </p:txBody>
        </p:sp>
      </p:grpSp>
      <p:sp>
        <p:nvSpPr>
          <p:cNvPr id="17" name="TextBox 16"/>
          <p:cNvSpPr txBox="1"/>
          <p:nvPr/>
        </p:nvSpPr>
        <p:spPr>
          <a:xfrm>
            <a:off x="685800" y="2040286"/>
            <a:ext cx="3993881" cy="3000821"/>
          </a:xfrm>
          <a:prstGeom prst="rect">
            <a:avLst/>
          </a:prstGeom>
          <a:noFill/>
        </p:spPr>
        <p:txBody>
          <a:bodyPr wrap="square" rtlCol="0">
            <a:spAutoFit/>
          </a:bodyPr>
          <a:lstStyle/>
          <a:p>
            <a:r>
              <a:rPr lang="en-US" sz="1050" b="1" dirty="0" smtClean="0"/>
              <a:t>GOAL &amp; APPROACH</a:t>
            </a:r>
            <a:endParaRPr lang="en-US" sz="1050" b="1" dirty="0"/>
          </a:p>
          <a:p>
            <a:endParaRPr lang="en-US" sz="1050" dirty="0" smtClean="0"/>
          </a:p>
          <a:p>
            <a:r>
              <a:rPr lang="en-US" sz="1050" dirty="0" smtClean="0"/>
              <a:t>A senior living facility wanted to increase leads and user engagement on their website while also establishing a brand identity and generate brand awareness. Amplified Digital Launched a two-fold campaign, utilizing PPC and Targeted Facebook ads to help the client reach their goals. </a:t>
            </a:r>
          </a:p>
          <a:p>
            <a:endParaRPr lang="en-US" sz="1050" dirty="0" smtClean="0"/>
          </a:p>
          <a:p>
            <a:r>
              <a:rPr lang="en-US" sz="1050" dirty="0" smtClean="0"/>
              <a:t>PPC was launched with a focus on senior living, senior apartments, senior housing, independent living, retirement community, and assisted living facility. Additionally</a:t>
            </a:r>
            <a:r>
              <a:rPr lang="en-US" sz="1050" dirty="0"/>
              <a:t>, </a:t>
            </a:r>
            <a:r>
              <a:rPr lang="en-US" sz="1050" dirty="0" smtClean="0"/>
              <a:t>research </a:t>
            </a:r>
            <a:r>
              <a:rPr lang="en-US" sz="1050" dirty="0"/>
              <a:t>indicates that advertising on Facebook tends to increase the number of branded searches on Google Ads by an average of </a:t>
            </a:r>
            <a:r>
              <a:rPr lang="en-US" sz="1050" dirty="0" smtClean="0"/>
              <a:t>34%</a:t>
            </a:r>
            <a:r>
              <a:rPr lang="en-US" sz="1050" baseline="30000" dirty="0" smtClean="0"/>
              <a:t>1</a:t>
            </a:r>
            <a:r>
              <a:rPr lang="en-US" sz="1050" dirty="0" smtClean="0"/>
              <a:t>, so a Facebook campaign was launched to help generate brand awareness amongst those who may be in need of a senior living facility – both potential residents and their families. </a:t>
            </a:r>
            <a:endParaRPr lang="en-US" sz="1050" dirty="0"/>
          </a:p>
        </p:txBody>
      </p:sp>
      <p:sp>
        <p:nvSpPr>
          <p:cNvPr id="19" name="TextBox 18"/>
          <p:cNvSpPr txBox="1"/>
          <p:nvPr/>
        </p:nvSpPr>
        <p:spPr>
          <a:xfrm>
            <a:off x="4917425" y="2042572"/>
            <a:ext cx="3993881" cy="2677656"/>
          </a:xfrm>
          <a:prstGeom prst="rect">
            <a:avLst/>
          </a:prstGeom>
          <a:noFill/>
        </p:spPr>
        <p:txBody>
          <a:bodyPr wrap="square" rtlCol="0">
            <a:spAutoFit/>
          </a:bodyPr>
          <a:lstStyle/>
          <a:p>
            <a:r>
              <a:rPr lang="en-US" sz="1050" b="1" dirty="0" smtClean="0"/>
              <a:t>RESULTS</a:t>
            </a:r>
            <a:endParaRPr lang="en-US" sz="1050" b="1" dirty="0"/>
          </a:p>
          <a:p>
            <a:endParaRPr lang="en-US" sz="1050" dirty="0" smtClean="0"/>
          </a:p>
          <a:p>
            <a:r>
              <a:rPr lang="en-US" sz="1050" dirty="0"/>
              <a:t>With a consistent budget during the course of the campaign, the client saw steady results over the course of ten months. The PPC campaign saw a slight peak in late winter and early spring with a 17.50% conversion rate in February, followed by a 17.17% conversion rate in March – both over 400% greater than industry benchmark</a:t>
            </a:r>
            <a:r>
              <a:rPr lang="en-US" sz="1050" baseline="30000" dirty="0"/>
              <a:t>2</a:t>
            </a:r>
            <a:r>
              <a:rPr lang="en-US" sz="1050" dirty="0"/>
              <a:t>. Overall, the campaign ended with a 11.22% conversion, outperforming the industry benchmark of 3.36%</a:t>
            </a:r>
            <a:r>
              <a:rPr lang="en-US" sz="1050" baseline="30000" dirty="0"/>
              <a:t>2</a:t>
            </a:r>
            <a:r>
              <a:rPr lang="en-US" sz="1050" dirty="0"/>
              <a:t> by 234%.  </a:t>
            </a:r>
          </a:p>
          <a:p>
            <a:endParaRPr lang="en-US" sz="1050" dirty="0"/>
          </a:p>
          <a:p>
            <a:r>
              <a:rPr lang="en-US" sz="1050" dirty="0"/>
              <a:t>The branding campaign saw its highest click through rate in April, performing over 375% greater than the industry benchmark at 6.04%. Overall, the campaign yielded a click through rate of 4.70% which was 273% greater than the industry average of 1.26%</a:t>
            </a:r>
            <a:r>
              <a:rPr lang="en-US" sz="1050" baseline="30000" dirty="0"/>
              <a:t>3</a:t>
            </a:r>
            <a:r>
              <a:rPr lang="en-US" sz="1050" dirty="0"/>
              <a:t>.</a:t>
            </a:r>
          </a:p>
        </p:txBody>
      </p:sp>
      <p:sp>
        <p:nvSpPr>
          <p:cNvPr id="20" name="Rectangle 19"/>
          <p:cNvSpPr/>
          <p:nvPr/>
        </p:nvSpPr>
        <p:spPr>
          <a:xfrm rot="5400000">
            <a:off x="-998684" y="3342977"/>
            <a:ext cx="2537874" cy="523220"/>
          </a:xfrm>
          <a:prstGeom prst="rect">
            <a:avLst/>
          </a:prstGeom>
        </p:spPr>
        <p:txBody>
          <a:bodyPr wrap="none">
            <a:spAutoFit/>
          </a:bodyPr>
          <a:lstStyle/>
          <a:p>
            <a:r>
              <a:rPr lang="en-US" sz="700" dirty="0" smtClean="0"/>
              <a:t>Sources</a:t>
            </a:r>
            <a:r>
              <a:rPr lang="en-US" sz="700" b="1" dirty="0" smtClean="0"/>
              <a:t>:</a:t>
            </a:r>
          </a:p>
          <a:p>
            <a:r>
              <a:rPr lang="en-US" sz="700" baseline="30000" dirty="0" smtClean="0"/>
              <a:t>1</a:t>
            </a:r>
            <a:r>
              <a:rPr lang="en-US" sz="700" dirty="0" smtClean="0"/>
              <a:t>Wordstream, Want More Brand Searches on </a:t>
            </a:r>
            <a:r>
              <a:rPr lang="en-US" sz="700" dirty="0" err="1" smtClean="0"/>
              <a:t>Gogole</a:t>
            </a:r>
            <a:r>
              <a:rPr lang="en-US" sz="700" dirty="0" smtClean="0"/>
              <a:t>?</a:t>
            </a:r>
          </a:p>
          <a:p>
            <a:r>
              <a:rPr lang="en-US" sz="700" baseline="30000" dirty="0" smtClean="0"/>
              <a:t>2</a:t>
            </a:r>
            <a:r>
              <a:rPr lang="en-US" sz="700" dirty="0" smtClean="0"/>
              <a:t>Wordstream: Google Ads Benchmarks</a:t>
            </a:r>
          </a:p>
          <a:p>
            <a:r>
              <a:rPr lang="en-US" sz="700" baseline="30000" dirty="0" smtClean="0"/>
              <a:t>3</a:t>
            </a:r>
            <a:r>
              <a:rPr lang="en-US" sz="700" dirty="0" smtClean="0"/>
              <a:t>Wordstream: Facebook Ad 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SENIOR LIVING FACILITY</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2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4</a:t>
            </a:fld>
            <a:endParaRPr lang="en-US" dirty="0"/>
          </a:p>
        </p:txBody>
      </p:sp>
      <p:sp>
        <p:nvSpPr>
          <p:cNvPr id="17" name="TextBox 16"/>
          <p:cNvSpPr txBox="1"/>
          <p:nvPr/>
        </p:nvSpPr>
        <p:spPr>
          <a:xfrm>
            <a:off x="685800" y="2040286"/>
            <a:ext cx="3962400" cy="3016210"/>
          </a:xfrm>
          <a:prstGeom prst="rect">
            <a:avLst/>
          </a:prstGeom>
          <a:noFill/>
        </p:spPr>
        <p:txBody>
          <a:bodyPr wrap="square" rtlCol="0">
            <a:spAutoFit/>
          </a:bodyPr>
          <a:lstStyle/>
          <a:p>
            <a:r>
              <a:rPr lang="en-US" sz="1000" b="1" dirty="0" smtClean="0"/>
              <a:t>GOAL &amp; APPROACH</a:t>
            </a:r>
            <a:endParaRPr lang="en-US" sz="1000" dirty="0" smtClean="0"/>
          </a:p>
          <a:p>
            <a:r>
              <a:rPr lang="en-US" sz="1000" dirty="0" smtClean="0"/>
              <a:t>A </a:t>
            </a:r>
            <a:r>
              <a:rPr lang="en-US" sz="1000" dirty="0"/>
              <a:t>RV Dealership with strong digital marketing knowledge wanted to explore outsourcing their digital campaigns to focus on management and the dealership’s overarching marketing strategy. The client had a relationship with a national auto digital provider, but felt as though they could not tailor their objectives or receive customized performance metrics. The dealership set to find a digital marketing partner that would work alongside their planned objectives while receiving customized strategy and ongoing performance monitoring. </a:t>
            </a:r>
            <a:endParaRPr lang="en-US" sz="1000" dirty="0" smtClean="0"/>
          </a:p>
          <a:p>
            <a:endParaRPr lang="en-US" sz="1000" b="1" dirty="0"/>
          </a:p>
          <a:p>
            <a:r>
              <a:rPr lang="en-US" sz="1000" dirty="0"/>
              <a:t>Amplified Digital created a digital strategy that matched the client’s goals of increasing phone calls to generate qualified leads. PPC was implemented to capture users in the researching stage of the purchase journey who were most likely to contact the dealership. The PPC campaign was optimized for peak sales months and keywords were tailored for </a:t>
            </a:r>
            <a:r>
              <a:rPr lang="en-US" sz="1000" dirty="0" smtClean="0"/>
              <a:t>seasonality.</a:t>
            </a:r>
            <a:endParaRPr lang="en-US" sz="1000" b="1" dirty="0"/>
          </a:p>
        </p:txBody>
      </p:sp>
      <p:sp>
        <p:nvSpPr>
          <p:cNvPr id="19" name="TextBox 18"/>
          <p:cNvSpPr txBox="1"/>
          <p:nvPr/>
        </p:nvSpPr>
        <p:spPr>
          <a:xfrm>
            <a:off x="4917425" y="2042572"/>
            <a:ext cx="3993881" cy="3177793"/>
          </a:xfrm>
          <a:prstGeom prst="rect">
            <a:avLst/>
          </a:prstGeom>
          <a:noFill/>
        </p:spPr>
        <p:txBody>
          <a:bodyPr wrap="square" rtlCol="0">
            <a:spAutoFit/>
          </a:bodyPr>
          <a:lstStyle/>
          <a:p>
            <a:r>
              <a:rPr lang="en-US" sz="1000" b="1" dirty="0" smtClean="0"/>
              <a:t>GOAL &amp; APPROACH CONTINUED</a:t>
            </a:r>
            <a:endParaRPr lang="en-US" sz="1000" dirty="0" smtClean="0"/>
          </a:p>
          <a:p>
            <a:r>
              <a:rPr lang="en-US" sz="1000" dirty="0" smtClean="0"/>
              <a:t>Additionally</a:t>
            </a:r>
            <a:r>
              <a:rPr lang="en-US" sz="1000" dirty="0"/>
              <a:t>, Amplified Digital supplemented the search campaign with Targeted Display and Website Remarketing, ensuring to capture users across multiple stages of the purchase journey. </a:t>
            </a:r>
          </a:p>
          <a:p>
            <a:endParaRPr lang="en-US" sz="1000" dirty="0" smtClean="0"/>
          </a:p>
          <a:p>
            <a:r>
              <a:rPr lang="en-US" sz="1000" b="1" dirty="0" smtClean="0"/>
              <a:t>RESULTS</a:t>
            </a:r>
            <a:endParaRPr lang="en-US" sz="1000" dirty="0" smtClean="0"/>
          </a:p>
          <a:p>
            <a:r>
              <a:rPr lang="en-US" sz="1000" dirty="0"/>
              <a:t>Over a 10-month span, the PPC campaign drove 528 conversions. Approximately 30% were phone calls, and 34% were map requests. The PPC campaign acquired at least 50% impression share within the desired market.  Targeted Display with Website Remarketing accounted for approximately 6% of total conversions, with the most common action being Learn More/Share item clicks. The display campaign consistently performed above average (181% above benchmark) when comparing industry conversion rates</a:t>
            </a:r>
            <a:r>
              <a:rPr lang="en-US" sz="1000" baseline="30000" dirty="0"/>
              <a:t>1</a:t>
            </a:r>
            <a:r>
              <a:rPr lang="en-US" sz="1000" dirty="0"/>
              <a:t>. As a result of the overall campaign’s success, the client continues to partner with Amplified Digital and has increased PPC spend for specific marketing promotions.</a:t>
            </a:r>
          </a:p>
          <a:p>
            <a:endParaRPr lang="en-US" sz="1050" dirty="0"/>
          </a:p>
        </p:txBody>
      </p:sp>
      <p:sp>
        <p:nvSpPr>
          <p:cNvPr id="20" name="Rectangle 19"/>
          <p:cNvSpPr/>
          <p:nvPr/>
        </p:nvSpPr>
        <p:spPr>
          <a:xfrm rot="5400000">
            <a:off x="-787078" y="3459484"/>
            <a:ext cx="1875835" cy="307777"/>
          </a:xfrm>
          <a:prstGeom prst="rect">
            <a:avLst/>
          </a:prstGeom>
        </p:spPr>
        <p:txBody>
          <a:bodyPr wrap="none">
            <a:spAutoFit/>
          </a:bodyPr>
          <a:lstStyle/>
          <a:p>
            <a:r>
              <a:rPr lang="en-US" sz="700" dirty="0" smtClean="0"/>
              <a:t>Source:</a:t>
            </a:r>
            <a:endParaRPr lang="en-US" sz="700" b="1" dirty="0"/>
          </a:p>
          <a:p>
            <a:pPr lvl="0"/>
            <a:r>
              <a:rPr lang="en-US" sz="700" b="1" baseline="30000" dirty="0"/>
              <a:t>1</a:t>
            </a:r>
            <a:r>
              <a:rPr lang="en-US" sz="700" dirty="0"/>
              <a:t>Wordstream: Google Ads </a:t>
            </a:r>
            <a:r>
              <a:rPr lang="en-US" sz="700" dirty="0" smtClean="0"/>
              <a:t>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RV DEALERSHIP</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6720" y="514350"/>
            <a:ext cx="2590800" cy="1000274"/>
          </a:xfrm>
          <a:prstGeom prst="rect">
            <a:avLst/>
          </a:prstGeom>
          <a:noFill/>
        </p:spPr>
        <p:txBody>
          <a:bodyPr wrap="square" rtlCol="0">
            <a:spAutoFit/>
          </a:bodyPr>
          <a:lstStyle/>
          <a:p>
            <a:pPr algn="ctr"/>
            <a:r>
              <a:rPr lang="en-US" sz="1050" b="1" dirty="0" smtClean="0"/>
              <a:t>GOAL</a:t>
            </a:r>
            <a:endParaRPr lang="en-US" sz="1200" b="1" dirty="0" smtClean="0"/>
          </a:p>
          <a:p>
            <a:pPr marL="171450" indent="-171450">
              <a:buFont typeface="Arial" panose="020B0604020202020204" pitchFamily="34" charset="0"/>
              <a:buChar char="•"/>
            </a:pPr>
            <a:r>
              <a:rPr lang="en-US" sz="900" dirty="0" smtClean="0"/>
              <a:t>The client wanted to outsource their digital campaign efforts, increasing their number of phone calls to result in qualified leads.</a:t>
            </a:r>
            <a:endParaRPr lang="en-US" sz="900" dirty="0"/>
          </a:p>
          <a:p>
            <a:endParaRPr lang="en-US" sz="1100" b="1" dirty="0"/>
          </a:p>
        </p:txBody>
      </p:sp>
      <p:sp>
        <p:nvSpPr>
          <p:cNvPr id="18" name="TextBox 17"/>
          <p:cNvSpPr txBox="1"/>
          <p:nvPr/>
        </p:nvSpPr>
        <p:spPr>
          <a:xfrm>
            <a:off x="3259835" y="514349"/>
            <a:ext cx="2590800" cy="1107996"/>
          </a:xfrm>
          <a:prstGeom prst="rect">
            <a:avLst/>
          </a:prstGeom>
          <a:noFill/>
        </p:spPr>
        <p:txBody>
          <a:bodyPr wrap="square" rtlCol="0">
            <a:spAutoFit/>
          </a:bodyPr>
          <a:lstStyle/>
          <a:p>
            <a:pPr algn="ctr"/>
            <a:r>
              <a:rPr lang="en-US" sz="1050" b="1" dirty="0" smtClean="0"/>
              <a:t>APPROACH</a:t>
            </a:r>
            <a:endParaRPr lang="en-US" sz="1200" b="1" dirty="0" smtClean="0"/>
          </a:p>
          <a:p>
            <a:pPr marL="171450" indent="-171450">
              <a:buFont typeface="Arial" panose="020B0604020202020204" pitchFamily="34" charset="0"/>
              <a:buChar char="•"/>
            </a:pPr>
            <a:r>
              <a:rPr lang="en-US" sz="900" dirty="0" smtClean="0"/>
              <a:t>Launched search campaign to reach users searching for relevant inventory.</a:t>
            </a:r>
          </a:p>
          <a:p>
            <a:pPr marL="171450" indent="-171450">
              <a:buFont typeface="Arial" panose="020B0604020202020204" pitchFamily="34" charset="0"/>
              <a:buChar char="•"/>
            </a:pPr>
            <a:r>
              <a:rPr lang="en-US" sz="900" dirty="0" smtClean="0"/>
              <a:t>Supplemented awareness using Targeted Display.</a:t>
            </a:r>
          </a:p>
          <a:p>
            <a:pPr marL="171450" indent="-171450">
              <a:buFont typeface="Arial" panose="020B0604020202020204" pitchFamily="34" charset="0"/>
              <a:buChar char="•"/>
            </a:pPr>
            <a:r>
              <a:rPr lang="en-US" sz="900" dirty="0" smtClean="0"/>
              <a:t>Reengaged with previous website visitors via Website Remarketing. </a:t>
            </a:r>
          </a:p>
        </p:txBody>
      </p:sp>
      <p:sp>
        <p:nvSpPr>
          <p:cNvPr id="21" name="TextBox 20"/>
          <p:cNvSpPr txBox="1"/>
          <p:nvPr/>
        </p:nvSpPr>
        <p:spPr>
          <a:xfrm>
            <a:off x="6092950" y="514349"/>
            <a:ext cx="2822451" cy="1107996"/>
          </a:xfrm>
          <a:prstGeom prst="rect">
            <a:avLst/>
          </a:prstGeom>
          <a:noFill/>
        </p:spPr>
        <p:txBody>
          <a:bodyPr wrap="square" rtlCol="0">
            <a:spAutoFit/>
          </a:bodyPr>
          <a:lstStyle/>
          <a:p>
            <a:pPr algn="ctr"/>
            <a:r>
              <a:rPr lang="en-US" sz="1050" b="1" dirty="0" smtClean="0"/>
              <a:t>RESULTS</a:t>
            </a:r>
            <a:endParaRPr lang="en-US" sz="1200" b="1" dirty="0" smtClean="0"/>
          </a:p>
          <a:p>
            <a:pPr marL="171450" indent="-171450">
              <a:buFont typeface="Arial" panose="020B0604020202020204" pitchFamily="34" charset="0"/>
              <a:buChar char="•"/>
            </a:pPr>
            <a:r>
              <a:rPr lang="en-US" sz="900" dirty="0" smtClean="0"/>
              <a:t>528 Total PPC Campaign Conversions within 10 months:</a:t>
            </a:r>
            <a:endParaRPr lang="en-US" sz="900" dirty="0"/>
          </a:p>
          <a:p>
            <a:pPr marL="628650" lvl="1" indent="-171450">
              <a:buFont typeface="Arial" panose="020B0604020202020204" pitchFamily="34" charset="0"/>
              <a:buChar char="•"/>
            </a:pPr>
            <a:r>
              <a:rPr lang="en-US" sz="900" dirty="0" smtClean="0"/>
              <a:t>188 Learn More/Share item clicks</a:t>
            </a:r>
          </a:p>
          <a:p>
            <a:pPr marL="628650" lvl="1" indent="-171450">
              <a:buFont typeface="Arial" panose="020B0604020202020204" pitchFamily="34" charset="0"/>
              <a:buChar char="•"/>
            </a:pPr>
            <a:r>
              <a:rPr lang="en-US" sz="900" dirty="0" smtClean="0"/>
              <a:t>177 Map requests</a:t>
            </a:r>
          </a:p>
          <a:p>
            <a:pPr marL="628650" lvl="1" indent="-171450">
              <a:buFont typeface="Arial" panose="020B0604020202020204" pitchFamily="34" charset="0"/>
              <a:buChar char="•"/>
            </a:pPr>
            <a:r>
              <a:rPr lang="en-US" sz="900" dirty="0" smtClean="0"/>
              <a:t>156 Phone Calls</a:t>
            </a:r>
          </a:p>
          <a:p>
            <a:pPr marL="628650" lvl="1" indent="-171450">
              <a:buFont typeface="Arial" panose="020B0604020202020204" pitchFamily="34" charset="0"/>
              <a:buChar char="•"/>
            </a:pPr>
            <a:r>
              <a:rPr lang="en-US" sz="900" dirty="0" smtClean="0"/>
              <a:t>7 Contact form submissions</a:t>
            </a:r>
            <a:endParaRPr lang="en-US" sz="900" dirty="0"/>
          </a:p>
        </p:txBody>
      </p:sp>
    </p:spTree>
    <p:extLst>
      <p:ext uri="{BB962C8B-B14F-4D97-AF65-F5344CB8AC3E}">
        <p14:creationId xmlns:p14="http://schemas.microsoft.com/office/powerpoint/2010/main" val="247958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5</a:t>
            </a:fld>
            <a:endParaRPr lang="en-US" dirty="0"/>
          </a:p>
        </p:txBody>
      </p:sp>
      <p:sp>
        <p:nvSpPr>
          <p:cNvPr id="17" name="TextBox 16"/>
          <p:cNvSpPr txBox="1"/>
          <p:nvPr/>
        </p:nvSpPr>
        <p:spPr>
          <a:xfrm>
            <a:off x="685800" y="2040286"/>
            <a:ext cx="3962400" cy="2708434"/>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r>
              <a:rPr lang="en-US" sz="1000" dirty="0" smtClean="0"/>
              <a:t>A </a:t>
            </a:r>
            <a:r>
              <a:rPr lang="en-US" sz="1000" dirty="0"/>
              <a:t>shoe store with three retail locations was seeking a new e-commerce website and a digital marketing plan to support the launch of the new website. The store’s owner had only email marketing experience and knew he had to take a more integrated approach. </a:t>
            </a:r>
          </a:p>
          <a:p>
            <a:endParaRPr lang="en-US" sz="1000" b="1" dirty="0"/>
          </a:p>
          <a:p>
            <a:r>
              <a:rPr lang="en-US" sz="1000" dirty="0"/>
              <a:t>The first step was the research. The Google Trends research provided important information on seasonal shoe shopping trends. Amplified Digital identified gaps in competitor strategies, diversified targeted keywords and increased customer relevance to push transactions and revenue. The Amplified team also held weekly meetings with the client and shared all of our findings to show why the team was making our recommendations for the new website and upcoming PPC campaign. </a:t>
            </a:r>
          </a:p>
        </p:txBody>
      </p:sp>
      <p:sp>
        <p:nvSpPr>
          <p:cNvPr id="19" name="TextBox 18"/>
          <p:cNvSpPr txBox="1"/>
          <p:nvPr/>
        </p:nvSpPr>
        <p:spPr>
          <a:xfrm>
            <a:off x="4917425" y="2042572"/>
            <a:ext cx="3993881" cy="2408352"/>
          </a:xfrm>
          <a:prstGeom prst="rect">
            <a:avLst/>
          </a:prstGeom>
          <a:noFill/>
        </p:spPr>
        <p:txBody>
          <a:bodyPr wrap="square" rtlCol="0">
            <a:spAutoFit/>
          </a:bodyPr>
          <a:lstStyle/>
          <a:p>
            <a:r>
              <a:rPr lang="en-US" sz="1000" b="1" dirty="0" smtClean="0"/>
              <a:t>GOAL &amp; APPROACH CONTINUED</a:t>
            </a:r>
            <a:endParaRPr lang="en-US" sz="1000" dirty="0" smtClean="0"/>
          </a:p>
          <a:p>
            <a:endParaRPr lang="en-US" sz="1000" dirty="0" smtClean="0"/>
          </a:p>
          <a:p>
            <a:r>
              <a:rPr lang="en-US" sz="1000" dirty="0" smtClean="0"/>
              <a:t>Amplified </a:t>
            </a:r>
            <a:r>
              <a:rPr lang="en-US" sz="1000" dirty="0"/>
              <a:t>Digital created a digital campaign strategy to attract the most relevant users to their website and increase ROI. The team created a content-rich website with a modern design to make the site more appealing and easy to navigate. An e-commerce functionality was built so the client could sell directly online. </a:t>
            </a:r>
          </a:p>
          <a:p>
            <a:endParaRPr lang="en-US" sz="1000" dirty="0"/>
          </a:p>
          <a:p>
            <a:r>
              <a:rPr lang="en-US" sz="1000" dirty="0"/>
              <a:t>PPC reaches individuals actively seeking products, Amplified Digital launched a PPC campaign that targeted users searching terms related to shoes like “</a:t>
            </a:r>
            <a:r>
              <a:rPr lang="en-US" sz="1000" dirty="0" err="1"/>
              <a:t>birkenstocks</a:t>
            </a:r>
            <a:r>
              <a:rPr lang="en-US" sz="1000" dirty="0"/>
              <a:t>,” “</a:t>
            </a:r>
            <a:r>
              <a:rPr lang="en-US" sz="1000" dirty="0" err="1"/>
              <a:t>asics</a:t>
            </a:r>
            <a:r>
              <a:rPr lang="en-US" sz="1000" dirty="0"/>
              <a:t>,” and “</a:t>
            </a:r>
            <a:r>
              <a:rPr lang="en-US" sz="1000" dirty="0" err="1"/>
              <a:t>womens</a:t>
            </a:r>
            <a:r>
              <a:rPr lang="en-US" sz="1000" dirty="0"/>
              <a:t> boots.” Conversions were tracked to see where users dropped off in terms of actions. </a:t>
            </a:r>
          </a:p>
          <a:p>
            <a:endParaRPr lang="en-US" sz="1050" dirty="0"/>
          </a:p>
        </p:txBody>
      </p:sp>
      <p:sp>
        <p:nvSpPr>
          <p:cNvPr id="20" name="Rectangle 19"/>
          <p:cNvSpPr/>
          <p:nvPr/>
        </p:nvSpPr>
        <p:spPr>
          <a:xfrm rot="5400000">
            <a:off x="-787078" y="3459484"/>
            <a:ext cx="1875835" cy="307777"/>
          </a:xfrm>
          <a:prstGeom prst="rect">
            <a:avLst/>
          </a:prstGeom>
        </p:spPr>
        <p:txBody>
          <a:bodyPr wrap="none">
            <a:spAutoFit/>
          </a:bodyPr>
          <a:lstStyle/>
          <a:p>
            <a:pPr lvl="0"/>
            <a:r>
              <a:rPr lang="en-US" sz="700" dirty="0"/>
              <a:t>Source</a:t>
            </a:r>
            <a:r>
              <a:rPr lang="en-US" sz="700" b="1" dirty="0"/>
              <a:t>:</a:t>
            </a:r>
          </a:p>
          <a:p>
            <a:pPr lvl="0"/>
            <a:r>
              <a:rPr lang="en-US" sz="700" b="1" baseline="30000" dirty="0"/>
              <a:t>1</a:t>
            </a:r>
            <a:r>
              <a:rPr lang="en-US" sz="700" dirty="0"/>
              <a:t>Wordstream: Google Ads </a:t>
            </a:r>
            <a:r>
              <a:rPr lang="en-US" sz="700" dirty="0" smtClean="0"/>
              <a:t>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SHOE RETAILER</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261884"/>
          </a:xfrm>
          <a:prstGeom prst="rect">
            <a:avLst/>
          </a:prstGeom>
          <a:noFill/>
        </p:spPr>
        <p:txBody>
          <a:bodyPr wrap="square" rtlCol="0">
            <a:spAutoFit/>
          </a:bodyPr>
          <a:lstStyle/>
          <a:p>
            <a:pPr algn="ctr"/>
            <a:r>
              <a:rPr lang="en-US" sz="1050" b="1" dirty="0" smtClean="0"/>
              <a:t>GOAL</a:t>
            </a:r>
          </a:p>
          <a:p>
            <a:pPr marL="171450" indent="-171450">
              <a:buFont typeface="Arial" panose="020B0604020202020204" pitchFamily="34" charset="0"/>
              <a:buChar char="•"/>
            </a:pPr>
            <a:r>
              <a:rPr lang="en-US" sz="900" dirty="0" smtClean="0"/>
              <a:t>The client needs an e-commerce website to help increase </a:t>
            </a:r>
            <a:r>
              <a:rPr lang="en-US" sz="900" dirty="0"/>
              <a:t>sales across all product </a:t>
            </a:r>
            <a:r>
              <a:rPr lang="en-US" sz="900" dirty="0" smtClean="0"/>
              <a:t>lines. The client also wants to build </a:t>
            </a:r>
            <a:r>
              <a:rPr lang="en-US" sz="900" dirty="0"/>
              <a:t>the </a:t>
            </a:r>
            <a:r>
              <a:rPr lang="en-US" sz="900" dirty="0" smtClean="0"/>
              <a:t>their </a:t>
            </a:r>
            <a:r>
              <a:rPr lang="en-US" sz="900" dirty="0"/>
              <a:t>in-house email marketing database</a:t>
            </a:r>
          </a:p>
          <a:p>
            <a:pPr marL="171450" indent="-171450">
              <a:buFont typeface="Arial" panose="020B0604020202020204" pitchFamily="34" charset="0"/>
              <a:buChar char="•"/>
            </a:pPr>
            <a:endParaRPr lang="en-US" sz="1000" dirty="0"/>
          </a:p>
          <a:p>
            <a:endParaRPr lang="en-US" sz="1100" b="1" dirty="0"/>
          </a:p>
        </p:txBody>
      </p:sp>
      <p:sp>
        <p:nvSpPr>
          <p:cNvPr id="13" name="TextBox 12"/>
          <p:cNvSpPr txBox="1"/>
          <p:nvPr/>
        </p:nvSpPr>
        <p:spPr>
          <a:xfrm>
            <a:off x="3259835" y="514349"/>
            <a:ext cx="2590800" cy="1246495"/>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smtClean="0"/>
              <a:t>Amplified Digital built a blended digital media plan that includes a Website Rebuild with e-commerce functionality, a Pay-Per-Click (PPC) Campaign to drive conversions, and a Social Media Contest to collect email data. </a:t>
            </a:r>
            <a:endParaRPr lang="en-US" sz="900" dirty="0"/>
          </a:p>
          <a:p>
            <a:endParaRPr lang="en-US" sz="1100" b="1" dirty="0"/>
          </a:p>
        </p:txBody>
      </p:sp>
      <p:sp>
        <p:nvSpPr>
          <p:cNvPr id="14" name="TextBox 13"/>
          <p:cNvSpPr txBox="1"/>
          <p:nvPr/>
        </p:nvSpPr>
        <p:spPr>
          <a:xfrm>
            <a:off x="6092950" y="514349"/>
            <a:ext cx="2822451" cy="1384995"/>
          </a:xfrm>
          <a:prstGeom prst="rect">
            <a:avLst/>
          </a:prstGeom>
          <a:noFill/>
        </p:spPr>
        <p:txBody>
          <a:bodyPr wrap="square" rtlCol="0">
            <a:spAutoFit/>
          </a:bodyPr>
          <a:lstStyle/>
          <a:p>
            <a:pPr algn="ctr"/>
            <a:r>
              <a:rPr lang="en-US" sz="1050" b="1" dirty="0" smtClean="0"/>
              <a:t>RESULTS</a:t>
            </a:r>
            <a:endParaRPr lang="en-US" sz="1200" b="1" dirty="0" smtClean="0"/>
          </a:p>
          <a:p>
            <a:pPr marL="171450" indent="-171450">
              <a:buFont typeface="Arial" panose="020B0604020202020204" pitchFamily="34" charset="0"/>
              <a:buChar char="•"/>
            </a:pPr>
            <a:r>
              <a:rPr lang="en-US" sz="900" dirty="0" smtClean="0"/>
              <a:t>176 </a:t>
            </a:r>
            <a:r>
              <a:rPr lang="en-US" sz="900" dirty="0"/>
              <a:t>Total </a:t>
            </a:r>
            <a:r>
              <a:rPr lang="en-US" sz="900" dirty="0" smtClean="0"/>
              <a:t>PPC Campaign </a:t>
            </a:r>
            <a:r>
              <a:rPr lang="en-US" sz="900" dirty="0"/>
              <a:t>Conversions*</a:t>
            </a:r>
          </a:p>
          <a:p>
            <a:pPr marL="628650" lvl="1" indent="-171450">
              <a:buFont typeface="Arial" panose="020B0604020202020204" pitchFamily="34" charset="0"/>
              <a:buChar char="•"/>
            </a:pPr>
            <a:r>
              <a:rPr lang="en-US" sz="900" dirty="0" smtClean="0"/>
              <a:t>108 Add to Cart</a:t>
            </a:r>
            <a:endParaRPr lang="en-US" sz="900" dirty="0"/>
          </a:p>
          <a:p>
            <a:pPr marL="628650" lvl="1" indent="-171450">
              <a:buFont typeface="Arial" panose="020B0604020202020204" pitchFamily="34" charset="0"/>
              <a:buChar char="•"/>
            </a:pPr>
            <a:r>
              <a:rPr lang="en-US" sz="900" dirty="0" smtClean="0"/>
              <a:t>28 Calls from Site</a:t>
            </a:r>
          </a:p>
          <a:p>
            <a:pPr marL="628650" lvl="1" indent="-171450">
              <a:buFont typeface="Arial" panose="020B0604020202020204" pitchFamily="34" charset="0"/>
              <a:buChar char="•"/>
            </a:pPr>
            <a:r>
              <a:rPr lang="en-US" sz="900" dirty="0" smtClean="0"/>
              <a:t>22 Calls from Ads</a:t>
            </a:r>
          </a:p>
          <a:p>
            <a:pPr marL="628650" lvl="1" indent="-171450">
              <a:buFont typeface="Arial" panose="020B0604020202020204" pitchFamily="34" charset="0"/>
              <a:buChar char="•"/>
            </a:pPr>
            <a:r>
              <a:rPr lang="en-US" sz="900" dirty="0" smtClean="0"/>
              <a:t>11 Location Details</a:t>
            </a:r>
          </a:p>
          <a:p>
            <a:pPr marL="628650" lvl="1" indent="-171450">
              <a:buFont typeface="Arial" panose="020B0604020202020204" pitchFamily="34" charset="0"/>
              <a:buChar char="•"/>
            </a:pPr>
            <a:r>
              <a:rPr lang="en-US" sz="900" dirty="0" smtClean="0"/>
              <a:t>4 Driving Directions</a:t>
            </a:r>
          </a:p>
          <a:p>
            <a:pPr marL="628650" lvl="1" indent="-171450">
              <a:buFont typeface="Arial" panose="020B0604020202020204" pitchFamily="34" charset="0"/>
              <a:buChar char="•"/>
            </a:pPr>
            <a:r>
              <a:rPr lang="en-US" sz="900" dirty="0" smtClean="0"/>
              <a:t>3 Shipping Calculations</a:t>
            </a:r>
          </a:p>
          <a:p>
            <a:pPr lvl="1"/>
            <a:r>
              <a:rPr lang="en-US" sz="900" dirty="0"/>
              <a:t> </a:t>
            </a:r>
            <a:r>
              <a:rPr lang="en-US" sz="900" dirty="0" smtClean="0"/>
              <a:t>                 *Over a 6 month time frame.</a:t>
            </a:r>
            <a:endParaRPr lang="en-US" sz="900" dirty="0"/>
          </a:p>
        </p:txBody>
      </p:sp>
      <p:sp>
        <p:nvSpPr>
          <p:cNvPr id="3" name="TextBox 2"/>
          <p:cNvSpPr txBox="1"/>
          <p:nvPr/>
        </p:nvSpPr>
        <p:spPr>
          <a:xfrm>
            <a:off x="8229600" y="4904185"/>
            <a:ext cx="914400" cy="246221"/>
          </a:xfrm>
          <a:prstGeom prst="rect">
            <a:avLst/>
          </a:prstGeom>
          <a:noFill/>
        </p:spPr>
        <p:txBody>
          <a:bodyPr wrap="square" rtlCol="0">
            <a:spAutoFit/>
          </a:bodyPr>
          <a:lstStyle/>
          <a:p>
            <a:r>
              <a:rPr lang="en-US" sz="1000" i="1" dirty="0" smtClean="0"/>
              <a:t>Page 1 of 2</a:t>
            </a:r>
            <a:endParaRPr lang="en-US" sz="1000" i="1" dirty="0"/>
          </a:p>
        </p:txBody>
      </p:sp>
    </p:spTree>
    <p:extLst>
      <p:ext uri="{BB962C8B-B14F-4D97-AF65-F5344CB8AC3E}">
        <p14:creationId xmlns:p14="http://schemas.microsoft.com/office/powerpoint/2010/main" val="122100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6</a:t>
            </a:fld>
            <a:endParaRPr lang="en-US" dirty="0"/>
          </a:p>
        </p:txBody>
      </p:sp>
      <p:sp>
        <p:nvSpPr>
          <p:cNvPr id="17" name="TextBox 16"/>
          <p:cNvSpPr txBox="1"/>
          <p:nvPr/>
        </p:nvSpPr>
        <p:spPr>
          <a:xfrm>
            <a:off x="685800" y="2040286"/>
            <a:ext cx="3962400" cy="3016210"/>
          </a:xfrm>
          <a:prstGeom prst="rect">
            <a:avLst/>
          </a:prstGeom>
          <a:noFill/>
        </p:spPr>
        <p:txBody>
          <a:bodyPr wrap="square" rtlCol="0">
            <a:spAutoFit/>
          </a:bodyPr>
          <a:lstStyle/>
          <a:p>
            <a:r>
              <a:rPr lang="en-US" sz="1000" b="1" dirty="0" smtClean="0"/>
              <a:t>RESULTS</a:t>
            </a:r>
            <a:endParaRPr lang="en-US" sz="1000" dirty="0" smtClean="0"/>
          </a:p>
          <a:p>
            <a:endParaRPr lang="en-US" sz="1000" dirty="0" smtClean="0"/>
          </a:p>
          <a:p>
            <a:r>
              <a:rPr lang="en-US" sz="1000" dirty="0"/>
              <a:t>Over a six month period, the PPC campaign produced 5,908 clicks on 155,112 impressions for a 3.81% click through rate (56.14% above the industry benchmark of 2.44%</a:t>
            </a:r>
            <a:r>
              <a:rPr lang="en-US" sz="1000" baseline="30000" dirty="0"/>
              <a:t>1</a:t>
            </a:r>
            <a:r>
              <a:rPr lang="en-US" sz="1000" dirty="0"/>
              <a:t>) and 176 conversions for a 2.98% conversion rate (10.37% above the industry benchmark of 2.70%</a:t>
            </a:r>
            <a:r>
              <a:rPr lang="en-US" sz="1000" baseline="30000" dirty="0"/>
              <a:t>1</a:t>
            </a:r>
            <a:r>
              <a:rPr lang="en-US" sz="1000" dirty="0"/>
              <a:t>). Of the 176 conversions, 108 were “Add to Cart” which the client found critical to the success of the campaign. </a:t>
            </a:r>
            <a:endParaRPr lang="en-US" sz="1000" dirty="0">
              <a:solidFill>
                <a:srgbClr val="FF0000"/>
              </a:solidFill>
            </a:endParaRPr>
          </a:p>
          <a:p>
            <a:endParaRPr lang="en-US" sz="1000" dirty="0"/>
          </a:p>
          <a:p>
            <a:r>
              <a:rPr lang="en-US" sz="1000" dirty="0"/>
              <a:t>Amplified Digital recommended our client implement a Facebook Contest to engage users and add to their email marketing database. The team planned a contest to “Win a Shoe Shopping Spree” with all that enter receiving a code for $10 off their next online or in store purchase. The contest resulted in 213 Entries, 478 Website Clicks from Facebook, 215 Post Likes, &amp; 189 Opt-in for Updates &amp; Promotions. The client was able to build their email marketing database for future email campaigns.</a:t>
            </a:r>
          </a:p>
        </p:txBody>
      </p:sp>
      <p:sp>
        <p:nvSpPr>
          <p:cNvPr id="20" name="Rectangle 19"/>
          <p:cNvSpPr/>
          <p:nvPr/>
        </p:nvSpPr>
        <p:spPr>
          <a:xfrm rot="5400000">
            <a:off x="-812726" y="3459484"/>
            <a:ext cx="1927131" cy="307777"/>
          </a:xfrm>
          <a:prstGeom prst="rect">
            <a:avLst/>
          </a:prstGeom>
        </p:spPr>
        <p:txBody>
          <a:bodyPr wrap="none">
            <a:spAutoFit/>
          </a:bodyPr>
          <a:lstStyle/>
          <a:p>
            <a:pPr lvl="0"/>
            <a:r>
              <a:rPr lang="en-US" sz="700" dirty="0"/>
              <a:t>Source</a:t>
            </a:r>
            <a:r>
              <a:rPr lang="en-US" sz="700" b="1" dirty="0"/>
              <a:t>:</a:t>
            </a:r>
          </a:p>
          <a:p>
            <a:pPr lvl="0"/>
            <a:r>
              <a:rPr lang="en-US" sz="700" b="1" baseline="30000" dirty="0"/>
              <a:t>1</a:t>
            </a:r>
            <a:r>
              <a:rPr lang="en-US" sz="700" dirty="0"/>
              <a:t>Wordstream: Google Ads </a:t>
            </a:r>
            <a:r>
              <a:rPr lang="en-US" sz="700" dirty="0" smtClean="0"/>
              <a:t>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SHOE RETAILER - CONTINUED</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261884"/>
          </a:xfrm>
          <a:prstGeom prst="rect">
            <a:avLst/>
          </a:prstGeom>
          <a:noFill/>
        </p:spPr>
        <p:txBody>
          <a:bodyPr wrap="square" rtlCol="0">
            <a:spAutoFit/>
          </a:bodyPr>
          <a:lstStyle/>
          <a:p>
            <a:pPr algn="ctr"/>
            <a:r>
              <a:rPr lang="en-US" sz="1050" b="1" dirty="0" smtClean="0"/>
              <a:t>GOAL</a:t>
            </a:r>
          </a:p>
          <a:p>
            <a:pPr marL="171450" indent="-171450">
              <a:buFont typeface="Arial" panose="020B0604020202020204" pitchFamily="34" charset="0"/>
              <a:buChar char="•"/>
            </a:pPr>
            <a:r>
              <a:rPr lang="en-US" sz="900" dirty="0" smtClean="0"/>
              <a:t>The client needs an e-commerce website to help increase </a:t>
            </a:r>
            <a:r>
              <a:rPr lang="en-US" sz="900" dirty="0"/>
              <a:t>sales across all product </a:t>
            </a:r>
            <a:r>
              <a:rPr lang="en-US" sz="900" dirty="0" smtClean="0"/>
              <a:t>lines. The client also wants to build </a:t>
            </a:r>
            <a:r>
              <a:rPr lang="en-US" sz="900" dirty="0"/>
              <a:t>the </a:t>
            </a:r>
            <a:r>
              <a:rPr lang="en-US" sz="900" dirty="0" smtClean="0"/>
              <a:t>their </a:t>
            </a:r>
            <a:r>
              <a:rPr lang="en-US" sz="900" dirty="0"/>
              <a:t>in-house email marketing database</a:t>
            </a:r>
          </a:p>
          <a:p>
            <a:pPr marL="171450" indent="-171450">
              <a:buFont typeface="Arial" panose="020B0604020202020204" pitchFamily="34" charset="0"/>
              <a:buChar char="•"/>
            </a:pPr>
            <a:endParaRPr lang="en-US" sz="1000" dirty="0"/>
          </a:p>
          <a:p>
            <a:endParaRPr lang="en-US" sz="1100" b="1" dirty="0"/>
          </a:p>
        </p:txBody>
      </p:sp>
      <p:sp>
        <p:nvSpPr>
          <p:cNvPr id="13" name="TextBox 12"/>
          <p:cNvSpPr txBox="1"/>
          <p:nvPr/>
        </p:nvSpPr>
        <p:spPr>
          <a:xfrm>
            <a:off x="3259835" y="514349"/>
            <a:ext cx="2590800" cy="1246495"/>
          </a:xfrm>
          <a:prstGeom prst="rect">
            <a:avLst/>
          </a:prstGeom>
          <a:noFill/>
        </p:spPr>
        <p:txBody>
          <a:bodyPr wrap="square" rtlCol="0">
            <a:spAutoFit/>
          </a:bodyPr>
          <a:lstStyle/>
          <a:p>
            <a:pPr algn="ctr"/>
            <a:r>
              <a:rPr lang="en-US" sz="1050" b="1" dirty="0" smtClean="0"/>
              <a:t>APPROACH</a:t>
            </a:r>
          </a:p>
          <a:p>
            <a:pPr marL="171450" indent="-171450">
              <a:buFont typeface="Arial" panose="020B0604020202020204" pitchFamily="34" charset="0"/>
              <a:buChar char="•"/>
            </a:pPr>
            <a:r>
              <a:rPr lang="en-US" sz="900" dirty="0" smtClean="0"/>
              <a:t>Amplified Digital built a blended digital media plan that includes a Website Rebuild with e-commerce functionality, a Pay-Per-Click (PPC) Campaign to drive conversions, and a Social Media Contest to collect email data. </a:t>
            </a:r>
            <a:endParaRPr lang="en-US" sz="900" dirty="0"/>
          </a:p>
          <a:p>
            <a:endParaRPr lang="en-US" sz="1100" b="1" dirty="0"/>
          </a:p>
        </p:txBody>
      </p:sp>
      <p:sp>
        <p:nvSpPr>
          <p:cNvPr id="14" name="TextBox 13"/>
          <p:cNvSpPr txBox="1"/>
          <p:nvPr/>
        </p:nvSpPr>
        <p:spPr>
          <a:xfrm>
            <a:off x="6092950" y="514349"/>
            <a:ext cx="2822451" cy="1384995"/>
          </a:xfrm>
          <a:prstGeom prst="rect">
            <a:avLst/>
          </a:prstGeom>
          <a:noFill/>
        </p:spPr>
        <p:txBody>
          <a:bodyPr wrap="square" rtlCol="0">
            <a:spAutoFit/>
          </a:bodyPr>
          <a:lstStyle/>
          <a:p>
            <a:pPr algn="ctr"/>
            <a:r>
              <a:rPr lang="en-US" sz="1050" b="1" dirty="0" smtClean="0"/>
              <a:t>RESULTS</a:t>
            </a:r>
            <a:endParaRPr lang="en-US" sz="1200" b="1" dirty="0" smtClean="0"/>
          </a:p>
          <a:p>
            <a:pPr marL="171450" indent="-171450">
              <a:buFont typeface="Arial" panose="020B0604020202020204" pitchFamily="34" charset="0"/>
              <a:buChar char="•"/>
            </a:pPr>
            <a:r>
              <a:rPr lang="en-US" sz="900" dirty="0" smtClean="0"/>
              <a:t>176 </a:t>
            </a:r>
            <a:r>
              <a:rPr lang="en-US" sz="900" dirty="0"/>
              <a:t>Total </a:t>
            </a:r>
            <a:r>
              <a:rPr lang="en-US" sz="900" dirty="0" smtClean="0"/>
              <a:t>PPC Campaign </a:t>
            </a:r>
            <a:r>
              <a:rPr lang="en-US" sz="900" dirty="0"/>
              <a:t>Conversions*</a:t>
            </a:r>
          </a:p>
          <a:p>
            <a:pPr marL="628650" lvl="1" indent="-171450">
              <a:buFont typeface="Arial" panose="020B0604020202020204" pitchFamily="34" charset="0"/>
              <a:buChar char="•"/>
            </a:pPr>
            <a:r>
              <a:rPr lang="en-US" sz="900" dirty="0" smtClean="0"/>
              <a:t>108 Add to Cart</a:t>
            </a:r>
            <a:endParaRPr lang="en-US" sz="900" dirty="0"/>
          </a:p>
          <a:p>
            <a:pPr marL="628650" lvl="1" indent="-171450">
              <a:buFont typeface="Arial" panose="020B0604020202020204" pitchFamily="34" charset="0"/>
              <a:buChar char="•"/>
            </a:pPr>
            <a:r>
              <a:rPr lang="en-US" sz="900" dirty="0" smtClean="0"/>
              <a:t>28 Calls from Site</a:t>
            </a:r>
          </a:p>
          <a:p>
            <a:pPr marL="628650" lvl="1" indent="-171450">
              <a:buFont typeface="Arial" panose="020B0604020202020204" pitchFamily="34" charset="0"/>
              <a:buChar char="•"/>
            </a:pPr>
            <a:r>
              <a:rPr lang="en-US" sz="900" dirty="0" smtClean="0"/>
              <a:t>22 Calls from Ads</a:t>
            </a:r>
          </a:p>
          <a:p>
            <a:pPr marL="628650" lvl="1" indent="-171450">
              <a:buFont typeface="Arial" panose="020B0604020202020204" pitchFamily="34" charset="0"/>
              <a:buChar char="•"/>
            </a:pPr>
            <a:r>
              <a:rPr lang="en-US" sz="900" dirty="0" smtClean="0"/>
              <a:t>11 Location Details</a:t>
            </a:r>
          </a:p>
          <a:p>
            <a:pPr marL="628650" lvl="1" indent="-171450">
              <a:buFont typeface="Arial" panose="020B0604020202020204" pitchFamily="34" charset="0"/>
              <a:buChar char="•"/>
            </a:pPr>
            <a:r>
              <a:rPr lang="en-US" sz="900" dirty="0" smtClean="0"/>
              <a:t>4 Driving Directions</a:t>
            </a:r>
          </a:p>
          <a:p>
            <a:pPr marL="628650" lvl="1" indent="-171450">
              <a:buFont typeface="Arial" panose="020B0604020202020204" pitchFamily="34" charset="0"/>
              <a:buChar char="•"/>
            </a:pPr>
            <a:r>
              <a:rPr lang="en-US" sz="900" dirty="0" smtClean="0"/>
              <a:t>3 Shipping Calculations</a:t>
            </a:r>
          </a:p>
          <a:p>
            <a:pPr lvl="1"/>
            <a:r>
              <a:rPr lang="en-US" sz="900" dirty="0"/>
              <a:t> </a:t>
            </a:r>
            <a:r>
              <a:rPr lang="en-US" sz="900" dirty="0" smtClean="0"/>
              <a:t>                 *Over a 6 month time frame.</a:t>
            </a:r>
            <a:endParaRPr lang="en-US" sz="900" dirty="0"/>
          </a:p>
        </p:txBody>
      </p:sp>
      <p:sp>
        <p:nvSpPr>
          <p:cNvPr id="10" name="TextBox 9"/>
          <p:cNvSpPr txBox="1"/>
          <p:nvPr/>
        </p:nvSpPr>
        <p:spPr>
          <a:xfrm>
            <a:off x="8229600" y="4904185"/>
            <a:ext cx="914400" cy="246221"/>
          </a:xfrm>
          <a:prstGeom prst="rect">
            <a:avLst/>
          </a:prstGeom>
          <a:noFill/>
        </p:spPr>
        <p:txBody>
          <a:bodyPr wrap="square" rtlCol="0">
            <a:spAutoFit/>
          </a:bodyPr>
          <a:lstStyle/>
          <a:p>
            <a:r>
              <a:rPr lang="en-US" sz="1000" i="1" dirty="0" smtClean="0"/>
              <a:t>Page 2 of 2</a:t>
            </a:r>
            <a:endParaRPr lang="en-US" sz="1000" i="1" dirty="0"/>
          </a:p>
        </p:txBody>
      </p:sp>
    </p:spTree>
    <p:extLst>
      <p:ext uri="{BB962C8B-B14F-4D97-AF65-F5344CB8AC3E}">
        <p14:creationId xmlns:p14="http://schemas.microsoft.com/office/powerpoint/2010/main" val="56170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7</a:t>
            </a:fld>
            <a:endParaRPr lang="en-US" dirty="0"/>
          </a:p>
        </p:txBody>
      </p:sp>
      <p:sp>
        <p:nvSpPr>
          <p:cNvPr id="17" name="TextBox 16"/>
          <p:cNvSpPr txBox="1"/>
          <p:nvPr/>
        </p:nvSpPr>
        <p:spPr>
          <a:xfrm>
            <a:off x="685800" y="2040286"/>
            <a:ext cx="3962400" cy="2862322"/>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r>
              <a:rPr lang="en-US" sz="1000" dirty="0"/>
              <a:t>A senior living center with three facilities was seeking an ongoing digital marketing campaign to assist in decreasing the number of available open rooms in each of the facilities and increase the number of phone calls to each facility.</a:t>
            </a:r>
          </a:p>
          <a:p>
            <a:endParaRPr lang="en-US" sz="1000" b="1" dirty="0"/>
          </a:p>
          <a:p>
            <a:r>
              <a:rPr lang="en-US" sz="1000" dirty="0"/>
              <a:t>Before creating a customized marketing strategy, the Amplified Digital team first analyzed the data. Amplified Digital wanted to dissect the client’s digital presence, as well as that of their competition. The client’s website was not responsive and the contact form submissions were not consistently reaching the correct destination. During keyword research, the team found that the client’s previous campaigns were not fully optimized for maximum reach. The campaigns were missing important keywords and search terms that are essential in their industry. </a:t>
            </a:r>
          </a:p>
          <a:p>
            <a:endParaRPr lang="en-US" sz="1000" dirty="0"/>
          </a:p>
        </p:txBody>
      </p:sp>
      <p:sp>
        <p:nvSpPr>
          <p:cNvPr id="20" name="Rectangle 19"/>
          <p:cNvSpPr/>
          <p:nvPr/>
        </p:nvSpPr>
        <p:spPr>
          <a:xfrm rot="5400000">
            <a:off x="-799902" y="3459484"/>
            <a:ext cx="1901483" cy="307777"/>
          </a:xfrm>
          <a:prstGeom prst="rect">
            <a:avLst/>
          </a:prstGeom>
        </p:spPr>
        <p:txBody>
          <a:bodyPr wrap="none">
            <a:spAutoFit/>
          </a:bodyPr>
          <a:lstStyle/>
          <a:p>
            <a:pPr lvl="0"/>
            <a:r>
              <a:rPr lang="en-US" sz="700" dirty="0"/>
              <a:t>Source</a:t>
            </a:r>
            <a:r>
              <a:rPr lang="en-US" sz="700" b="1" dirty="0"/>
              <a:t>:</a:t>
            </a:r>
          </a:p>
          <a:p>
            <a:pPr lvl="0"/>
            <a:r>
              <a:rPr lang="en-US" sz="700" b="1" baseline="30000" dirty="0"/>
              <a:t>1</a:t>
            </a:r>
            <a:r>
              <a:rPr lang="en-US" sz="700" dirty="0"/>
              <a:t>Wordstream: Google Ads </a:t>
            </a:r>
            <a:r>
              <a:rPr lang="en-US" sz="700" dirty="0" smtClean="0"/>
              <a:t>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SENIOR/ASSISTED LIVING FACILITY</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838691"/>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Decrease the number of open rooms available in each of the facilities.</a:t>
            </a:r>
          </a:p>
          <a:p>
            <a:pPr marL="171450" indent="-171450">
              <a:buFont typeface="Arial" panose="020B0604020202020204" pitchFamily="34" charset="0"/>
              <a:buChar char="•"/>
            </a:pPr>
            <a:r>
              <a:rPr lang="en-US" sz="900" dirty="0"/>
              <a:t>Increase the number of phone calls.</a:t>
            </a:r>
          </a:p>
          <a:p>
            <a:endParaRPr lang="en-US" sz="1100" b="1" dirty="0"/>
          </a:p>
        </p:txBody>
      </p:sp>
      <p:sp>
        <p:nvSpPr>
          <p:cNvPr id="13" name="TextBox 12"/>
          <p:cNvSpPr txBox="1"/>
          <p:nvPr/>
        </p:nvSpPr>
        <p:spPr>
          <a:xfrm>
            <a:off x="3259835" y="514349"/>
            <a:ext cx="2590800" cy="1223412"/>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a:t>Amplified Digital built a blended digital media plan that includes a Website Rebuild, a Pay-Per-Click (PPC) Campaign with Dynamic Phone Call Tracking to help decrease, and Targeted Display + Remarketing to expand the reach of the campaign. </a:t>
            </a:r>
          </a:p>
        </p:txBody>
      </p:sp>
      <p:sp>
        <p:nvSpPr>
          <p:cNvPr id="14" name="TextBox 13"/>
          <p:cNvSpPr txBox="1"/>
          <p:nvPr/>
        </p:nvSpPr>
        <p:spPr>
          <a:xfrm>
            <a:off x="6092950" y="514349"/>
            <a:ext cx="2822451" cy="1361911"/>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a:t>96 Total Campaign Conversions*</a:t>
            </a:r>
          </a:p>
          <a:p>
            <a:pPr marL="628650" lvl="1" indent="-171450">
              <a:buFont typeface="Arial" panose="020B0604020202020204" pitchFamily="34" charset="0"/>
              <a:buChar char="•"/>
            </a:pPr>
            <a:r>
              <a:rPr lang="en-US" sz="900" dirty="0"/>
              <a:t>983 PPC Conversions</a:t>
            </a:r>
          </a:p>
          <a:p>
            <a:pPr marL="628650" lvl="1" indent="-171450">
              <a:buFont typeface="Arial" panose="020B0604020202020204" pitchFamily="34" charset="0"/>
              <a:buChar char="•"/>
            </a:pPr>
            <a:r>
              <a:rPr lang="en-US" sz="900" dirty="0"/>
              <a:t>741 Calls From Ads</a:t>
            </a:r>
          </a:p>
          <a:p>
            <a:pPr marL="628650" lvl="1" indent="-171450">
              <a:buFont typeface="Arial" panose="020B0604020202020204" pitchFamily="34" charset="0"/>
              <a:buChar char="•"/>
            </a:pPr>
            <a:r>
              <a:rPr lang="en-US" sz="900" dirty="0"/>
              <a:t>20 Contact Form Submissions</a:t>
            </a:r>
          </a:p>
          <a:p>
            <a:pPr marL="628650" lvl="1" indent="-171450">
              <a:buFont typeface="Arial" panose="020B0604020202020204" pitchFamily="34" charset="0"/>
              <a:buChar char="•"/>
            </a:pPr>
            <a:r>
              <a:rPr lang="en-US" sz="900" dirty="0"/>
              <a:t>119 Learn More Clicks</a:t>
            </a:r>
          </a:p>
          <a:p>
            <a:pPr marL="628650" lvl="1" indent="-171450">
              <a:buFont typeface="Arial" panose="020B0604020202020204" pitchFamily="34" charset="0"/>
              <a:buChar char="•"/>
            </a:pPr>
            <a:r>
              <a:rPr lang="en-US" sz="900" dirty="0"/>
              <a:t>37 Schedule Tour Clicks</a:t>
            </a:r>
          </a:p>
          <a:p>
            <a:pPr marL="628650" lvl="1" indent="-171450">
              <a:buFont typeface="Arial" panose="020B0604020202020204" pitchFamily="34" charset="0"/>
              <a:buChar char="•"/>
            </a:pPr>
            <a:r>
              <a:rPr lang="en-US" sz="900" dirty="0"/>
              <a:t>66 Website Calls</a:t>
            </a:r>
          </a:p>
          <a:p>
            <a:pPr marL="628650" lvl="1" indent="-171450">
              <a:buFont typeface="Arial" panose="020B0604020202020204" pitchFamily="34" charset="0"/>
              <a:buChar char="•"/>
            </a:pPr>
            <a:r>
              <a:rPr lang="en-US" sz="900" dirty="0"/>
              <a:t>13 Targeted Display + Remarketing </a:t>
            </a:r>
          </a:p>
        </p:txBody>
      </p:sp>
      <p:sp>
        <p:nvSpPr>
          <p:cNvPr id="10" name="TextBox 9"/>
          <p:cNvSpPr txBox="1"/>
          <p:nvPr/>
        </p:nvSpPr>
        <p:spPr>
          <a:xfrm>
            <a:off x="4917425" y="2042572"/>
            <a:ext cx="3993881" cy="2723823"/>
          </a:xfrm>
          <a:prstGeom prst="rect">
            <a:avLst/>
          </a:prstGeom>
          <a:noFill/>
        </p:spPr>
        <p:txBody>
          <a:bodyPr wrap="square" rtlCol="0">
            <a:spAutoFit/>
          </a:bodyPr>
          <a:lstStyle/>
          <a:p>
            <a:r>
              <a:rPr lang="en-US" sz="1000" b="1" dirty="0"/>
              <a:t>GOAL &amp; APPROACH CONTINUED</a:t>
            </a:r>
            <a:endParaRPr lang="en-US" sz="1000" dirty="0"/>
          </a:p>
          <a:p>
            <a:endParaRPr lang="en-US" sz="1000" dirty="0"/>
          </a:p>
          <a:p>
            <a:r>
              <a:rPr lang="en-US" sz="1000" dirty="0"/>
              <a:t>Amplified Digital created a digital campaign strategy to attract the most relevant users to their website and increase ROI. The team created a content-rich website with a modern design to make the site more appealing and easy to navigate. The contact forms were redeveloped to decrease the submission drop-off rate. </a:t>
            </a:r>
          </a:p>
          <a:p>
            <a:endParaRPr lang="en-US" sz="1000" dirty="0"/>
          </a:p>
          <a:p>
            <a:r>
              <a:rPr lang="en-US" sz="1000" dirty="0"/>
              <a:t>Because PPC reaches those actively seeking services, Amplified Digital launched a PPC campaign that targeted users searching terms related to senior care living options like “assisted living centers,” “eldercare,” and “nursing home.” Conversions were tracked to see where users drop off in terms of actions in addition to Dynamic Call Tracking. </a:t>
            </a:r>
          </a:p>
          <a:p>
            <a:endParaRPr lang="en-US" sz="1050" dirty="0"/>
          </a:p>
          <a:p>
            <a:endParaRPr lang="en-US" sz="1050" dirty="0"/>
          </a:p>
        </p:txBody>
      </p:sp>
      <p:sp>
        <p:nvSpPr>
          <p:cNvPr id="12" name="TextBox 11"/>
          <p:cNvSpPr txBox="1"/>
          <p:nvPr/>
        </p:nvSpPr>
        <p:spPr>
          <a:xfrm>
            <a:off x="8229600" y="4904185"/>
            <a:ext cx="914400" cy="246221"/>
          </a:xfrm>
          <a:prstGeom prst="rect">
            <a:avLst/>
          </a:prstGeom>
          <a:noFill/>
        </p:spPr>
        <p:txBody>
          <a:bodyPr wrap="square" rtlCol="0">
            <a:spAutoFit/>
          </a:bodyPr>
          <a:lstStyle/>
          <a:p>
            <a:r>
              <a:rPr lang="en-US" sz="1000" i="1" dirty="0" smtClean="0"/>
              <a:t>Page 1 of 2</a:t>
            </a:r>
            <a:endParaRPr lang="en-US" sz="1000" i="1" dirty="0"/>
          </a:p>
        </p:txBody>
      </p:sp>
    </p:spTree>
    <p:extLst>
      <p:ext uri="{BB962C8B-B14F-4D97-AF65-F5344CB8AC3E}">
        <p14:creationId xmlns:p14="http://schemas.microsoft.com/office/powerpoint/2010/main" val="362996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8</a:t>
            </a:fld>
            <a:endParaRPr lang="en-US" dirty="0"/>
          </a:p>
        </p:txBody>
      </p:sp>
      <p:sp>
        <p:nvSpPr>
          <p:cNvPr id="17" name="TextBox 16"/>
          <p:cNvSpPr txBox="1"/>
          <p:nvPr/>
        </p:nvSpPr>
        <p:spPr>
          <a:xfrm>
            <a:off x="685800" y="2040286"/>
            <a:ext cx="4267200" cy="3170099"/>
          </a:xfrm>
          <a:prstGeom prst="rect">
            <a:avLst/>
          </a:prstGeom>
          <a:noFill/>
        </p:spPr>
        <p:txBody>
          <a:bodyPr wrap="square" rtlCol="0">
            <a:spAutoFit/>
          </a:bodyPr>
          <a:lstStyle/>
          <a:p>
            <a:r>
              <a:rPr lang="en-US" sz="1000" b="1" dirty="0" smtClean="0"/>
              <a:t>RESULTS</a:t>
            </a:r>
            <a:endParaRPr lang="en-US" sz="1000" dirty="0" smtClean="0"/>
          </a:p>
          <a:p>
            <a:endParaRPr lang="en-US" sz="1000" dirty="0" smtClean="0"/>
          </a:p>
          <a:p>
            <a:r>
              <a:rPr lang="en-US" sz="1000" dirty="0"/>
              <a:t>Over a six month period, the PPC campaign produced 4,912 clicks on 138,716 impressions for a 3.54% click through rate (8.26% above the industry benchmark of 3.27%</a:t>
            </a:r>
            <a:r>
              <a:rPr lang="en-US" sz="1000" baseline="30000" dirty="0"/>
              <a:t>1</a:t>
            </a:r>
            <a:r>
              <a:rPr lang="en-US" sz="1000" dirty="0"/>
              <a:t>) and 983 conversions for a 20.02% conversion rate (496% above the industry benchmark of 3.36%</a:t>
            </a:r>
            <a:r>
              <a:rPr lang="en-US" sz="1000" baseline="30000" dirty="0"/>
              <a:t>1</a:t>
            </a:r>
            <a:r>
              <a:rPr lang="en-US" sz="1000" dirty="0"/>
              <a:t>).  Of the 983 conversions, 741 were phone calls from the ads which the client found critical to the success of the campaign. </a:t>
            </a:r>
            <a:endParaRPr lang="en-US" sz="1000" dirty="0">
              <a:solidFill>
                <a:srgbClr val="FF0000"/>
              </a:solidFill>
            </a:endParaRPr>
          </a:p>
          <a:p>
            <a:endParaRPr lang="en-US" sz="1000" dirty="0"/>
          </a:p>
          <a:p>
            <a:r>
              <a:rPr lang="en-US" sz="1000" dirty="0"/>
              <a:t>Amplified Digital recommended our client add Targeted Display with Website Remarketing to enhance the client’s reach. The team built a campaign targeting women age 40+ with an elderly parent in the household along with those who visited the website but did not convert. This portion of the campaign produced 346 clicks on 306,814 impressions yielding a click through rate of  0.11% (57% above the industry benchmark of 0.07%</a:t>
            </a:r>
            <a:r>
              <a:rPr lang="en-US" sz="1000" baseline="30000" dirty="0"/>
              <a:t>1</a:t>
            </a:r>
            <a:r>
              <a:rPr lang="en-US" sz="1000" dirty="0"/>
              <a:t>). It also resulted in 13 conversions for a 3.76% conversion rate (12% above the industry benchmark of 3.36%</a:t>
            </a:r>
            <a:r>
              <a:rPr lang="en-US" sz="1000" baseline="30000" dirty="0"/>
              <a:t>1</a:t>
            </a:r>
            <a:r>
              <a:rPr lang="en-US" sz="1000" dirty="0"/>
              <a:t>). </a:t>
            </a:r>
          </a:p>
          <a:p>
            <a:endParaRPr lang="en-US" sz="1000" dirty="0"/>
          </a:p>
        </p:txBody>
      </p:sp>
      <p:sp>
        <p:nvSpPr>
          <p:cNvPr id="20" name="Rectangle 19"/>
          <p:cNvSpPr/>
          <p:nvPr/>
        </p:nvSpPr>
        <p:spPr>
          <a:xfrm rot="5400000">
            <a:off x="-799902" y="3459484"/>
            <a:ext cx="1901483" cy="307777"/>
          </a:xfrm>
          <a:prstGeom prst="rect">
            <a:avLst/>
          </a:prstGeom>
        </p:spPr>
        <p:txBody>
          <a:bodyPr wrap="none">
            <a:spAutoFit/>
          </a:bodyPr>
          <a:lstStyle/>
          <a:p>
            <a:pPr lvl="0"/>
            <a:r>
              <a:rPr lang="en-US" sz="700" dirty="0"/>
              <a:t>Source</a:t>
            </a:r>
            <a:r>
              <a:rPr lang="en-US" sz="700" b="1" dirty="0"/>
              <a:t>:</a:t>
            </a:r>
          </a:p>
          <a:p>
            <a:pPr lvl="0"/>
            <a:r>
              <a:rPr lang="en-US" sz="700" b="1" baseline="30000" dirty="0"/>
              <a:t>1</a:t>
            </a:r>
            <a:r>
              <a:rPr lang="en-US" sz="700" dirty="0"/>
              <a:t>Wordstream: Google Ads </a:t>
            </a:r>
            <a:r>
              <a:rPr lang="en-US" sz="700" dirty="0" smtClean="0"/>
              <a:t>Benchmarks</a:t>
            </a:r>
            <a:endParaRPr lang="en-US" sz="7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SENIOR/ASSISTED LIVING FACILITY - CONTINUED</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838691"/>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Decrease the number of open rooms available in each of the facilities.</a:t>
            </a:r>
          </a:p>
          <a:p>
            <a:pPr marL="171450" indent="-171450">
              <a:buFont typeface="Arial" panose="020B0604020202020204" pitchFamily="34" charset="0"/>
              <a:buChar char="•"/>
            </a:pPr>
            <a:r>
              <a:rPr lang="en-US" sz="900" dirty="0"/>
              <a:t>Increase the number of phone calls.</a:t>
            </a:r>
          </a:p>
          <a:p>
            <a:endParaRPr lang="en-US" sz="1100" b="1" dirty="0"/>
          </a:p>
        </p:txBody>
      </p:sp>
      <p:sp>
        <p:nvSpPr>
          <p:cNvPr id="13" name="TextBox 12"/>
          <p:cNvSpPr txBox="1"/>
          <p:nvPr/>
        </p:nvSpPr>
        <p:spPr>
          <a:xfrm>
            <a:off x="3259835" y="514349"/>
            <a:ext cx="2590800" cy="1223412"/>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a:t>Amplified Digital built a blended digital media plan that includes a Website Rebuild, a Pay-Per-Click (PPC) Campaign with Dynamic Phone Call Tracking to help decrease, and Targeted Display + Remarketing to expand the reach of the campaign. </a:t>
            </a:r>
          </a:p>
        </p:txBody>
      </p:sp>
      <p:sp>
        <p:nvSpPr>
          <p:cNvPr id="14" name="TextBox 13"/>
          <p:cNvSpPr txBox="1"/>
          <p:nvPr/>
        </p:nvSpPr>
        <p:spPr>
          <a:xfrm>
            <a:off x="6092950" y="514349"/>
            <a:ext cx="2822451" cy="1361911"/>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a:t>96 Total Campaign Conversions*</a:t>
            </a:r>
          </a:p>
          <a:p>
            <a:pPr marL="628650" lvl="1" indent="-171450">
              <a:buFont typeface="Arial" panose="020B0604020202020204" pitchFamily="34" charset="0"/>
              <a:buChar char="•"/>
            </a:pPr>
            <a:r>
              <a:rPr lang="en-US" sz="900" dirty="0"/>
              <a:t>983 PPC Conversions</a:t>
            </a:r>
          </a:p>
          <a:p>
            <a:pPr marL="628650" lvl="1" indent="-171450">
              <a:buFont typeface="Arial" panose="020B0604020202020204" pitchFamily="34" charset="0"/>
              <a:buChar char="•"/>
            </a:pPr>
            <a:r>
              <a:rPr lang="en-US" sz="900" dirty="0"/>
              <a:t>741 Calls From Ads</a:t>
            </a:r>
          </a:p>
          <a:p>
            <a:pPr marL="628650" lvl="1" indent="-171450">
              <a:buFont typeface="Arial" panose="020B0604020202020204" pitchFamily="34" charset="0"/>
              <a:buChar char="•"/>
            </a:pPr>
            <a:r>
              <a:rPr lang="en-US" sz="900" dirty="0"/>
              <a:t>20 Contact Form Submissions</a:t>
            </a:r>
          </a:p>
          <a:p>
            <a:pPr marL="628650" lvl="1" indent="-171450">
              <a:buFont typeface="Arial" panose="020B0604020202020204" pitchFamily="34" charset="0"/>
              <a:buChar char="•"/>
            </a:pPr>
            <a:r>
              <a:rPr lang="en-US" sz="900" dirty="0"/>
              <a:t>119 Learn More Clicks</a:t>
            </a:r>
          </a:p>
          <a:p>
            <a:pPr marL="628650" lvl="1" indent="-171450">
              <a:buFont typeface="Arial" panose="020B0604020202020204" pitchFamily="34" charset="0"/>
              <a:buChar char="•"/>
            </a:pPr>
            <a:r>
              <a:rPr lang="en-US" sz="900" dirty="0"/>
              <a:t>37 Schedule Tour Clicks</a:t>
            </a:r>
          </a:p>
          <a:p>
            <a:pPr marL="628650" lvl="1" indent="-171450">
              <a:buFont typeface="Arial" panose="020B0604020202020204" pitchFamily="34" charset="0"/>
              <a:buChar char="•"/>
            </a:pPr>
            <a:r>
              <a:rPr lang="en-US" sz="900" dirty="0"/>
              <a:t>66 Website Calls</a:t>
            </a:r>
          </a:p>
          <a:p>
            <a:pPr marL="628650" lvl="1" indent="-171450">
              <a:buFont typeface="Arial" panose="020B0604020202020204" pitchFamily="34" charset="0"/>
              <a:buChar char="•"/>
            </a:pPr>
            <a:r>
              <a:rPr lang="en-US" sz="900" dirty="0"/>
              <a:t>13 Targeted Display + Remarketing </a:t>
            </a:r>
          </a:p>
        </p:txBody>
      </p:sp>
      <p:sp>
        <p:nvSpPr>
          <p:cNvPr id="10" name="TextBox 9"/>
          <p:cNvSpPr txBox="1"/>
          <p:nvPr/>
        </p:nvSpPr>
        <p:spPr>
          <a:xfrm>
            <a:off x="8229600" y="4904185"/>
            <a:ext cx="914400" cy="246221"/>
          </a:xfrm>
          <a:prstGeom prst="rect">
            <a:avLst/>
          </a:prstGeom>
          <a:noFill/>
        </p:spPr>
        <p:txBody>
          <a:bodyPr wrap="square" rtlCol="0">
            <a:spAutoFit/>
          </a:bodyPr>
          <a:lstStyle/>
          <a:p>
            <a:r>
              <a:rPr lang="en-US" sz="1000" i="1" dirty="0" smtClean="0"/>
              <a:t>Page 2 of 2</a:t>
            </a:r>
            <a:endParaRPr lang="en-US" sz="1000" i="1" dirty="0"/>
          </a:p>
        </p:txBody>
      </p:sp>
    </p:spTree>
    <p:extLst>
      <p:ext uri="{BB962C8B-B14F-4D97-AF65-F5344CB8AC3E}">
        <p14:creationId xmlns:p14="http://schemas.microsoft.com/office/powerpoint/2010/main" val="54156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E9A52-EE2C-4D3F-93AB-6FF6A51587D2}" type="slidenum">
              <a:rPr lang="en-US" smtClean="0"/>
              <a:t>9</a:t>
            </a:fld>
            <a:endParaRPr lang="en-US" dirty="0"/>
          </a:p>
        </p:txBody>
      </p:sp>
      <p:sp>
        <p:nvSpPr>
          <p:cNvPr id="17" name="TextBox 16"/>
          <p:cNvSpPr txBox="1"/>
          <p:nvPr/>
        </p:nvSpPr>
        <p:spPr>
          <a:xfrm>
            <a:off x="685800" y="2040286"/>
            <a:ext cx="3962400" cy="2708434"/>
          </a:xfrm>
          <a:prstGeom prst="rect">
            <a:avLst/>
          </a:prstGeom>
          <a:noFill/>
        </p:spPr>
        <p:txBody>
          <a:bodyPr wrap="square" rtlCol="0">
            <a:spAutoFit/>
          </a:bodyPr>
          <a:lstStyle/>
          <a:p>
            <a:r>
              <a:rPr lang="en-US" sz="1000" b="1" dirty="0" smtClean="0"/>
              <a:t>GOAL &amp; APPROACH</a:t>
            </a:r>
            <a:endParaRPr lang="en-US" sz="1000" dirty="0" smtClean="0"/>
          </a:p>
          <a:p>
            <a:endParaRPr lang="en-US" sz="1000" dirty="0" smtClean="0"/>
          </a:p>
          <a:p>
            <a:r>
              <a:rPr lang="en-US" sz="1000" dirty="0"/>
              <a:t>An energy consultant needed to reach a difficult-to-access audience (business owners and C-Suite Executives) in a precise geography. The client approached Amplified Digital to increase awareness of their commercial utility services and generate leads. Weary of digital marketing, the client  gave Amplified Digital a modest starting campaign budget to prove ROI. </a:t>
            </a:r>
          </a:p>
          <a:p>
            <a:endParaRPr lang="en-US" sz="1000" dirty="0"/>
          </a:p>
          <a:p>
            <a:r>
              <a:rPr lang="en-US" sz="1000" dirty="0"/>
              <a:t>Amplified Digital launched a Targeted Display campaign with Website Remarketing. Understanding the importance of building brand recognition, Amplified Digital dedicated nearly 75% of the campaign spend to Website Remarketing. The team also built eye-catching creative, making sure the client’s target audience would take notice.</a:t>
            </a:r>
          </a:p>
          <a:p>
            <a:endParaRPr lang="en-US" sz="1000" dirty="0"/>
          </a:p>
        </p:txBody>
      </p:sp>
      <p:sp>
        <p:nvSpPr>
          <p:cNvPr id="6" name="TextBox 5"/>
          <p:cNvSpPr txBox="1"/>
          <p:nvPr/>
        </p:nvSpPr>
        <p:spPr>
          <a:xfrm>
            <a:off x="0" y="0"/>
            <a:ext cx="9144000" cy="461665"/>
          </a:xfrm>
          <a:prstGeom prst="rect">
            <a:avLst/>
          </a:prstGeom>
          <a:solidFill>
            <a:srgbClr val="063A56"/>
          </a:solidFill>
        </p:spPr>
        <p:txBody>
          <a:bodyPr wrap="square" rtlCol="0">
            <a:spAutoFit/>
          </a:bodyPr>
          <a:lstStyle/>
          <a:p>
            <a:pPr algn="ctr"/>
            <a:r>
              <a:rPr lang="en-US" sz="2400" dirty="0" smtClean="0">
                <a:solidFill>
                  <a:schemeClr val="bg1"/>
                </a:solidFill>
              </a:rPr>
              <a:t>B2B</a:t>
            </a:r>
          </a:p>
        </p:txBody>
      </p:sp>
      <p:cxnSp>
        <p:nvCxnSpPr>
          <p:cNvPr id="22" name="Straight Connector 21"/>
          <p:cNvCxnSpPr/>
          <p:nvPr/>
        </p:nvCxnSpPr>
        <p:spPr>
          <a:xfrm>
            <a:off x="228600" y="1962150"/>
            <a:ext cx="8682706" cy="0"/>
          </a:xfrm>
          <a:prstGeom prst="line">
            <a:avLst/>
          </a:prstGeom>
          <a:ln w="19050">
            <a:solidFill>
              <a:srgbClr val="063A5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720" y="514350"/>
            <a:ext cx="2590800" cy="1115690"/>
          </a:xfrm>
          <a:prstGeom prst="rect">
            <a:avLst/>
          </a:prstGeom>
          <a:noFill/>
        </p:spPr>
        <p:txBody>
          <a:bodyPr wrap="square" rtlCol="0">
            <a:spAutoFit/>
          </a:bodyPr>
          <a:lstStyle/>
          <a:p>
            <a:pPr algn="ctr"/>
            <a:r>
              <a:rPr lang="en-US" sz="1050" b="1" dirty="0" smtClean="0"/>
              <a:t>GOAL</a:t>
            </a:r>
            <a:endParaRPr lang="en-US" sz="1000" b="1" dirty="0" smtClean="0"/>
          </a:p>
          <a:p>
            <a:pPr marL="171450" indent="-171450">
              <a:buFont typeface="Arial" panose="020B0604020202020204" pitchFamily="34" charset="0"/>
              <a:buChar char="•"/>
            </a:pPr>
            <a:r>
              <a:rPr lang="en-US" sz="900" dirty="0"/>
              <a:t>The client, who offers to cut energy costs for commercial buildings, wanted to target businesses in a precise area and grow their number of leads (contact submissions).</a:t>
            </a:r>
            <a:endParaRPr lang="en-US" sz="1050" b="1" dirty="0"/>
          </a:p>
          <a:p>
            <a:endParaRPr lang="en-US" sz="1100" b="1" dirty="0"/>
          </a:p>
        </p:txBody>
      </p:sp>
      <p:sp>
        <p:nvSpPr>
          <p:cNvPr id="13" name="TextBox 12"/>
          <p:cNvSpPr txBox="1"/>
          <p:nvPr/>
        </p:nvSpPr>
        <p:spPr>
          <a:xfrm>
            <a:off x="3259835" y="514349"/>
            <a:ext cx="2590800" cy="1084912"/>
          </a:xfrm>
          <a:prstGeom prst="rect">
            <a:avLst/>
          </a:prstGeom>
          <a:noFill/>
        </p:spPr>
        <p:txBody>
          <a:bodyPr wrap="square" rtlCol="0">
            <a:spAutoFit/>
          </a:bodyPr>
          <a:lstStyle/>
          <a:p>
            <a:pPr algn="ctr"/>
            <a:r>
              <a:rPr lang="en-US" sz="1050" b="1" dirty="0" smtClean="0"/>
              <a:t>APPROACH</a:t>
            </a:r>
            <a:endParaRPr lang="en-US" sz="1000" b="1" dirty="0" smtClean="0"/>
          </a:p>
          <a:p>
            <a:pPr marL="171450" indent="-171450">
              <a:buFont typeface="Arial" panose="020B0604020202020204" pitchFamily="34" charset="0"/>
              <a:buChar char="•"/>
            </a:pPr>
            <a:r>
              <a:rPr lang="en-US" sz="900" dirty="0"/>
              <a:t>Find and reach their niche target audience (business owners and C-Suite executives) through Targeted Display and Website Remarketing. </a:t>
            </a:r>
          </a:p>
          <a:p>
            <a:pPr marL="171450" indent="-171450">
              <a:buFont typeface="Arial" panose="020B0604020202020204" pitchFamily="34" charset="0"/>
              <a:buChar char="•"/>
            </a:pPr>
            <a:r>
              <a:rPr lang="en-US" sz="900" dirty="0"/>
              <a:t>Build captivating creative to attract the target audience.</a:t>
            </a:r>
            <a:endParaRPr lang="en-US" sz="1050" dirty="0"/>
          </a:p>
        </p:txBody>
      </p:sp>
      <p:sp>
        <p:nvSpPr>
          <p:cNvPr id="14" name="TextBox 13"/>
          <p:cNvSpPr txBox="1"/>
          <p:nvPr/>
        </p:nvSpPr>
        <p:spPr>
          <a:xfrm>
            <a:off x="6092950" y="514349"/>
            <a:ext cx="2822451" cy="1084912"/>
          </a:xfrm>
          <a:prstGeom prst="rect">
            <a:avLst/>
          </a:prstGeom>
          <a:noFill/>
        </p:spPr>
        <p:txBody>
          <a:bodyPr wrap="square" rtlCol="0">
            <a:spAutoFit/>
          </a:bodyPr>
          <a:lstStyle/>
          <a:p>
            <a:pPr algn="ctr"/>
            <a:r>
              <a:rPr lang="en-US" sz="1050" b="1" dirty="0" smtClean="0"/>
              <a:t>RESULTS</a:t>
            </a:r>
          </a:p>
          <a:p>
            <a:pPr marL="171450" indent="-171450">
              <a:buFont typeface="Arial" panose="020B0604020202020204" pitchFamily="34" charset="0"/>
              <a:buChar char="•"/>
            </a:pPr>
            <a:r>
              <a:rPr lang="en-US" sz="900" dirty="0"/>
              <a:t>The seven-month campaign generated 1,097 clicks ; 450,120 impressions; and two contact forms. </a:t>
            </a:r>
          </a:p>
          <a:p>
            <a:pPr marL="171450" indent="-171450">
              <a:buFont typeface="Arial" panose="020B0604020202020204" pitchFamily="34" charset="0"/>
              <a:buChar char="•"/>
            </a:pPr>
            <a:r>
              <a:rPr lang="en-US" sz="900" dirty="0"/>
              <a:t>The client’s leads confirmed the success of Website Remarketing ads, resulting in their decision to partner with the client.</a:t>
            </a:r>
            <a:endParaRPr lang="en-US" sz="1050" dirty="0"/>
          </a:p>
        </p:txBody>
      </p:sp>
      <p:sp>
        <p:nvSpPr>
          <p:cNvPr id="10" name="TextBox 9"/>
          <p:cNvSpPr txBox="1"/>
          <p:nvPr/>
        </p:nvSpPr>
        <p:spPr>
          <a:xfrm>
            <a:off x="4917425" y="2042572"/>
            <a:ext cx="3993881" cy="2985433"/>
          </a:xfrm>
          <a:prstGeom prst="rect">
            <a:avLst/>
          </a:prstGeom>
          <a:noFill/>
        </p:spPr>
        <p:txBody>
          <a:bodyPr wrap="square" rtlCol="0">
            <a:spAutoFit/>
          </a:bodyPr>
          <a:lstStyle/>
          <a:p>
            <a:r>
              <a:rPr lang="en-US" sz="1000" b="1" dirty="0" smtClean="0"/>
              <a:t>RESULTS</a:t>
            </a:r>
            <a:endParaRPr lang="en-US" sz="1000" dirty="0"/>
          </a:p>
          <a:p>
            <a:endParaRPr lang="en-US" sz="1000" dirty="0"/>
          </a:p>
          <a:p>
            <a:r>
              <a:rPr lang="en-US" sz="1000" dirty="0"/>
              <a:t>The campaign generated 1,097 clicks (60% from Website Remarketing) and two contact submission forms. Although not a trackable conversion point on the website, the client’s CEO also confirmed phone call leads from the Website Remarketing ads. The CEO asked where his lead found the company, and the lead stated seeing multiple Website Remarketing ads that gave them the reminder to call and learn more. One of the said phone calls secured a $125,000 account, resulting in a $25,500 ROI. </a:t>
            </a:r>
          </a:p>
          <a:p>
            <a:endParaRPr lang="en-US" sz="1000" dirty="0"/>
          </a:p>
          <a:p>
            <a:r>
              <a:rPr lang="en-US" sz="1000" dirty="0" smtClean="0"/>
              <a:t>After seven months, </a:t>
            </a:r>
            <a:r>
              <a:rPr lang="en-US" sz="1000" dirty="0"/>
              <a:t>the CEO has increased monthly spend 66%. Amplified Digital has implemented additional tactics, such as a Mobile Location Targeting campaign, to help reach the client’s expanding national goals. </a:t>
            </a:r>
          </a:p>
          <a:p>
            <a:endParaRPr lang="en-US" sz="1050" dirty="0"/>
          </a:p>
          <a:p>
            <a:endParaRPr lang="en-US" sz="1050" dirty="0"/>
          </a:p>
        </p:txBody>
      </p:sp>
    </p:spTree>
    <p:extLst>
      <p:ext uri="{BB962C8B-B14F-4D97-AF65-F5344CB8AC3E}">
        <p14:creationId xmlns:p14="http://schemas.microsoft.com/office/powerpoint/2010/main" val="418412891"/>
      </p:ext>
    </p:extLst>
  </p:cSld>
  <p:clrMapOvr>
    <a:masterClrMapping/>
  </p:clrMapOvr>
</p:sld>
</file>

<file path=ppt/theme/theme1.xml><?xml version="1.0" encoding="utf-8"?>
<a:theme xmlns:a="http://schemas.openxmlformats.org/drawingml/2006/main" name="Office Theme">
  <a:themeElements>
    <a:clrScheme name="Amplified 2016">
      <a:dk1>
        <a:sysClr val="windowText" lastClr="000000"/>
      </a:dk1>
      <a:lt1>
        <a:sysClr val="window" lastClr="FFFFFF"/>
      </a:lt1>
      <a:dk2>
        <a:srgbClr val="555658"/>
      </a:dk2>
      <a:lt2>
        <a:srgbClr val="E7E6E6"/>
      </a:lt2>
      <a:accent1>
        <a:srgbClr val="8DC63F"/>
      </a:accent1>
      <a:accent2>
        <a:srgbClr val="CA1D60"/>
      </a:accent2>
      <a:accent3>
        <a:srgbClr val="26AEBF"/>
      </a:accent3>
      <a:accent4>
        <a:srgbClr val="063A56"/>
      </a:accent4>
      <a:accent5>
        <a:srgbClr val="8DC63F"/>
      </a:accent5>
      <a:accent6>
        <a:srgbClr val="CA1D60"/>
      </a:accent6>
      <a:hlink>
        <a:srgbClr val="26AEBF"/>
      </a:hlink>
      <a:folHlink>
        <a:srgbClr val="063A56"/>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4949</TotalTime>
  <Words>6852</Words>
  <Application>Microsoft Office PowerPoint</Application>
  <PresentationFormat>On-screen Show (16:9)</PresentationFormat>
  <Paragraphs>524</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amcginnis</dc:creator>
  <cp:lastModifiedBy>Michelle Martin</cp:lastModifiedBy>
  <cp:revision>242</cp:revision>
  <cp:lastPrinted>2018-07-24T15:31:02Z</cp:lastPrinted>
  <dcterms:created xsi:type="dcterms:W3CDTF">2017-07-28T15:13:07Z</dcterms:created>
  <dcterms:modified xsi:type="dcterms:W3CDTF">2020-09-23T23:44:08Z</dcterms:modified>
</cp:coreProperties>
</file>